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sldIdLst>
    <p:sldId id="282" r:id="rId2"/>
    <p:sldId id="271" r:id="rId3"/>
    <p:sldId id="272" r:id="rId4"/>
    <p:sldId id="295" r:id="rId5"/>
    <p:sldId id="293" r:id="rId6"/>
    <p:sldId id="301" r:id="rId7"/>
    <p:sldId id="294" r:id="rId8"/>
    <p:sldId id="257" r:id="rId9"/>
    <p:sldId id="259" r:id="rId10"/>
    <p:sldId id="261" r:id="rId11"/>
    <p:sldId id="264" r:id="rId12"/>
    <p:sldId id="285" r:id="rId13"/>
    <p:sldId id="292" r:id="rId14"/>
    <p:sldId id="288" r:id="rId15"/>
    <p:sldId id="273" r:id="rId16"/>
    <p:sldId id="296" r:id="rId17"/>
    <p:sldId id="277" r:id="rId18"/>
    <p:sldId id="266" r:id="rId19"/>
    <p:sldId id="299" r:id="rId20"/>
    <p:sldId id="297" r:id="rId21"/>
    <p:sldId id="298" r:id="rId22"/>
    <p:sldId id="268" r:id="rId23"/>
    <p:sldId id="300" r:id="rId24"/>
    <p:sldId id="270" r:id="rId2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orient="horz" pos="913" userDrawn="1">
          <p15:clr>
            <a:srgbClr val="A4A3A4"/>
          </p15:clr>
        </p15:guide>
        <p15:guide id="5" pos="7537" userDrawn="1">
          <p15:clr>
            <a:srgbClr val="A4A3A4"/>
          </p15:clr>
        </p15:guide>
        <p15:guide id="6" pos="143" userDrawn="1">
          <p15:clr>
            <a:srgbClr val="A4A3A4"/>
          </p15:clr>
        </p15:guide>
        <p15:guide id="7" orient="horz" pos="1888" userDrawn="1">
          <p15:clr>
            <a:srgbClr val="A4A3A4"/>
          </p15:clr>
        </p15:guide>
        <p15:guide id="8" pos="41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ECFF"/>
    <a:srgbClr val="CCFFCC"/>
    <a:srgbClr val="FFCCCC"/>
    <a:srgbClr val="FFFFFF"/>
    <a:srgbClr val="009900"/>
    <a:srgbClr val="FFFFCC"/>
    <a:srgbClr val="FFCCFF"/>
    <a:srgbClr val="000000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23E4E9-A39E-4D8A-996D-E46E12C10B1D}" v="2" dt="2026-03-06T00:40:21.119"/>
    <p1510:client id="{2DE82726-3E89-4C6B-86CE-F58D81E03F3D}" v="3" dt="2026-03-06T02:57:27.726"/>
    <p1510:client id="{6EB84E5C-AF0B-A345-76F1-BCD6398C1016}" v="2" dt="2026-03-05T08:34:06.123"/>
    <p1510:client id="{872530B7-EA5E-42ED-B41E-EBD381F2909A}" v="8" dt="2026-03-05T12:29:16.429"/>
    <p1510:client id="{A9C82BFE-DB8B-43AC-BA8E-DD774AD06EAE}" v="5" dt="2026-03-05T08:33:38.9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16" y="56"/>
      </p:cViewPr>
      <p:guideLst>
        <p:guide orient="horz" pos="2160"/>
        <p:guide pos="3840"/>
        <p:guide orient="horz" pos="618"/>
        <p:guide orient="horz" pos="913"/>
        <p:guide pos="7537"/>
        <p:guide pos="143"/>
        <p:guide orient="horz" pos="188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1DD0A-0CF8-4BBE-B932-D24013F1F6C5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42D93-BEEB-4BC1-A89A-C368B2D067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08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E6F22-C9BB-E152-99DF-38921D1BD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E7005F7-ADF3-544B-2AD5-8DF310E5A3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5B33C25-B27E-1693-273D-015947194D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３，４年向け</a:t>
            </a:r>
            <a:endParaRPr lang="en-US" altLang="ja-JP"/>
          </a:p>
          <a:p>
            <a:pPr rtl="0" eaLnBrk="1" latinLnBrk="0" hangingPunct="1"/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①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カード配付→文字入力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（文字色、大きさ、文字枠の色変更）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マイク→提出</a:t>
            </a:r>
            <a:r>
              <a:rPr kumimoji="1" lang="en-US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BOX</a:t>
            </a:r>
            <a:endParaRPr lang="ja-JP" altLang="ja-JP">
              <a:effectLst/>
            </a:endParaRPr>
          </a:p>
          <a:p>
            <a:pPr rtl="0" eaLnBrk="1" latinLnBrk="0" hangingPunct="1"/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②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カード配付→選択肢集計のカード→みんなのボード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　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　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＜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選択肢のお題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＞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　春　夏　秋　冬　理由入力</a:t>
            </a:r>
            <a:endParaRPr lang="ja-JP" altLang="ja-JP">
              <a:effectLst/>
            </a:endParaRPr>
          </a:p>
          <a:p>
            <a:pPr rtl="0" eaLnBrk="1" latinLnBrk="0" hangingPunct="1"/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説明：選択肢集計のカードの作り方　カード配付　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みんなのボードのカードの並び方設定　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集計の方法</a:t>
            </a:r>
            <a:endParaRPr lang="ja-JP" altLang="ja-JP">
              <a:effectLst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D02296-4EF9-7899-3826-0A817479FB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3148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08A2C-3DF3-55CD-0059-E1B383422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9B8C840-E5A3-49AF-B667-D8DE326BE4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1E77065-BAD3-FF05-EBE2-0E7B9BDB0C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FCAA18D-4DF3-69F9-A7BB-6442D4AA88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1053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F52A2-7A14-A20E-711A-75974228A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0BD2B97-4173-27A8-FC17-D549D06828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9F010C5-5AA0-7729-B908-F72D20566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C12EDF-A683-029C-E2CB-E85BAAD776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6078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2AE8B-F265-2F5E-3A32-AC8241E96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0E63BAC-8634-D13A-5A83-3C75798995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1876532-81B4-F1F6-801E-C36B3F2FE0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56326CA-D10D-A140-D478-76BB0C033C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19335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B703D-ABE2-D2BA-EA13-5462CE604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16FBF29-E860-FB3D-3F8B-1214BC113F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A9FE2A7-1C17-E039-532A-7C9D59128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168345D-EE7F-037B-9D46-5DBEC8F95C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905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00CE2-8F6A-B3F8-22DA-921DD780C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F50C0D2-6FEA-9320-AA0A-4FDEB15BCC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0E05EC1-B2C5-91F9-6521-61E457531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25958E5-92AF-94BC-F0B1-C1DDFCB492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0438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D234B-1417-059C-166F-855E096D1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9D0156E-A5C7-9476-3C78-A539537287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9E1B722-8BB3-BB43-29F0-6E12CDF6CD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9A3225-F520-68B4-46B8-82B5AC0C0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9434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4E23E-4BF9-0B38-5013-02CDD4704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D9680D6-D5AA-60C3-1489-0B8A22E469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8A76384-506E-472A-CD41-84662D92EE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90E3C00-BCAC-47FF-6AAA-60C8D35841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92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8B02E8-BFEE-498A-C735-6E308A15A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02F68FC-943B-AF7A-193E-2B885D0C3B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F2C4581-A172-7B3F-1A57-00F208D717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4D4F881-081D-E96D-46A1-6863991A5E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069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01D50-DA4F-7169-A860-401093E60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6FE7140-2DF5-6CB0-84CC-934344B435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B05D199-7A2B-2333-6407-DBC098CC97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F82515C-047D-1CC2-01C0-E4B76BA0CF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7073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7FE6D-449F-C2B9-532C-9CD62FF89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80B5C63-6C99-5E89-BD7B-71246021D2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7C3CCCB-AEEE-6177-3C80-D5929DBCB7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97A25F0-8712-1F48-C4B6-97033E5AC6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6776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567A7-D974-A91C-B5A2-17180EE68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2EE448B-0154-900E-F98E-1D2C898425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6DCABD6-4DEA-44FF-BE2D-0ACAD1310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5CB1663-7BBD-1603-1C6D-3EC6672C2F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686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1620A-96E1-60FD-C099-0D8D2E1FD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89DCD4F-9821-5FA6-BDC4-BF3BC6B6A3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F61A807-F194-8F74-E205-F0C0EE381B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0361B1A-31BC-FBFB-4D70-E1AC924F78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852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00B7C-114B-27E1-DA6D-92F573DDD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FBEA82B-7E03-E84F-8E81-74C4E19DE4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5C13E70-2C96-52DA-4D5E-2D32CCBD79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907575F-93CC-FF3C-0864-8FA1EF59AF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31732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7FE6D-449F-C2B9-532C-9CD62FF89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80B5C63-6C99-5E89-BD7B-71246021D2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7C3CCCB-AEEE-6177-3C80-D5929DBCB7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97A25F0-8712-1F48-C4B6-97033E5AC6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67769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C4D2E-3365-DB40-85B2-DBF85D657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1138952-AE29-55BA-36AF-CF433EA672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9F9D357-C544-5E14-CE7A-1DD04A74AF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01B870C-251F-27B5-9F37-1BA674C18F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12712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4F5FA-AAC9-EE60-26C3-AC9E29DE5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79A0FC6-F5E7-1563-5010-C8B9B98CE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323D15E-A902-E1CF-59BE-36F1CB7E03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C6C7A99-3D6B-3D86-70CD-39805A36FF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3622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5CC1E-3100-68A6-6692-A06B5E805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FBE0476-3D76-A65B-D6E7-580DB9C8C3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BB203B5-60B5-796E-68E5-60F1CDE17C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8149919-CA0A-6753-2CB5-4A4919DEF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7612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50118C-73B9-FD4C-E5C2-2952B332B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6C26056-8BB3-738D-41E4-82BE153C00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F4791FC-C900-C8F2-957B-4F5168CA42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4495CBC-79B7-958B-1465-61909FC0C9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3213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F9934-C5D7-AC1E-0F5F-9AA8C831F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C717F81-C1E7-B40C-2DE0-B658153F16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C07B2520-2179-4791-9337-BFBFF5261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9B3DE0B-B685-CA3D-46D8-8C8C9218C3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101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6B414-CF19-8008-9E0E-EC713659C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31E9A4A-F1BC-2731-59F8-27F05892DF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39A35E7-6A44-4250-E296-4B0149B97F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35AAC6B-6464-EE07-5CBD-B6AF5912E0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52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4895C-98FD-D671-23BE-7EF21AA5C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C5F5080-965E-080A-C9E7-24AB246865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B3EA576-6C86-BDF0-C2CA-8E07E6968A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F587634-0B51-5583-FC8B-EA4A0682C7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8429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漢字表記は小学校３年想定</a:t>
            </a:r>
            <a:endParaRPr lang="en-US" altLang="ja-JP"/>
          </a:p>
          <a:p>
            <a:r>
              <a:rPr lang="ja-JP" altLang="en-US"/>
              <a:t>①カード作成→文字入力→マイク→提出</a:t>
            </a:r>
            <a:r>
              <a:rPr lang="en-US" altLang="ja-JP"/>
              <a:t>BOX</a:t>
            </a:r>
          </a:p>
          <a:p>
            <a:r>
              <a:rPr lang="ja-JP" altLang="en-US"/>
              <a:t>②カード配付→選択肢→理由入力→みんなのボード→集計</a:t>
            </a:r>
            <a:endParaRPr lang="en-US" altLang="ja-JP"/>
          </a:p>
          <a:p>
            <a:endParaRPr lang="en-US" altLang="ja-JP"/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808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78196-80B8-5886-83D5-998B39FC7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9DB165D-C305-D9C5-B86E-A8F51F462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F92ABF3-5400-D00C-FC0A-A3BDB4DB01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613EDAD-8E6A-238B-31F4-05F1052346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369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34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openxmlformats.org/officeDocument/2006/relationships/image" Target="../media/image30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4.png"/><Relationship Id="rId7" Type="http://schemas.openxmlformats.org/officeDocument/2006/relationships/image" Target="../media/image30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png"/><Relationship Id="rId7" Type="http://schemas.openxmlformats.org/officeDocument/2006/relationships/image" Target="../media/image55.png"/><Relationship Id="rId12" Type="http://schemas.openxmlformats.org/officeDocument/2006/relationships/image" Target="../media/image60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30.svg"/><Relationship Id="rId10" Type="http://schemas.openxmlformats.org/officeDocument/2006/relationships/image" Target="../media/image58.png"/><Relationship Id="rId4" Type="http://schemas.openxmlformats.org/officeDocument/2006/relationships/image" Target="../media/image29.png"/><Relationship Id="rId9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57.png"/><Relationship Id="rId3" Type="http://schemas.openxmlformats.org/officeDocument/2006/relationships/image" Target="../media/image61.png"/><Relationship Id="rId7" Type="http://schemas.openxmlformats.org/officeDocument/2006/relationships/image" Target="../media/image29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6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svg"/><Relationship Id="rId11" Type="http://schemas.openxmlformats.org/officeDocument/2006/relationships/image" Target="../media/image56.png"/><Relationship Id="rId5" Type="http://schemas.openxmlformats.org/officeDocument/2006/relationships/image" Target="../media/image63.png"/><Relationship Id="rId15" Type="http://schemas.openxmlformats.org/officeDocument/2006/relationships/image" Target="../media/image59.png"/><Relationship Id="rId10" Type="http://schemas.openxmlformats.org/officeDocument/2006/relationships/image" Target="../media/image55.png"/><Relationship Id="rId4" Type="http://schemas.openxmlformats.org/officeDocument/2006/relationships/image" Target="../media/image62.svg"/><Relationship Id="rId9" Type="http://schemas.openxmlformats.org/officeDocument/2006/relationships/image" Target="../media/image54.png"/><Relationship Id="rId1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59.png"/><Relationship Id="rId3" Type="http://schemas.openxmlformats.org/officeDocument/2006/relationships/image" Target="../media/image61.png"/><Relationship Id="rId7" Type="http://schemas.openxmlformats.org/officeDocument/2006/relationships/image" Target="../media/image54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svg"/><Relationship Id="rId11" Type="http://schemas.openxmlformats.org/officeDocument/2006/relationships/image" Target="../media/image57.png"/><Relationship Id="rId5" Type="http://schemas.openxmlformats.org/officeDocument/2006/relationships/image" Target="../media/image29.png"/><Relationship Id="rId10" Type="http://schemas.openxmlformats.org/officeDocument/2006/relationships/image" Target="../media/image53.png"/><Relationship Id="rId4" Type="http://schemas.openxmlformats.org/officeDocument/2006/relationships/image" Target="../media/image62.svg"/><Relationship Id="rId9" Type="http://schemas.openxmlformats.org/officeDocument/2006/relationships/image" Target="../media/image56.png"/><Relationship Id="rId14" Type="http://schemas.openxmlformats.org/officeDocument/2006/relationships/image" Target="../media/image60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30.svg"/><Relationship Id="rId4" Type="http://schemas.openxmlformats.org/officeDocument/2006/relationships/image" Target="../media/image66.png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1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7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7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0.png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65D9-4EC7-3FEB-17B5-BADC58602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0FBB89CF-CF77-0BC3-934A-71AFBF779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1870841"/>
            <a:ext cx="10934771" cy="2016273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ctr" anchorCtr="0">
            <a:noAutofit/>
          </a:bodyPr>
          <a:lstStyle/>
          <a:p>
            <a:r>
              <a:rPr lang="ja-JP" altLang="en-US" sz="3600" dirty="0">
                <a:latin typeface="メイリオ"/>
                <a:ea typeface="メイリオ"/>
              </a:rPr>
              <a:t>提示資料</a:t>
            </a:r>
            <a:br>
              <a:rPr lang="en-US" altLang="ja-JP" sz="36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600" dirty="0">
                <a:latin typeface="メイリオ"/>
                <a:ea typeface="メイリオ"/>
              </a:rPr>
              <a:t>オクリンクプラスをつかってみよう</a:t>
            </a:r>
            <a:br>
              <a:rPr lang="ja-JP" altLang="en-US" sz="3600" dirty="0">
                <a:latin typeface="メイリオ"/>
                <a:ea typeface="メイリオ"/>
              </a:rPr>
            </a:br>
            <a:r>
              <a:rPr lang="en-US" altLang="ja-JP" sz="3600" dirty="0">
                <a:latin typeface="メイリオ"/>
                <a:ea typeface="メイリオ"/>
              </a:rPr>
              <a:t>- </a:t>
            </a:r>
            <a:r>
              <a:rPr lang="ja-JP" altLang="en-US" sz="3600">
                <a:latin typeface="メイリオ"/>
                <a:ea typeface="メイリオ"/>
              </a:rPr>
              <a:t>意見共有 </a:t>
            </a:r>
            <a:r>
              <a:rPr lang="en-US" altLang="ja-JP" sz="3600">
                <a:latin typeface="メイリオ"/>
                <a:ea typeface="メイリオ"/>
              </a:rPr>
              <a:t>-</a:t>
            </a:r>
            <a:endParaRPr lang="ja-JP" altLang="en-US" sz="3600" dirty="0">
              <a:latin typeface="メイリオ"/>
              <a:ea typeface="メイリオ"/>
            </a:endParaRPr>
          </a:p>
        </p:txBody>
      </p:sp>
      <p:sp>
        <p:nvSpPr>
          <p:cNvPr id="2" name="タイトル 22">
            <a:extLst>
              <a:ext uri="{FF2B5EF4-FFF2-40B4-BE49-F238E27FC236}">
                <a16:creationId xmlns:a16="http://schemas.microsoft.com/office/drawing/2014/main" id="{77AB6065-F753-8BD6-175F-CDFBF51510F8}"/>
              </a:ext>
            </a:extLst>
          </p:cNvPr>
          <p:cNvSpPr txBox="1">
            <a:spLocks/>
          </p:cNvSpPr>
          <p:nvPr/>
        </p:nvSpPr>
        <p:spPr>
          <a:xfrm>
            <a:off x="1828800" y="4496595"/>
            <a:ext cx="9764784" cy="16391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>
                <a:latin typeface="メイリオ"/>
                <a:ea typeface="メイリオ"/>
              </a:rPr>
              <a:t>スライド</a:t>
            </a:r>
            <a:r>
              <a:rPr lang="en-US" altLang="ja-JP" sz="2400">
                <a:latin typeface="メイリオ"/>
                <a:ea typeface="メイリオ"/>
              </a:rPr>
              <a:t>2～7</a:t>
            </a:r>
            <a:r>
              <a:rPr lang="ja-JP" altLang="en-US" sz="2400">
                <a:latin typeface="メイリオ"/>
                <a:ea typeface="メイリオ"/>
              </a:rPr>
              <a:t>は、先生向けの参考資料となります。</a:t>
            </a:r>
            <a:endParaRPr lang="en-US" altLang="ja-JP" sz="2400">
              <a:latin typeface="メイリオ"/>
              <a:ea typeface="メイリオ"/>
            </a:endParaRPr>
          </a:p>
          <a:p>
            <a:pPr algn="l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授業では、スライド</a:t>
            </a:r>
            <a:r>
              <a:rPr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以降を学校環境にあわせてご活用ください。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225169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3BA9D-0F9E-6784-D15B-C380C7557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EE5C57D-8700-932F-69F9-E373131719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609" y="1412875"/>
            <a:ext cx="6120000" cy="3667416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3D849C9-191A-D5F9-FDC1-325EA8E97E6D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</a:t>
            </a:r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わりを えらびましょう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ED9E378-C821-872F-A94C-FA5FAC2ABEF7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①先生から聞いた時間わりをタップ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9677088-9E26-1B77-1052-FC5977396BF7}"/>
              </a:ext>
            </a:extLst>
          </p:cNvPr>
          <p:cNvSpPr/>
          <p:nvPr/>
        </p:nvSpPr>
        <p:spPr>
          <a:xfrm>
            <a:off x="6540284" y="2357163"/>
            <a:ext cx="960895" cy="10718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グラフィックス 2" descr="右向き指示マーク 単色塗りつぶし">
            <a:extLst>
              <a:ext uri="{FF2B5EF4-FFF2-40B4-BE49-F238E27FC236}">
                <a16:creationId xmlns:a16="http://schemas.microsoft.com/office/drawing/2014/main" id="{A808B83F-9F7F-F9AD-F311-C2042A367B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6975372" y="3101503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35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09160-5902-EB27-B480-941FDE9B7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63F9AA6-C42C-056C-4FAF-6E8B002BC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5525" y="1046911"/>
            <a:ext cx="1348946" cy="1044000"/>
          </a:xfrm>
          <a:prstGeom prst="rect">
            <a:avLst/>
          </a:prstGeom>
        </p:spPr>
      </p:pic>
      <p:pic>
        <p:nvPicPr>
          <p:cNvPr id="5" name="図 4" descr="テキスト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385198B-A5B4-D0E4-8788-80202AACA7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0" y="3001452"/>
            <a:ext cx="5458858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C3D809-9BCD-18C0-B70D-25D0E006B88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カードを作りましょう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90CD0F7-142F-C7EE-6E87-13970A10EF03}"/>
              </a:ext>
            </a:extLst>
          </p:cNvPr>
          <p:cNvSpPr/>
          <p:nvPr/>
        </p:nvSpPr>
        <p:spPr>
          <a:xfrm>
            <a:off x="193470" y="1422919"/>
            <a:ext cx="6680028" cy="1255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①下にある　　 　　 　をタップします。</a:t>
            </a:r>
            <a:endParaRPr kumimoji="1" lang="en-US" altLang="ja-JP" sz="2400">
              <a:solidFill>
                <a:schemeClr val="tx1"/>
              </a:solidFill>
              <a:latin typeface="メイリオ"/>
              <a:ea typeface="メイリオ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②カードができたら、カードをタップします。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D17F6DC-7E41-654B-4484-83963F8B736D}"/>
              </a:ext>
            </a:extLst>
          </p:cNvPr>
          <p:cNvSpPr/>
          <p:nvPr/>
        </p:nvSpPr>
        <p:spPr>
          <a:xfrm>
            <a:off x="1906292" y="5945021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44DA3A97-775D-9488-FE11-DDAEAF8F16F1}"/>
              </a:ext>
            </a:extLst>
          </p:cNvPr>
          <p:cNvSpPr/>
          <p:nvPr/>
        </p:nvSpPr>
        <p:spPr>
          <a:xfrm>
            <a:off x="7710408" y="4740824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A9F19472-723F-5C89-BBE8-E758F052CC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7696043" y="4988676"/>
            <a:ext cx="654994" cy="654994"/>
          </a:xfrm>
          <a:prstGeom prst="rect">
            <a:avLst/>
          </a:prstGeom>
        </p:spPr>
      </p:pic>
      <p:pic>
        <p:nvPicPr>
          <p:cNvPr id="3" name="図 2" descr="ダイアグラム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F1B00CA-75F0-0010-83AA-2B762BACE6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134" y="3001452"/>
            <a:ext cx="5470854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C584319-2A08-77B8-38BA-1CCC7C936188}"/>
              </a:ext>
            </a:extLst>
          </p:cNvPr>
          <p:cNvSpPr/>
          <p:nvPr/>
        </p:nvSpPr>
        <p:spPr>
          <a:xfrm>
            <a:off x="8717799" y="4461854"/>
            <a:ext cx="1092629" cy="6758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グラフィックス 8" descr="右向き指示マーク 単色塗りつぶし">
            <a:extLst>
              <a:ext uri="{FF2B5EF4-FFF2-40B4-BE49-F238E27FC236}">
                <a16:creationId xmlns:a16="http://schemas.microsoft.com/office/drawing/2014/main" id="{A1C3CA9F-B801-A30B-97D7-1F929F3BD7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9021149" y="4911185"/>
            <a:ext cx="654994" cy="654994"/>
          </a:xfrm>
          <a:prstGeom prst="rect">
            <a:avLst/>
          </a:prstGeom>
        </p:spPr>
      </p:pic>
      <p:sp>
        <p:nvSpPr>
          <p:cNvPr id="4" name="矢印: 右 3">
            <a:extLst>
              <a:ext uri="{FF2B5EF4-FFF2-40B4-BE49-F238E27FC236}">
                <a16:creationId xmlns:a16="http://schemas.microsoft.com/office/drawing/2014/main" id="{FC3BAC06-E304-F773-AC6A-9711EAEDDFB0}"/>
              </a:ext>
            </a:extLst>
          </p:cNvPr>
          <p:cNvSpPr/>
          <p:nvPr/>
        </p:nvSpPr>
        <p:spPr>
          <a:xfrm>
            <a:off x="5851902" y="4455762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グラフィックス 5" descr="右向き指示マーク 単色塗りつぶし">
            <a:extLst>
              <a:ext uri="{FF2B5EF4-FFF2-40B4-BE49-F238E27FC236}">
                <a16:creationId xmlns:a16="http://schemas.microsoft.com/office/drawing/2014/main" id="{0233BFA3-C9B6-6B90-B4AE-CF64C84BF3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938423" y="6143299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546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A8E42-F93D-2867-6960-D598C224C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B75F816C-CF2B-8127-2E1A-1FFB2413F9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013" y="3178148"/>
            <a:ext cx="5400000" cy="2981634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6890D32-9E63-694B-D567-7BCDBC53BC92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文字を入力しましょう　１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4" name="図 3" descr="ロゴ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D763C5E9-0C47-3FF6-68D1-3B6F921932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2082" y="1124125"/>
            <a:ext cx="1102350" cy="931178"/>
          </a:xfrm>
          <a:prstGeom prst="rect">
            <a:avLst/>
          </a:prstGeom>
        </p:spPr>
      </p:pic>
      <p:pic>
        <p:nvPicPr>
          <p:cNvPr id="7" name="図 6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310A469-AF81-71F0-3774-233123227C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5925" y="1841111"/>
            <a:ext cx="1169987" cy="1027924"/>
          </a:xfrm>
          <a:prstGeom prst="rect">
            <a:avLst/>
          </a:prstGeom>
        </p:spPr>
      </p:pic>
      <p:pic>
        <p:nvPicPr>
          <p:cNvPr id="9" name="図 8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3687368-D7B6-1978-8448-372F589FB3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411" y="1785858"/>
            <a:ext cx="3890661" cy="121134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F07FB1F-EE9D-F23A-2878-751808B5DC4A}"/>
              </a:ext>
            </a:extLst>
          </p:cNvPr>
          <p:cNvSpPr/>
          <p:nvPr/>
        </p:nvSpPr>
        <p:spPr>
          <a:xfrm>
            <a:off x="193470" y="1422919"/>
            <a:ext cx="6680028" cy="15742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①下にある　　 　　 をタップします。</a:t>
            </a:r>
            <a:endParaRPr kumimoji="1" lang="en-US" altLang="ja-JP" sz="2400">
              <a:solidFill>
                <a:schemeClr val="tx1"/>
              </a:solidFill>
              <a:latin typeface="メイリオ"/>
              <a:ea typeface="メイリオ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　　　　　をタップします。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BA071E4-60B4-C755-E78C-35F6B961BA7B}"/>
              </a:ext>
            </a:extLst>
          </p:cNvPr>
          <p:cNvSpPr/>
          <p:nvPr/>
        </p:nvSpPr>
        <p:spPr>
          <a:xfrm>
            <a:off x="2225074" y="5887116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グラフィックス 15" descr="右向き指示マーク 単色塗りつぶし">
            <a:extLst>
              <a:ext uri="{FF2B5EF4-FFF2-40B4-BE49-F238E27FC236}">
                <a16:creationId xmlns:a16="http://schemas.microsoft.com/office/drawing/2014/main" id="{567B9DD0-2D97-498E-80F9-5F3648FCC8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496652">
            <a:off x="2257205" y="6085394"/>
            <a:ext cx="654994" cy="654994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CFB9744-0F68-145A-CB01-9F95870EFC29}"/>
              </a:ext>
            </a:extLst>
          </p:cNvPr>
          <p:cNvSpPr/>
          <p:nvPr/>
        </p:nvSpPr>
        <p:spPr>
          <a:xfrm>
            <a:off x="7723131" y="1770076"/>
            <a:ext cx="1236311" cy="12271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8" name="図 7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C588BDED-AD7E-1AD3-4C5C-7F95C08E779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49006" y="3178148"/>
            <a:ext cx="5400000" cy="2997378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A27F272-EA13-D980-1810-549D377A21F5}"/>
              </a:ext>
            </a:extLst>
          </p:cNvPr>
          <p:cNvSpPr/>
          <p:nvPr/>
        </p:nvSpPr>
        <p:spPr>
          <a:xfrm>
            <a:off x="8474873" y="5845172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7" name="グラフィックス 16" descr="右向き指示マーク 単色塗りつぶし">
            <a:extLst>
              <a:ext uri="{FF2B5EF4-FFF2-40B4-BE49-F238E27FC236}">
                <a16:creationId xmlns:a16="http://schemas.microsoft.com/office/drawing/2014/main" id="{21140EDB-0AB7-E65D-8DED-A2B3513C93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496652">
            <a:off x="8507004" y="6043450"/>
            <a:ext cx="654994" cy="654994"/>
          </a:xfrm>
          <a:prstGeom prst="rect">
            <a:avLst/>
          </a:prstGeom>
        </p:spPr>
      </p:pic>
      <p:sp>
        <p:nvSpPr>
          <p:cNvPr id="19" name="矢印: 右 18">
            <a:extLst>
              <a:ext uri="{FF2B5EF4-FFF2-40B4-BE49-F238E27FC236}">
                <a16:creationId xmlns:a16="http://schemas.microsoft.com/office/drawing/2014/main" id="{9E364209-10E5-9B91-BC85-F26554B84BA3}"/>
              </a:ext>
            </a:extLst>
          </p:cNvPr>
          <p:cNvSpPr/>
          <p:nvPr/>
        </p:nvSpPr>
        <p:spPr>
          <a:xfrm>
            <a:off x="5851902" y="420491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8475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4CE08-55B9-ACD2-A18D-CEE672FBD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CDBBB3B-1D6B-D612-C315-0766BE2E7D1E}"/>
              </a:ext>
            </a:extLst>
          </p:cNvPr>
          <p:cNvSpPr/>
          <p:nvPr/>
        </p:nvSpPr>
        <p:spPr>
          <a:xfrm>
            <a:off x="85933" y="1120915"/>
            <a:ext cx="12351525" cy="27665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①</a:t>
            </a: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「クリックしてテキストを編集」をタップします。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lvl="0"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②線（カーソル）がチカチカしたら、文字を入力します。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defRPr/>
            </a:pP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③文字全体をタップしてえらび、青いわくにします。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④        をタップして色をかえたり、　　　 　をタップして大きさをかえたりします。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　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4" name="図 13" descr="グラフィカル ユーザー インターフェイス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4951F4C-D801-1176-14B4-F1B611F6CF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988" y="3742236"/>
            <a:ext cx="5400000" cy="303922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7" name="図 16" descr="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1F3894AF-4E41-61ED-3BBF-80778F2C80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3" y="3742236"/>
            <a:ext cx="5400000" cy="302309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図 10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FFBA8B4B-4254-4AD7-07FE-71126DC9DD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0890" y="2945500"/>
            <a:ext cx="676755" cy="75521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2C276B4-A8F5-2C93-87F1-99993C1D0A9E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文字を入力しましょう　２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2F9F898-EFAA-29FA-AE4C-E2FF468519DF}"/>
              </a:ext>
            </a:extLst>
          </p:cNvPr>
          <p:cNvSpPr/>
          <p:nvPr/>
        </p:nvSpPr>
        <p:spPr>
          <a:xfrm>
            <a:off x="1428120" y="4795730"/>
            <a:ext cx="325180" cy="2628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A47E3ED7-C44B-B912-2639-830F33223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982080" y="5413458"/>
            <a:ext cx="654994" cy="654994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4E7DE13-F71B-5D29-A8B9-5EE269B8A23A}"/>
              </a:ext>
            </a:extLst>
          </p:cNvPr>
          <p:cNvSpPr/>
          <p:nvPr/>
        </p:nvSpPr>
        <p:spPr>
          <a:xfrm>
            <a:off x="3766564" y="915443"/>
            <a:ext cx="1289108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へんしゅう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E4FDA64-D2AD-CED7-F443-D2BCC1029020}"/>
              </a:ext>
            </a:extLst>
          </p:cNvPr>
          <p:cNvSpPr/>
          <p:nvPr/>
        </p:nvSpPr>
        <p:spPr>
          <a:xfrm>
            <a:off x="8229600" y="4789971"/>
            <a:ext cx="662731" cy="3021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4" name="図 23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70081670-42FC-2BF6-2BF7-B580BAA2C5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672" y="3107026"/>
            <a:ext cx="1466509" cy="584956"/>
          </a:xfrm>
          <a:prstGeom prst="rect">
            <a:avLst/>
          </a:prstGeom>
        </p:spPr>
      </p:pic>
      <p:sp>
        <p:nvSpPr>
          <p:cNvPr id="29" name="吹き出し: 四角形 28">
            <a:extLst>
              <a:ext uri="{FF2B5EF4-FFF2-40B4-BE49-F238E27FC236}">
                <a16:creationId xmlns:a16="http://schemas.microsoft.com/office/drawing/2014/main" id="{F215C2EF-32FF-5B4C-89B5-98A4F5FAD9DD}"/>
              </a:ext>
            </a:extLst>
          </p:cNvPr>
          <p:cNvSpPr/>
          <p:nvPr/>
        </p:nvSpPr>
        <p:spPr>
          <a:xfrm>
            <a:off x="7752169" y="3700720"/>
            <a:ext cx="4181415" cy="925033"/>
          </a:xfrm>
          <a:prstGeom prst="wedgeRectCallout">
            <a:avLst>
              <a:gd name="adj1" fmla="val 8890"/>
              <a:gd name="adj2" fmla="val 8594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文字のわくの角にある、</a:t>
            </a:r>
            <a:r>
              <a:rPr lang="ja-JP" altLang="en-US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</a:t>
            </a:r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を動かして、わくをひろげることができます。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DE81412-6A9E-4DEA-888B-FA8ABF887603}"/>
              </a:ext>
            </a:extLst>
          </p:cNvPr>
          <p:cNvSpPr/>
          <p:nvPr/>
        </p:nvSpPr>
        <p:spPr>
          <a:xfrm>
            <a:off x="10083566" y="4999696"/>
            <a:ext cx="218115" cy="20986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4" name="図 3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41243BBC-7D20-7B3E-15D5-6F9ECCB9DB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626" y="2193234"/>
            <a:ext cx="3471484" cy="93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00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A5DA7-3192-0094-E8D0-9C8C57437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A995A6CC-4846-4E22-E3BC-1D5889A73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324" y="3485644"/>
            <a:ext cx="5283664" cy="3037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5" name="図 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BFC1118B-392D-3957-D54A-3A9B8A237E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2" y="3485644"/>
            <a:ext cx="5283664" cy="305507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EAB54DF-FD3F-B681-DC5D-AA1C68EE3FFB}"/>
              </a:ext>
            </a:extLst>
          </p:cNvPr>
          <p:cNvSpPr/>
          <p:nvPr/>
        </p:nvSpPr>
        <p:spPr>
          <a:xfrm>
            <a:off x="193469" y="1422918"/>
            <a:ext cx="12088013" cy="2165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①　　　　をタップして、</a:t>
            </a:r>
            <a:r>
              <a:rPr lang="ja-JP" altLang="en-US" sz="2400">
                <a:solidFill>
                  <a:prstClr val="black"/>
                </a:solidFill>
                <a:latin typeface="メイリオ"/>
                <a:ea typeface="メイリオ"/>
              </a:rPr>
              <a:t>文字のわくの中の色をかえます。</a:t>
            </a:r>
            <a:endParaRPr lang="en-US" altLang="ja-JP" sz="240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endParaRPr lang="en-US" altLang="ja-JP" sz="240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/>
                <a:ea typeface="メイリオ"/>
              </a:rPr>
              <a:t>②文字のわくを動かして、おく場所を決めます。</a:t>
            </a:r>
            <a:endParaRPr lang="en-US" altLang="ja-JP" sz="240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endParaRPr lang="en-US" altLang="ja-JP" sz="240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r>
              <a:rPr lang="en-US" altLang="ja-JP" sz="2400">
                <a:solidFill>
                  <a:prstClr val="black"/>
                </a:solidFill>
                <a:latin typeface="メイリオ"/>
                <a:ea typeface="メイリオ"/>
              </a:rPr>
              <a:t>※</a:t>
            </a:r>
            <a:r>
              <a:rPr lang="ja-JP" altLang="en-US" sz="2400">
                <a:solidFill>
                  <a:prstClr val="black"/>
                </a:solidFill>
                <a:latin typeface="メイリオ"/>
                <a:ea typeface="メイリオ"/>
              </a:rPr>
              <a:t>いらない文字のわくは、　　　をタップし、、　　　　をタップして消します。</a:t>
            </a:r>
            <a:endParaRPr lang="en-US" altLang="ja-JP" sz="2400">
              <a:solidFill>
                <a:prstClr val="black"/>
              </a:solidFill>
              <a:latin typeface="メイリオ"/>
              <a:ea typeface="メイリオ"/>
            </a:endParaRPr>
          </a:p>
          <a:p>
            <a:pPr marL="0" marR="0" lv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　</a:t>
            </a:r>
            <a:endParaRPr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22" name="図 21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49D37358-7075-EA12-3315-74B01486D6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844" y="2559810"/>
            <a:ext cx="913659" cy="87477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7D2B2EA-1757-EEAC-A165-1FBDF5D929E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108000" rIns="9144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文字を入力しましょう　</a:t>
            </a:r>
            <a:r>
              <a:rPr lang="ja-JP" altLang="en-US" sz="2800">
                <a:solidFill>
                  <a:prstClr val="black"/>
                </a:solidFill>
                <a:latin typeface="メイリオ"/>
                <a:ea typeface="メイリオ"/>
              </a:rPr>
              <a:t>３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6BE4490-F5DF-2135-28F7-A940974C3C5A}"/>
              </a:ext>
            </a:extLst>
          </p:cNvPr>
          <p:cNvSpPr/>
          <p:nvPr/>
        </p:nvSpPr>
        <p:spPr>
          <a:xfrm>
            <a:off x="6825039" y="2407139"/>
            <a:ext cx="1132513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さくじょ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0658282-DDDD-3147-23C0-401F37C05004}"/>
              </a:ext>
            </a:extLst>
          </p:cNvPr>
          <p:cNvSpPr/>
          <p:nvPr/>
        </p:nvSpPr>
        <p:spPr>
          <a:xfrm>
            <a:off x="2015944" y="4560321"/>
            <a:ext cx="291624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DBD8820D-8C49-1512-7753-8D4FECBF5A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1661588" y="5151320"/>
            <a:ext cx="654994" cy="654994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C643F11-DADC-C4B5-347A-43705FF1012D}"/>
              </a:ext>
            </a:extLst>
          </p:cNvPr>
          <p:cNvSpPr/>
          <p:nvPr/>
        </p:nvSpPr>
        <p:spPr>
          <a:xfrm>
            <a:off x="10202865" y="4549813"/>
            <a:ext cx="338688" cy="3189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2" name="図 11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5E02AB5F-3E90-AE9E-3D8E-338E1C1310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980" y="1046871"/>
            <a:ext cx="1010596" cy="1023111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EF0585B2-D60E-E2B9-F98B-B199A4EF08D3}"/>
              </a:ext>
            </a:extLst>
          </p:cNvPr>
          <p:cNvSpPr/>
          <p:nvPr/>
        </p:nvSpPr>
        <p:spPr>
          <a:xfrm>
            <a:off x="10135753" y="5300536"/>
            <a:ext cx="405800" cy="2434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4" name="図 23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F19D407A-449B-857B-1558-A3BED7EEBD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4203" y="2674159"/>
            <a:ext cx="1378591" cy="631039"/>
          </a:xfrm>
          <a:prstGeom prst="rect">
            <a:avLst/>
          </a:prstGeom>
        </p:spPr>
      </p:pic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69A46A8D-DF25-C18E-514E-93A8312134F0}"/>
              </a:ext>
            </a:extLst>
          </p:cNvPr>
          <p:cNvSpPr/>
          <p:nvPr/>
        </p:nvSpPr>
        <p:spPr>
          <a:xfrm>
            <a:off x="9624025" y="2600494"/>
            <a:ext cx="57884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け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5A46C4E-76B3-343E-9402-9EAE5658D8C2}"/>
              </a:ext>
            </a:extLst>
          </p:cNvPr>
          <p:cNvSpPr/>
          <p:nvPr/>
        </p:nvSpPr>
        <p:spPr>
          <a:xfrm>
            <a:off x="4395832" y="1861919"/>
            <a:ext cx="922788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ばしょ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2183F8E-258D-CC64-D6C1-93A31FD4D91A}"/>
              </a:ext>
            </a:extLst>
          </p:cNvPr>
          <p:cNvSpPr/>
          <p:nvPr/>
        </p:nvSpPr>
        <p:spPr>
          <a:xfrm>
            <a:off x="5318622" y="1861919"/>
            <a:ext cx="57884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き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29" name="グラフィックス 28" descr="右向き指示マーク 単色塗りつぶし">
            <a:extLst>
              <a:ext uri="{FF2B5EF4-FFF2-40B4-BE49-F238E27FC236}">
                <a16:creationId xmlns:a16="http://schemas.microsoft.com/office/drawing/2014/main" id="{0EA0D078-0B9E-05FA-9A2C-C3BE87A2F2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10262622" y="5490999"/>
            <a:ext cx="654994" cy="654994"/>
          </a:xfrm>
          <a:prstGeom prst="rect">
            <a:avLst/>
          </a:prstGeom>
        </p:spPr>
      </p:pic>
      <p:sp>
        <p:nvSpPr>
          <p:cNvPr id="10" name="矢印: 右 9">
            <a:extLst>
              <a:ext uri="{FF2B5EF4-FFF2-40B4-BE49-F238E27FC236}">
                <a16:creationId xmlns:a16="http://schemas.microsoft.com/office/drawing/2014/main" id="{0F3AB302-5DE2-6D23-1862-C5CD3F7A4991}"/>
              </a:ext>
            </a:extLst>
          </p:cNvPr>
          <p:cNvSpPr/>
          <p:nvPr/>
        </p:nvSpPr>
        <p:spPr>
          <a:xfrm>
            <a:off x="5829109" y="4653904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1680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9D8EB-611F-4340-48DB-0413EBFFB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4CBEC660-DE96-2209-B424-1DEA96D52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32" y="2934026"/>
            <a:ext cx="5273876" cy="304347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図 9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27492000-FE51-A694-401C-423DA64B0E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242" y="2934026"/>
            <a:ext cx="5267828" cy="304347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B54DDD4-D3A0-FA32-C86F-B967FD16F04C}"/>
              </a:ext>
            </a:extLst>
          </p:cNvPr>
          <p:cNvSpPr/>
          <p:nvPr/>
        </p:nvSpPr>
        <p:spPr>
          <a:xfrm>
            <a:off x="193470" y="1422918"/>
            <a:ext cx="6207330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①下にある 　　　　　 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 　　　　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9CDA578-9E26-8CB9-06C6-348D0C72297F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ろく音をしましょう　１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8AD969A2-0561-7EAD-30AF-00654747687F}"/>
              </a:ext>
            </a:extLst>
          </p:cNvPr>
          <p:cNvSpPr/>
          <p:nvPr/>
        </p:nvSpPr>
        <p:spPr>
          <a:xfrm>
            <a:off x="2811662" y="5652166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8" name="グラフィックス 67" descr="右向き指示マーク 単色塗りつぶし">
            <a:extLst>
              <a:ext uri="{FF2B5EF4-FFF2-40B4-BE49-F238E27FC236}">
                <a16:creationId xmlns:a16="http://schemas.microsoft.com/office/drawing/2014/main" id="{E4D4D20B-8950-72FE-D0AE-8EF72B4404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2853459" y="5874852"/>
            <a:ext cx="654994" cy="654994"/>
          </a:xfrm>
          <a:prstGeom prst="rect">
            <a:avLst/>
          </a:prstGeom>
        </p:spPr>
      </p:pic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F5A8C02-68C1-7BE5-E437-0716ADB0A9E4}"/>
              </a:ext>
            </a:extLst>
          </p:cNvPr>
          <p:cNvSpPr/>
          <p:nvPr/>
        </p:nvSpPr>
        <p:spPr>
          <a:xfrm>
            <a:off x="9330477" y="5637467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F19B4229-0BBD-E21F-3C55-C2A4A5EAC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9316112" y="5902097"/>
            <a:ext cx="654994" cy="654994"/>
          </a:xfrm>
          <a:prstGeom prst="rect">
            <a:avLst/>
          </a:prstGeom>
        </p:spPr>
      </p:pic>
      <p:pic>
        <p:nvPicPr>
          <p:cNvPr id="5" name="図 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11561A5-A647-057D-9ADC-51A4FEA202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6080" y="1049311"/>
            <a:ext cx="1104008" cy="1116000"/>
          </a:xfrm>
          <a:prstGeom prst="rect">
            <a:avLst/>
          </a:prstGeom>
        </p:spPr>
      </p:pic>
      <p:sp>
        <p:nvSpPr>
          <p:cNvPr id="12" name="矢印: 右 11">
            <a:extLst>
              <a:ext uri="{FF2B5EF4-FFF2-40B4-BE49-F238E27FC236}">
                <a16:creationId xmlns:a16="http://schemas.microsoft.com/office/drawing/2014/main" id="{31E35803-850D-5AB1-1EDB-7F4FDFEAA33B}"/>
              </a:ext>
            </a:extLst>
          </p:cNvPr>
          <p:cNvSpPr/>
          <p:nvPr/>
        </p:nvSpPr>
        <p:spPr>
          <a:xfrm>
            <a:off x="5851902" y="420491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6A7104A6-B118-A56C-EED6-7DF9556511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4328" y="1921164"/>
            <a:ext cx="849746" cy="95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6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0F520-9FE3-026F-A2E0-34DB5B202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180A3C9D-12DD-CE55-4DB3-9798B2FAA4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05" y="4562657"/>
            <a:ext cx="3697946" cy="214064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9E2CA89-6B7A-B3AE-FDFE-414EFC740B31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ろく音をしましょう　２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041FB991-2044-A443-3D4F-A84AB07E2CC7}"/>
              </a:ext>
            </a:extLst>
          </p:cNvPr>
          <p:cNvGraphicFramePr>
            <a:graphicFrameLocks noGrp="1"/>
          </p:cNvGraphicFramePr>
          <p:nvPr/>
        </p:nvGraphicFramePr>
        <p:xfrm>
          <a:off x="8203290" y="1412875"/>
          <a:ext cx="3761698" cy="23383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0849">
                  <a:extLst>
                    <a:ext uri="{9D8B030D-6E8A-4147-A177-3AD203B41FA5}">
                      <a16:colId xmlns:a16="http://schemas.microsoft.com/office/drawing/2014/main" val="3669728748"/>
                    </a:ext>
                  </a:extLst>
                </a:gridCol>
                <a:gridCol w="1880849">
                  <a:extLst>
                    <a:ext uri="{9D8B030D-6E8A-4147-A177-3AD203B41FA5}">
                      <a16:colId xmlns:a16="http://schemas.microsoft.com/office/drawing/2014/main" val="3943529767"/>
                    </a:ext>
                  </a:extLst>
                </a:gridCol>
              </a:tblGrid>
              <a:tr h="1510502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2400" err="1">
                          <a:latin typeface="+mj-ea"/>
                          <a:ea typeface="+mj-ea"/>
                        </a:rPr>
                        <a:t>miraiseed</a:t>
                      </a:r>
                      <a:r>
                        <a:rPr kumimoji="1" lang="ja-JP" altLang="en-US" sz="2400">
                          <a:latin typeface="+mj-ea"/>
                          <a:ea typeface="+mj-ea"/>
                        </a:rPr>
                        <a:t>が</a:t>
                      </a:r>
                      <a:endParaRPr kumimoji="1" lang="en-US" altLang="ja-JP" sz="240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kumimoji="1" lang="ja-JP" altLang="en-US" sz="2400">
                          <a:latin typeface="+mj-ea"/>
                          <a:ea typeface="+mj-ea"/>
                        </a:rPr>
                        <a:t>マイクおよびカメラへのアクセスを求めています。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38174"/>
                  </a:ext>
                </a:extLst>
              </a:tr>
              <a:tr h="82782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/>
                        <a:t>キャンセル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許可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888334"/>
                  </a:ext>
                </a:extLst>
              </a:tr>
            </a:tbl>
          </a:graphicData>
        </a:graphic>
      </p:graphicFrame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34D3BC4-C993-EABA-DCFC-2A4ECE75B286}"/>
              </a:ext>
            </a:extLst>
          </p:cNvPr>
          <p:cNvSpPr/>
          <p:nvPr/>
        </p:nvSpPr>
        <p:spPr>
          <a:xfrm>
            <a:off x="193469" y="1422918"/>
            <a:ext cx="7863744" cy="30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カメラへのアクセスをもとめられたら、「</a:t>
            </a:r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許可（きょか）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下にある、　　　　をタップして、ろく音をはじめます。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終わるときは、　　　　をタップして、たしかめたら　　　　をタップします。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28B33A4D-BD91-3317-2C2B-F9DBA04FFA23}"/>
              </a:ext>
            </a:extLst>
          </p:cNvPr>
          <p:cNvSpPr/>
          <p:nvPr/>
        </p:nvSpPr>
        <p:spPr>
          <a:xfrm>
            <a:off x="10215813" y="3015938"/>
            <a:ext cx="1641407" cy="66414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AB1BB68E-EDE8-4FB9-79EE-4690F41064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11042222" y="3556755"/>
            <a:ext cx="654994" cy="654994"/>
          </a:xfrm>
          <a:prstGeom prst="rect">
            <a:avLst/>
          </a:prstGeom>
        </p:spPr>
      </p:pic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10DE96F-2DDE-A981-0E74-02F70A90765D}"/>
              </a:ext>
            </a:extLst>
          </p:cNvPr>
          <p:cNvSpPr/>
          <p:nvPr/>
        </p:nvSpPr>
        <p:spPr>
          <a:xfrm>
            <a:off x="8853055" y="322705"/>
            <a:ext cx="3079256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kumimoji="1" lang="en-US" altLang="ja-JP" sz="2400">
                <a:solidFill>
                  <a:schemeClr val="tx1"/>
                </a:solidFill>
                <a:latin typeface="メイリオ"/>
                <a:ea typeface="メイリオ"/>
              </a:rPr>
              <a:t>iPad</a:t>
            </a:r>
            <a:r>
              <a:rPr kumimoji="1"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（</a:t>
            </a:r>
            <a:r>
              <a:rPr kumimoji="1" lang="en-US" altLang="ja-JP" sz="2400">
                <a:solidFill>
                  <a:schemeClr val="tx1"/>
                </a:solidFill>
                <a:latin typeface="メイリオ"/>
                <a:ea typeface="メイリオ"/>
              </a:rPr>
              <a:t>Safari</a:t>
            </a:r>
            <a:r>
              <a:rPr kumimoji="1"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）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88C7C63-6722-97CB-696A-4712439915E6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および</a:t>
            </a:r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Safari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Apple Inc.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の商標であり、米国およびその他の国・地域で登録されています。</a:t>
            </a:r>
            <a:endParaRPr kumimoji="1" lang="en-US" altLang="ja-JP" sz="9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318E8BD-6019-960B-147C-5AAE773677DB}"/>
              </a:ext>
            </a:extLst>
          </p:cNvPr>
          <p:cNvSpPr/>
          <p:nvPr/>
        </p:nvSpPr>
        <p:spPr>
          <a:xfrm>
            <a:off x="12609095" y="14697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iPad®</a:t>
            </a:r>
            <a:r>
              <a:rPr kumimoji="1" lang="ja-JP" altLang="en-US"/>
              <a:t>の際は</a:t>
            </a:r>
            <a:endParaRPr kumimoji="1" lang="en-US" altLang="ja-JP"/>
          </a:p>
          <a:p>
            <a:pPr algn="ctr"/>
            <a:r>
              <a:rPr kumimoji="1" lang="ja-JP" altLang="en-US"/>
              <a:t>このスライドを使用してください</a:t>
            </a:r>
          </a:p>
        </p:txBody>
      </p:sp>
      <p:pic>
        <p:nvPicPr>
          <p:cNvPr id="5" name="図 4" descr="グラフィカル ユーザー インターフェイス, テキスト, アプリケーション, チャットまたはテキスト メッセージ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B7794E7-D948-85CD-AEEB-F2383B000C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9212" y="2430944"/>
            <a:ext cx="1132513" cy="566256"/>
          </a:xfrm>
          <a:prstGeom prst="rect">
            <a:avLst/>
          </a:prstGeom>
        </p:spPr>
      </p:pic>
      <p:pic>
        <p:nvPicPr>
          <p:cNvPr id="9" name="図 8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FD2C83A-F657-0F06-0493-6DE00ACB5A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5201"/>
          <a:stretch/>
        </p:blipFill>
        <p:spPr>
          <a:xfrm>
            <a:off x="2816470" y="3472545"/>
            <a:ext cx="1222130" cy="513048"/>
          </a:xfrm>
          <a:prstGeom prst="rect">
            <a:avLst/>
          </a:prstGeom>
        </p:spPr>
      </p:pic>
      <p:pic>
        <p:nvPicPr>
          <p:cNvPr id="11" name="図 10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0BF3687-CAE4-C607-09E1-61C5408081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38" y="3934486"/>
            <a:ext cx="828865" cy="586067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EF0B8246-EB52-24D8-60E9-A637DB110A2A}"/>
              </a:ext>
            </a:extLst>
          </p:cNvPr>
          <p:cNvSpPr/>
          <p:nvPr/>
        </p:nvSpPr>
        <p:spPr>
          <a:xfrm>
            <a:off x="1504831" y="6469331"/>
            <a:ext cx="2248563" cy="3146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12178D90-F5CD-387F-4411-58D91231275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55261" y="4830294"/>
            <a:ext cx="8503569" cy="786735"/>
          </a:xfrm>
          <a:prstGeom prst="rect">
            <a:avLst/>
          </a:prstGeom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C97844E3-7163-3A6A-25E4-CFAB8AED007D}"/>
              </a:ext>
            </a:extLst>
          </p:cNvPr>
          <p:cNvSpPr/>
          <p:nvPr/>
        </p:nvSpPr>
        <p:spPr>
          <a:xfrm>
            <a:off x="3687085" y="4868090"/>
            <a:ext cx="667202" cy="6618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EEF36DE-995A-B719-6D51-3055E0B76BDC}"/>
              </a:ext>
            </a:extLst>
          </p:cNvPr>
          <p:cNvGrpSpPr/>
          <p:nvPr/>
        </p:nvGrpSpPr>
        <p:grpSpPr>
          <a:xfrm>
            <a:off x="4186330" y="5824946"/>
            <a:ext cx="6985973" cy="555172"/>
            <a:chOff x="3955295" y="4493623"/>
            <a:chExt cx="5780627" cy="555172"/>
          </a:xfrm>
        </p:grpSpPr>
        <p:sp>
          <p:nvSpPr>
            <p:cNvPr id="22" name="吹き出し: 四角形 21">
              <a:extLst>
                <a:ext uri="{FF2B5EF4-FFF2-40B4-BE49-F238E27FC236}">
                  <a16:creationId xmlns:a16="http://schemas.microsoft.com/office/drawing/2014/main" id="{9C595746-1E91-BD56-0288-F6E243C677E5}"/>
                </a:ext>
              </a:extLst>
            </p:cNvPr>
            <p:cNvSpPr/>
            <p:nvPr/>
          </p:nvSpPr>
          <p:spPr>
            <a:xfrm>
              <a:off x="3955295" y="4493623"/>
              <a:ext cx="5780627" cy="555172"/>
            </a:xfrm>
            <a:prstGeom prst="wedgeRectCallout">
              <a:avLst>
                <a:gd name="adj1" fmla="val -44683"/>
                <a:gd name="adj2" fmla="val -105307"/>
              </a:avLst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+mn-cs"/>
                </a:rPr>
                <a:t>　　をタップしすると、ろく音をたしかめることができます。</a:t>
              </a:r>
            </a:p>
          </p:txBody>
        </p:sp>
        <p:pic>
          <p:nvPicPr>
            <p:cNvPr id="24" name="図 23" descr="アイコ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C8170C5C-13A0-1918-9F1E-3100B9E03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45201" y="4604237"/>
              <a:ext cx="308061" cy="376746"/>
            </a:xfrm>
            <a:prstGeom prst="rect">
              <a:avLst/>
            </a:prstGeom>
          </p:spPr>
        </p:pic>
      </p:grpSp>
      <p:pic>
        <p:nvPicPr>
          <p:cNvPr id="14" name="グラフィックス 13" descr="矢印: 時計回りの曲線 単色塗りつぶし">
            <a:extLst>
              <a:ext uri="{FF2B5EF4-FFF2-40B4-BE49-F238E27FC236}">
                <a16:creationId xmlns:a16="http://schemas.microsoft.com/office/drawing/2014/main" id="{8FD71FA7-E472-C8DB-813A-DBA83D00B83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3396953">
            <a:off x="2837386" y="5446034"/>
            <a:ext cx="1008935" cy="100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34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16ED9-3BA9-55A7-4A70-2BF352749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FB7A789-3FB5-49CA-2DFB-9A70BD378CE2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ろく音をしましょう　２</a:t>
            </a: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13BF5231-C1D1-CBCE-0E2E-D6849BB28F49}"/>
              </a:ext>
            </a:extLst>
          </p:cNvPr>
          <p:cNvGrpSpPr/>
          <p:nvPr/>
        </p:nvGrpSpPr>
        <p:grpSpPr>
          <a:xfrm>
            <a:off x="8057213" y="1422918"/>
            <a:ext cx="4005635" cy="2797200"/>
            <a:chOff x="8057213" y="1422918"/>
            <a:chExt cx="4005635" cy="2797200"/>
          </a:xfrm>
        </p:grpSpPr>
        <p:sp>
          <p:nvSpPr>
            <p:cNvPr id="23" name="四角形: 角を丸くする 22">
              <a:extLst>
                <a:ext uri="{FF2B5EF4-FFF2-40B4-BE49-F238E27FC236}">
                  <a16:creationId xmlns:a16="http://schemas.microsoft.com/office/drawing/2014/main" id="{5600CEE6-5D8C-9F52-5346-F44491E658D5}"/>
                </a:ext>
              </a:extLst>
            </p:cNvPr>
            <p:cNvSpPr/>
            <p:nvPr/>
          </p:nvSpPr>
          <p:spPr>
            <a:xfrm>
              <a:off x="8057213" y="1422918"/>
              <a:ext cx="4005635" cy="2797200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E81AC8E4-7455-ED99-BD09-773E90E5DB0D}"/>
                </a:ext>
              </a:extLst>
            </p:cNvPr>
            <p:cNvSpPr txBox="1"/>
            <p:nvPr/>
          </p:nvSpPr>
          <p:spPr>
            <a:xfrm>
              <a:off x="8207513" y="1630455"/>
              <a:ext cx="36218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Miraiseed-class.benesse.n</a:t>
              </a:r>
              <a:r>
                <a:rPr lang="en-US" altLang="ja-JP" sz="16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e.jp</a:t>
              </a:r>
              <a:r>
                <a:rPr lang="ja-JP" altLang="en-US" sz="16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は</a:t>
              </a:r>
              <a:endParaRPr lang="en-US" altLang="ja-JP" sz="1600" b="1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次のことを求めています：</a:t>
              </a: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D46F0D9C-7DC7-AD63-9BE0-606EFCB41663}"/>
                </a:ext>
              </a:extLst>
            </p:cNvPr>
            <p:cNvSpPr txBox="1"/>
            <p:nvPr/>
          </p:nvSpPr>
          <p:spPr>
            <a:xfrm>
              <a:off x="8943768" y="2417806"/>
              <a:ext cx="182614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マイクを使用する</a:t>
              </a:r>
              <a:endParaRPr kumimoji="1" lang="en-US" altLang="ja-JP" sz="16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endParaRPr lang="en-US" altLang="ja-JP" sz="16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>
                  <a:latin typeface="メイリオ" panose="020B0604030504040204" pitchFamily="50" charset="-128"/>
                  <a:ea typeface="メイリオ" panose="020B0604030504040204" pitchFamily="50" charset="-128"/>
                </a:rPr>
                <a:t>カメラを使用する</a:t>
              </a:r>
            </a:p>
          </p:txBody>
        </p:sp>
        <p:pic>
          <p:nvPicPr>
            <p:cNvPr id="27" name="グラフィックス 26" descr="無線マイク 枠線">
              <a:extLst>
                <a:ext uri="{FF2B5EF4-FFF2-40B4-BE49-F238E27FC236}">
                  <a16:creationId xmlns:a16="http://schemas.microsoft.com/office/drawing/2014/main" id="{CF384EFB-2306-EA06-3DD8-CE960953F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97948" y="2358346"/>
              <a:ext cx="461548" cy="461548"/>
            </a:xfrm>
            <a:prstGeom prst="rect">
              <a:avLst/>
            </a:prstGeom>
          </p:spPr>
        </p:pic>
        <p:pic>
          <p:nvPicPr>
            <p:cNvPr id="29" name="グラフィックス 28" descr="カメラ 枠線">
              <a:extLst>
                <a:ext uri="{FF2B5EF4-FFF2-40B4-BE49-F238E27FC236}">
                  <a16:creationId xmlns:a16="http://schemas.microsoft.com/office/drawing/2014/main" id="{5D189F15-7F06-45B5-0E85-061026584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08965" y="2864515"/>
              <a:ext cx="461548" cy="461548"/>
            </a:xfrm>
            <a:prstGeom prst="rect">
              <a:avLst/>
            </a:prstGeom>
          </p:spPr>
        </p:pic>
        <p:sp>
          <p:nvSpPr>
            <p:cNvPr id="30" name="四角形: 角を丸くする 29">
              <a:extLst>
                <a:ext uri="{FF2B5EF4-FFF2-40B4-BE49-F238E27FC236}">
                  <a16:creationId xmlns:a16="http://schemas.microsoft.com/office/drawing/2014/main" id="{237728BB-3D6D-18CC-8128-4474923B676F}"/>
                </a:ext>
              </a:extLst>
            </p:cNvPr>
            <p:cNvSpPr/>
            <p:nvPr/>
          </p:nvSpPr>
          <p:spPr>
            <a:xfrm>
              <a:off x="9349820" y="3427835"/>
              <a:ext cx="1337209" cy="545302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ブロック</a:t>
              </a:r>
            </a:p>
          </p:txBody>
        </p:sp>
        <p:sp>
          <p:nvSpPr>
            <p:cNvPr id="31" name="四角形: 角を丸くする 30">
              <a:extLst>
                <a:ext uri="{FF2B5EF4-FFF2-40B4-BE49-F238E27FC236}">
                  <a16:creationId xmlns:a16="http://schemas.microsoft.com/office/drawing/2014/main" id="{C3622A52-086E-A7F9-659C-78EB6B3F2042}"/>
                </a:ext>
              </a:extLst>
            </p:cNvPr>
            <p:cNvSpPr/>
            <p:nvPr/>
          </p:nvSpPr>
          <p:spPr>
            <a:xfrm>
              <a:off x="10848759" y="3429000"/>
              <a:ext cx="1008461" cy="545302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許可</a:t>
              </a:r>
            </a:p>
          </p:txBody>
        </p:sp>
      </p:grp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BE270DA-71A6-1581-3C0B-ABA9406D0AE0}"/>
              </a:ext>
            </a:extLst>
          </p:cNvPr>
          <p:cNvSpPr/>
          <p:nvPr/>
        </p:nvSpPr>
        <p:spPr>
          <a:xfrm>
            <a:off x="193469" y="1422918"/>
            <a:ext cx="7863744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カメラへのアクセスをもとめられたら、「</a:t>
            </a:r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許可（きょか）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下にある、　　　　をタップして、ろく音をはじめます。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終わるときは、　　　　をタップして、たしかめたら　　　　をタップします。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2C6EABF0-82CC-D95A-84C4-82A3C5BD68D2}"/>
              </a:ext>
            </a:extLst>
          </p:cNvPr>
          <p:cNvSpPr/>
          <p:nvPr/>
        </p:nvSpPr>
        <p:spPr>
          <a:xfrm>
            <a:off x="10769909" y="3326064"/>
            <a:ext cx="1187608" cy="7394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947B89E3-D520-8E77-AE39-1F0F2580A9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496652">
            <a:off x="11142519" y="3942153"/>
            <a:ext cx="654994" cy="654994"/>
          </a:xfrm>
          <a:prstGeom prst="rect">
            <a:avLst/>
          </a:prstGeom>
        </p:spPr>
      </p:pic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78E2A3D4-37A2-481E-5656-45E87CFB8AA5}"/>
              </a:ext>
            </a:extLst>
          </p:cNvPr>
          <p:cNvSpPr/>
          <p:nvPr/>
        </p:nvSpPr>
        <p:spPr>
          <a:xfrm>
            <a:off x="9518073" y="322705"/>
            <a:ext cx="2414238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Edge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FF1B127-37B8-C277-581B-2BC60FDC2720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 err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Microsoct</a:t>
            </a:r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Edge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は、マイクロソフト グループの企業の商標です。</a:t>
            </a:r>
            <a:endParaRPr kumimoji="1" lang="en-US" altLang="ja-JP" sz="9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07B2D3A-09CD-80F1-B2D3-F2DF3CE7229E}"/>
              </a:ext>
            </a:extLst>
          </p:cNvPr>
          <p:cNvSpPr/>
          <p:nvPr/>
        </p:nvSpPr>
        <p:spPr>
          <a:xfrm>
            <a:off x="12551343" y="37016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/>
              <a:t>Edge</a:t>
            </a:r>
            <a:r>
              <a:rPr kumimoji="1" lang="ja-JP" altLang="en-US"/>
              <a:t>の際は</a:t>
            </a:r>
            <a:endParaRPr kumimoji="1" lang="en-US" altLang="ja-JP"/>
          </a:p>
          <a:p>
            <a:pPr algn="ctr"/>
            <a:r>
              <a:rPr kumimoji="1" lang="ja-JP" altLang="en-US"/>
              <a:t>このスライドを使用してください</a:t>
            </a:r>
          </a:p>
        </p:txBody>
      </p:sp>
      <p:pic>
        <p:nvPicPr>
          <p:cNvPr id="5" name="図 4" descr="グラフィカル ユーザー インターフェイス, テキスト, アプリケーション, チャットまたはテキスト メッセージ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E3B2C4E-9CE0-A9E6-226C-00F1854836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5668" y="2430944"/>
            <a:ext cx="1132513" cy="566256"/>
          </a:xfrm>
          <a:prstGeom prst="rect">
            <a:avLst/>
          </a:prstGeom>
        </p:spPr>
      </p:pic>
      <p:pic>
        <p:nvPicPr>
          <p:cNvPr id="6" name="図 5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5E1FDCF-9CA1-2B80-88BD-8CB8F69B8D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5201"/>
          <a:stretch/>
        </p:blipFill>
        <p:spPr>
          <a:xfrm>
            <a:off x="2755509" y="3464590"/>
            <a:ext cx="1222130" cy="513048"/>
          </a:xfrm>
          <a:prstGeom prst="rect">
            <a:avLst/>
          </a:prstGeom>
        </p:spPr>
      </p:pic>
      <p:pic>
        <p:nvPicPr>
          <p:cNvPr id="9" name="図 8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2C2390D-DE9A-7D3B-0CAB-4BF9D990E67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112" y="3943193"/>
            <a:ext cx="828865" cy="586067"/>
          </a:xfrm>
          <a:prstGeom prst="rect">
            <a:avLst/>
          </a:prstGeom>
        </p:spPr>
      </p:pic>
      <p:pic>
        <p:nvPicPr>
          <p:cNvPr id="2" name="図 1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CD233A5A-DE93-A056-7602-349DBD94F92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05" y="4562657"/>
            <a:ext cx="3697946" cy="214064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AE14278-28A6-5907-64C3-75FD1B84473B}"/>
              </a:ext>
            </a:extLst>
          </p:cNvPr>
          <p:cNvSpPr/>
          <p:nvPr/>
        </p:nvSpPr>
        <p:spPr>
          <a:xfrm>
            <a:off x="1504831" y="6469331"/>
            <a:ext cx="2248563" cy="3146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A81C85C-8635-D77C-5DBE-588ABD42F2F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55261" y="4830294"/>
            <a:ext cx="8503569" cy="786735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5270B18-9126-1078-3C1D-C8AF5740DD7B}"/>
              </a:ext>
            </a:extLst>
          </p:cNvPr>
          <p:cNvSpPr/>
          <p:nvPr/>
        </p:nvSpPr>
        <p:spPr>
          <a:xfrm>
            <a:off x="3687085" y="4868090"/>
            <a:ext cx="667202" cy="6618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A620134B-2210-49C9-5382-52438868019B}"/>
              </a:ext>
            </a:extLst>
          </p:cNvPr>
          <p:cNvGrpSpPr/>
          <p:nvPr/>
        </p:nvGrpSpPr>
        <p:grpSpPr>
          <a:xfrm>
            <a:off x="4186330" y="5824946"/>
            <a:ext cx="6985973" cy="555172"/>
            <a:chOff x="3955295" y="4493623"/>
            <a:chExt cx="5780627" cy="555172"/>
          </a:xfrm>
        </p:grpSpPr>
        <p:sp>
          <p:nvSpPr>
            <p:cNvPr id="14" name="吹き出し: 四角形 13">
              <a:extLst>
                <a:ext uri="{FF2B5EF4-FFF2-40B4-BE49-F238E27FC236}">
                  <a16:creationId xmlns:a16="http://schemas.microsoft.com/office/drawing/2014/main" id="{A2282EB9-CC01-23CE-141E-93F6A58F929B}"/>
                </a:ext>
              </a:extLst>
            </p:cNvPr>
            <p:cNvSpPr/>
            <p:nvPr/>
          </p:nvSpPr>
          <p:spPr>
            <a:xfrm>
              <a:off x="3955295" y="4493623"/>
              <a:ext cx="5780627" cy="555172"/>
            </a:xfrm>
            <a:prstGeom prst="wedgeRectCallout">
              <a:avLst>
                <a:gd name="adj1" fmla="val -44683"/>
                <a:gd name="adj2" fmla="val -105307"/>
              </a:avLst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+mn-cs"/>
                </a:rPr>
                <a:t>　　をタップしすると、ろく音をたしかめることができます。</a:t>
              </a:r>
            </a:p>
          </p:txBody>
        </p:sp>
        <p:pic>
          <p:nvPicPr>
            <p:cNvPr id="15" name="図 14" descr="アイコ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1CD153C0-D2DF-C1CC-D90E-673388459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45201" y="4604237"/>
              <a:ext cx="308061" cy="376746"/>
            </a:xfrm>
            <a:prstGeom prst="rect">
              <a:avLst/>
            </a:prstGeom>
          </p:spPr>
        </p:pic>
      </p:grpSp>
      <p:pic>
        <p:nvPicPr>
          <p:cNvPr id="16" name="グラフィックス 15" descr="矢印: 時計回りの曲線 単色塗りつぶし">
            <a:extLst>
              <a:ext uri="{FF2B5EF4-FFF2-40B4-BE49-F238E27FC236}">
                <a16:creationId xmlns:a16="http://schemas.microsoft.com/office/drawing/2014/main" id="{1D583124-4CE1-A1D0-B844-6F43ADD3738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3396953">
            <a:off x="2837386" y="5446034"/>
            <a:ext cx="1008935" cy="100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59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E7B99-6565-6427-3575-C74FFDC1A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EF765E5-39E6-5D23-1032-0299555095E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ろく音をしましょう　２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5C81512-23E5-AF56-1915-D47D7ED866A1}"/>
              </a:ext>
            </a:extLst>
          </p:cNvPr>
          <p:cNvSpPr/>
          <p:nvPr/>
        </p:nvSpPr>
        <p:spPr>
          <a:xfrm>
            <a:off x="599481" y="1422918"/>
            <a:ext cx="8926410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</a:t>
            </a:r>
            <a:b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サイトへのアクセス時は許可（きょか）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</a:t>
            </a:r>
            <a:b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下にある、　　　　をタップして、ろく音をはじめます。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終わるときは、　　　　をタップして、たしかめたら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をタップします。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489E96-3100-21B3-BC31-E68BE5FCE000}"/>
              </a:ext>
            </a:extLst>
          </p:cNvPr>
          <p:cNvSpPr/>
          <p:nvPr/>
        </p:nvSpPr>
        <p:spPr>
          <a:xfrm>
            <a:off x="9518073" y="322705"/>
            <a:ext cx="2414238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Chrome</a:t>
            </a:r>
            <a:endParaRPr kumimoji="1" lang="ja-JP" altLang="en-US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3A460D1-2C9E-1BC3-8062-EC35B2264178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Chrome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Google LLC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の商標であり、本資料は</a:t>
            </a:r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Google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によって承認または提携したものではありません。</a:t>
            </a:r>
            <a:endParaRPr kumimoji="1" lang="en-US" altLang="ja-JP" sz="9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D2C52A2-6258-8343-0F0E-EB18F3622310}"/>
              </a:ext>
            </a:extLst>
          </p:cNvPr>
          <p:cNvSpPr/>
          <p:nvPr/>
        </p:nvSpPr>
        <p:spPr>
          <a:xfrm>
            <a:off x="12503737" y="130882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/>
              <a:t>Chrome</a:t>
            </a:r>
            <a:r>
              <a:rPr lang="ja-JP" altLang="en-US"/>
              <a:t>ブラウザ</a:t>
            </a:r>
            <a:r>
              <a:rPr kumimoji="1" lang="ja-JP" altLang="en-US"/>
              <a:t>の</a:t>
            </a:r>
            <a:endParaRPr kumimoji="1" lang="en-US" altLang="ja-JP"/>
          </a:p>
          <a:p>
            <a:pPr algn="ctr"/>
            <a:r>
              <a:rPr kumimoji="1" lang="ja-JP" altLang="en-US"/>
              <a:t>際は</a:t>
            </a:r>
            <a:endParaRPr kumimoji="1" lang="en-US" altLang="ja-JP"/>
          </a:p>
          <a:p>
            <a:pPr algn="ctr"/>
            <a:r>
              <a:rPr kumimoji="1" lang="ja-JP" altLang="en-US"/>
              <a:t>このスライドを使用してください</a:t>
            </a:r>
          </a:p>
        </p:txBody>
      </p: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1C27E7C1-6319-89F3-D1DC-02B0536EE976}"/>
              </a:ext>
            </a:extLst>
          </p:cNvPr>
          <p:cNvGrpSpPr/>
          <p:nvPr/>
        </p:nvGrpSpPr>
        <p:grpSpPr>
          <a:xfrm>
            <a:off x="8863560" y="1159085"/>
            <a:ext cx="2986673" cy="4984020"/>
            <a:chOff x="8863560" y="1159085"/>
            <a:chExt cx="2986673" cy="4984020"/>
          </a:xfrm>
        </p:grpSpPr>
        <p:sp>
          <p:nvSpPr>
            <p:cNvPr id="22" name="四角形: 角を丸くする 21">
              <a:extLst>
                <a:ext uri="{FF2B5EF4-FFF2-40B4-BE49-F238E27FC236}">
                  <a16:creationId xmlns:a16="http://schemas.microsoft.com/office/drawing/2014/main" id="{64BA8BA4-D66E-9D62-C5F0-BB39B5836050}"/>
                </a:ext>
              </a:extLst>
            </p:cNvPr>
            <p:cNvSpPr/>
            <p:nvPr/>
          </p:nvSpPr>
          <p:spPr>
            <a:xfrm>
              <a:off x="8863560" y="1159085"/>
              <a:ext cx="2986673" cy="4984020"/>
            </a:xfrm>
            <a:prstGeom prst="roundRect">
              <a:avLst>
                <a:gd name="adj" fmla="val 179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35FA0123-303E-74AB-BDF8-FD1B39C40818}"/>
                </a:ext>
              </a:extLst>
            </p:cNvPr>
            <p:cNvSpPr txBox="1"/>
            <p:nvPr/>
          </p:nvSpPr>
          <p:spPr>
            <a:xfrm>
              <a:off x="8943768" y="1285952"/>
              <a:ext cx="29064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Miraiseed-class.benesse.n</a:t>
              </a:r>
              <a:r>
                <a:rPr lang="en-US" altLang="ja-JP" sz="12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e.jp</a:t>
              </a:r>
              <a:r>
                <a:rPr lang="ja-JP" altLang="en-US" sz="12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が次の許可を</a:t>
              </a:r>
              <a:r>
                <a:rPr kumimoji="1" lang="ja-JP" altLang="en-US" sz="12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求めています：</a:t>
              </a:r>
            </a:p>
          </p:txBody>
        </p:sp>
        <p:grpSp>
          <p:nvGrpSpPr>
            <p:cNvPr id="69" name="グループ化 68">
              <a:extLst>
                <a:ext uri="{FF2B5EF4-FFF2-40B4-BE49-F238E27FC236}">
                  <a16:creationId xmlns:a16="http://schemas.microsoft.com/office/drawing/2014/main" id="{0C231EBC-7F47-DD7B-CB31-4B06C09986ED}"/>
                </a:ext>
              </a:extLst>
            </p:cNvPr>
            <p:cNvGrpSpPr/>
            <p:nvPr/>
          </p:nvGrpSpPr>
          <p:grpSpPr>
            <a:xfrm>
              <a:off x="9091364" y="1788613"/>
              <a:ext cx="2283292" cy="461665"/>
              <a:chOff x="9091364" y="1788613"/>
              <a:chExt cx="2283292" cy="461665"/>
            </a:xfrm>
          </p:grpSpPr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C0858FF-98F3-8C30-4344-66262055D0DC}"/>
                  </a:ext>
                </a:extLst>
              </p:cNvPr>
              <p:cNvSpPr txBox="1"/>
              <p:nvPr/>
            </p:nvSpPr>
            <p:spPr>
              <a:xfrm>
                <a:off x="9266387" y="1788613"/>
                <a:ext cx="21082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利用可能な</a:t>
                </a:r>
                <a:r>
                  <a:rPr lang="ja-JP" altLang="en-US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カメラ</a:t>
                </a:r>
                <a:r>
                  <a:rPr kumimoji="1" lang="ja-JP" altLang="en-US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の使用</a:t>
                </a:r>
                <a:r>
                  <a:rPr kumimoji="1" lang="en-US" altLang="ja-JP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(1)</a:t>
                </a:r>
              </a:p>
              <a:p>
                <a:r>
                  <a:rPr lang="ja-JP" altLang="en-US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利用可能なマイクの使用</a:t>
                </a:r>
                <a:r>
                  <a:rPr lang="en-US" altLang="ja-JP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(1)</a:t>
                </a:r>
                <a:endParaRPr kumimoji="1" lang="en-US" altLang="ja-JP" sz="120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25" name="グラフィックス 24" descr="無線マイク 枠線">
                <a:extLst>
                  <a:ext uri="{FF2B5EF4-FFF2-40B4-BE49-F238E27FC236}">
                    <a16:creationId xmlns:a16="http://schemas.microsoft.com/office/drawing/2014/main" id="{29249E25-5FDE-6D10-47B1-B0CD57A25E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091364" y="2001843"/>
                <a:ext cx="194041" cy="194041"/>
              </a:xfrm>
              <a:prstGeom prst="rect">
                <a:avLst/>
              </a:prstGeom>
            </p:spPr>
          </p:pic>
          <p:sp>
            <p:nvSpPr>
              <p:cNvPr id="64" name="フリーフォーム: 図形 63">
                <a:extLst>
                  <a:ext uri="{FF2B5EF4-FFF2-40B4-BE49-F238E27FC236}">
                    <a16:creationId xmlns:a16="http://schemas.microsoft.com/office/drawing/2014/main" id="{889B5D40-FCD6-A258-A718-FE9B1EEB7418}"/>
                  </a:ext>
                </a:extLst>
              </p:cNvPr>
              <p:cNvSpPr/>
              <p:nvPr/>
            </p:nvSpPr>
            <p:spPr>
              <a:xfrm rot="16200000">
                <a:off x="9146067" y="1808110"/>
                <a:ext cx="105705" cy="172972"/>
              </a:xfrm>
              <a:custGeom>
                <a:avLst/>
                <a:gdLst>
                  <a:gd name="connsiteX0" fmla="*/ 371806 w 454623"/>
                  <a:gd name="connsiteY0" fmla="*/ 726859 h 726859"/>
                  <a:gd name="connsiteX1" fmla="*/ 75724 w 454623"/>
                  <a:gd name="connsiteY1" fmla="*/ 726859 h 726859"/>
                  <a:gd name="connsiteX2" fmla="*/ 223765 w 454623"/>
                  <a:gd name="connsiteY2" fmla="*/ 586091 h 726859"/>
                  <a:gd name="connsiteX3" fmla="*/ 454623 w 454623"/>
                  <a:gd name="connsiteY3" fmla="*/ 0 h 726859"/>
                  <a:gd name="connsiteX4" fmla="*/ 454623 w 454623"/>
                  <a:gd name="connsiteY4" fmla="*/ 586088 h 726859"/>
                  <a:gd name="connsiteX5" fmla="*/ 0 w 454623"/>
                  <a:gd name="connsiteY5" fmla="*/ 586088 h 726859"/>
                  <a:gd name="connsiteX6" fmla="*/ 0 w 454623"/>
                  <a:gd name="connsiteY6" fmla="*/ 0 h 72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623" h="726859">
                    <a:moveTo>
                      <a:pt x="371806" y="726859"/>
                    </a:moveTo>
                    <a:lnTo>
                      <a:pt x="75724" y="726859"/>
                    </a:lnTo>
                    <a:lnTo>
                      <a:pt x="223765" y="586091"/>
                    </a:lnTo>
                    <a:close/>
                    <a:moveTo>
                      <a:pt x="454623" y="0"/>
                    </a:moveTo>
                    <a:lnTo>
                      <a:pt x="454623" y="586088"/>
                    </a:lnTo>
                    <a:lnTo>
                      <a:pt x="0" y="5860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E826EB42-664B-ABC4-67C3-C684C1F86A30}"/>
                </a:ext>
              </a:extLst>
            </p:cNvPr>
            <p:cNvGrpSpPr/>
            <p:nvPr/>
          </p:nvGrpSpPr>
          <p:grpSpPr>
            <a:xfrm>
              <a:off x="9054910" y="2234949"/>
              <a:ext cx="2630377" cy="2486680"/>
              <a:chOff x="9054910" y="2234949"/>
              <a:chExt cx="2630377" cy="2486680"/>
            </a:xfrm>
          </p:grpSpPr>
          <p:sp>
            <p:nvSpPr>
              <p:cNvPr id="65" name="四角形: 角を丸くする 64">
                <a:extLst>
                  <a:ext uri="{FF2B5EF4-FFF2-40B4-BE49-F238E27FC236}">
                    <a16:creationId xmlns:a16="http://schemas.microsoft.com/office/drawing/2014/main" id="{8AA38424-66DE-8444-0E9E-11101F5CB236}"/>
                  </a:ext>
                </a:extLst>
              </p:cNvPr>
              <p:cNvSpPr/>
              <p:nvPr/>
            </p:nvSpPr>
            <p:spPr>
              <a:xfrm>
                <a:off x="9054910" y="2234949"/>
                <a:ext cx="2630377" cy="2486680"/>
              </a:xfrm>
              <a:prstGeom prst="roundRect">
                <a:avLst>
                  <a:gd name="adj" fmla="val 5100"/>
                </a:avLst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四角形: 角を丸くする 66">
                <a:extLst>
                  <a:ext uri="{FF2B5EF4-FFF2-40B4-BE49-F238E27FC236}">
                    <a16:creationId xmlns:a16="http://schemas.microsoft.com/office/drawing/2014/main" id="{1B53BC02-4D60-40A9-8A0A-0C80F9504522}"/>
                  </a:ext>
                </a:extLst>
              </p:cNvPr>
              <p:cNvSpPr/>
              <p:nvPr/>
            </p:nvSpPr>
            <p:spPr>
              <a:xfrm>
                <a:off x="9152061" y="2320034"/>
                <a:ext cx="2422012" cy="1464612"/>
              </a:xfrm>
              <a:prstGeom prst="roundRect">
                <a:avLst>
                  <a:gd name="adj" fmla="val 51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0" name="四角形: 角を丸くする 69">
                <a:extLst>
                  <a:ext uri="{FF2B5EF4-FFF2-40B4-BE49-F238E27FC236}">
                    <a16:creationId xmlns:a16="http://schemas.microsoft.com/office/drawing/2014/main" id="{4C486180-F9CC-4ED9-8E53-90D996F6A647}"/>
                  </a:ext>
                </a:extLst>
              </p:cNvPr>
              <p:cNvSpPr/>
              <p:nvPr/>
            </p:nvSpPr>
            <p:spPr>
              <a:xfrm>
                <a:off x="9159092" y="3869731"/>
                <a:ext cx="2422012" cy="743833"/>
              </a:xfrm>
              <a:prstGeom prst="roundRect">
                <a:avLst>
                  <a:gd name="adj" fmla="val 1292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3" name="四角形: 角を丸くする 72">
                <a:extLst>
                  <a:ext uri="{FF2B5EF4-FFF2-40B4-BE49-F238E27FC236}">
                    <a16:creationId xmlns:a16="http://schemas.microsoft.com/office/drawing/2014/main" id="{A9584743-531A-0C2D-D940-564F7D356C06}"/>
                  </a:ext>
                </a:extLst>
              </p:cNvPr>
              <p:cNvSpPr/>
              <p:nvPr/>
            </p:nvSpPr>
            <p:spPr>
              <a:xfrm>
                <a:off x="9266387" y="2393784"/>
                <a:ext cx="2171926" cy="987041"/>
              </a:xfrm>
              <a:prstGeom prst="roundRect">
                <a:avLst>
                  <a:gd name="adj" fmla="val 51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5" name="四角形: 角を丸くする 74">
                <a:extLst>
                  <a:ext uri="{FF2B5EF4-FFF2-40B4-BE49-F238E27FC236}">
                    <a16:creationId xmlns:a16="http://schemas.microsoft.com/office/drawing/2014/main" id="{B120E05A-95EF-8E53-42B2-5AA7E3954ACD}"/>
                  </a:ext>
                </a:extLst>
              </p:cNvPr>
              <p:cNvSpPr/>
              <p:nvPr/>
            </p:nvSpPr>
            <p:spPr>
              <a:xfrm>
                <a:off x="9266387" y="3454575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6" name="四角形: 角を丸くする 75">
                <a:extLst>
                  <a:ext uri="{FF2B5EF4-FFF2-40B4-BE49-F238E27FC236}">
                    <a16:creationId xmlns:a16="http://schemas.microsoft.com/office/drawing/2014/main" id="{E0DBBE67-56FE-E6BD-E389-26C5AF8345BF}"/>
                  </a:ext>
                </a:extLst>
              </p:cNvPr>
              <p:cNvSpPr/>
              <p:nvPr/>
            </p:nvSpPr>
            <p:spPr>
              <a:xfrm>
                <a:off x="9266387" y="4258650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7" name="四角形: 角を丸くする 76">
                <a:extLst>
                  <a:ext uri="{FF2B5EF4-FFF2-40B4-BE49-F238E27FC236}">
                    <a16:creationId xmlns:a16="http://schemas.microsoft.com/office/drawing/2014/main" id="{9F6A8E18-0FCB-234C-5CD0-82DC65601E9C}"/>
                  </a:ext>
                </a:extLst>
              </p:cNvPr>
              <p:cNvSpPr/>
              <p:nvPr/>
            </p:nvSpPr>
            <p:spPr>
              <a:xfrm>
                <a:off x="9266387" y="3941907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0" name="四角形: 角を丸くする 79">
              <a:extLst>
                <a:ext uri="{FF2B5EF4-FFF2-40B4-BE49-F238E27FC236}">
                  <a16:creationId xmlns:a16="http://schemas.microsoft.com/office/drawing/2014/main" id="{97B56B2C-D815-EB31-96C6-DD512EF18D25}"/>
                </a:ext>
              </a:extLst>
            </p:cNvPr>
            <p:cNvSpPr/>
            <p:nvPr/>
          </p:nvSpPr>
          <p:spPr>
            <a:xfrm>
              <a:off x="9054909" y="4852289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サイトへのアクセス時は許可</a:t>
              </a:r>
            </a:p>
          </p:txBody>
        </p:sp>
        <p:sp>
          <p:nvSpPr>
            <p:cNvPr id="82" name="四角形: 角を丸くする 81">
              <a:extLst>
                <a:ext uri="{FF2B5EF4-FFF2-40B4-BE49-F238E27FC236}">
                  <a16:creationId xmlns:a16="http://schemas.microsoft.com/office/drawing/2014/main" id="{ADB6C1DA-F9E7-1863-2598-9263DB031334}"/>
                </a:ext>
              </a:extLst>
            </p:cNvPr>
            <p:cNvSpPr/>
            <p:nvPr/>
          </p:nvSpPr>
          <p:spPr>
            <a:xfrm>
              <a:off x="9066098" y="5246411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今回のみ許可</a:t>
              </a:r>
            </a:p>
          </p:txBody>
        </p:sp>
        <p:sp>
          <p:nvSpPr>
            <p:cNvPr id="83" name="四角形: 角を丸くする 82">
              <a:extLst>
                <a:ext uri="{FF2B5EF4-FFF2-40B4-BE49-F238E27FC236}">
                  <a16:creationId xmlns:a16="http://schemas.microsoft.com/office/drawing/2014/main" id="{2D1F370C-891D-02B3-6A36-8FCA45AE2CA4}"/>
                </a:ext>
              </a:extLst>
            </p:cNvPr>
            <p:cNvSpPr/>
            <p:nvPr/>
          </p:nvSpPr>
          <p:spPr>
            <a:xfrm>
              <a:off x="9066099" y="5661012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許可しない</a:t>
              </a:r>
            </a:p>
          </p:txBody>
        </p:sp>
      </p:grp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629CD1C4-67E8-C65D-38B4-59A0A1FF56F1}"/>
              </a:ext>
            </a:extLst>
          </p:cNvPr>
          <p:cNvSpPr/>
          <p:nvPr/>
        </p:nvSpPr>
        <p:spPr>
          <a:xfrm>
            <a:off x="8908703" y="4788957"/>
            <a:ext cx="2906465" cy="4574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8" name="グラフィックス 67" descr="右向き指示マーク 単色塗りつぶし">
            <a:extLst>
              <a:ext uri="{FF2B5EF4-FFF2-40B4-BE49-F238E27FC236}">
                <a16:creationId xmlns:a16="http://schemas.microsoft.com/office/drawing/2014/main" id="{914A33C4-B7DC-9F09-298A-5D1B6A9F60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1135532" y="5112337"/>
            <a:ext cx="654994" cy="654994"/>
          </a:xfrm>
          <a:prstGeom prst="rect">
            <a:avLst/>
          </a:prstGeom>
        </p:spPr>
      </p:pic>
      <p:pic>
        <p:nvPicPr>
          <p:cNvPr id="4" name="図 3" descr="グラフィカル ユーザー インターフェイス, テキスト, アプリケーション, チャットまたはテキスト メッセージ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97067E47-82D8-C163-B6E5-49ADC087FE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56594" y="2794628"/>
            <a:ext cx="1132513" cy="566256"/>
          </a:xfrm>
          <a:prstGeom prst="rect">
            <a:avLst/>
          </a:prstGeom>
        </p:spPr>
      </p:pic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B1A4342-5939-480E-F458-2AD85133BF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5201"/>
          <a:stretch/>
        </p:blipFill>
        <p:spPr>
          <a:xfrm>
            <a:off x="3173521" y="3508133"/>
            <a:ext cx="1222130" cy="513048"/>
          </a:xfrm>
          <a:prstGeom prst="rect">
            <a:avLst/>
          </a:prstGeom>
        </p:spPr>
      </p:pic>
      <p:pic>
        <p:nvPicPr>
          <p:cNvPr id="6" name="図 5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4F3F6B2-CD58-A418-12EF-CE3EBFDC51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80" y="3943195"/>
            <a:ext cx="828865" cy="586067"/>
          </a:xfrm>
          <a:prstGeom prst="rect">
            <a:avLst/>
          </a:prstGeom>
        </p:spPr>
      </p:pic>
      <p:pic>
        <p:nvPicPr>
          <p:cNvPr id="2" name="図 1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6D2F5C22-8903-D719-22D3-D238F9260B3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05" y="4562657"/>
            <a:ext cx="3697946" cy="214064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CDC94D6-E409-5526-62C1-16918251620B}"/>
              </a:ext>
            </a:extLst>
          </p:cNvPr>
          <p:cNvSpPr/>
          <p:nvPr/>
        </p:nvSpPr>
        <p:spPr>
          <a:xfrm>
            <a:off x="1504831" y="6469331"/>
            <a:ext cx="2248563" cy="3146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A7AD4ED7-59DA-5DBB-AE07-ABF545DB597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55261" y="4830294"/>
            <a:ext cx="5251215" cy="485833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26C8CCA6-64E0-E368-E70B-FC0766D88E40}"/>
              </a:ext>
            </a:extLst>
          </p:cNvPr>
          <p:cNvSpPr/>
          <p:nvPr/>
        </p:nvSpPr>
        <p:spPr>
          <a:xfrm>
            <a:off x="3396949" y="4776179"/>
            <a:ext cx="667202" cy="6618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FD0410DD-4ACC-25B9-86A2-92412E0D33BC}"/>
              </a:ext>
            </a:extLst>
          </p:cNvPr>
          <p:cNvGrpSpPr/>
          <p:nvPr/>
        </p:nvGrpSpPr>
        <p:grpSpPr>
          <a:xfrm>
            <a:off x="4186330" y="5824946"/>
            <a:ext cx="3965005" cy="838388"/>
            <a:chOff x="4186330" y="5824946"/>
            <a:chExt cx="3965005" cy="838388"/>
          </a:xfrm>
        </p:grpSpPr>
        <p:sp>
          <p:nvSpPr>
            <p:cNvPr id="14" name="吹き出し: 四角形 13">
              <a:extLst>
                <a:ext uri="{FF2B5EF4-FFF2-40B4-BE49-F238E27FC236}">
                  <a16:creationId xmlns:a16="http://schemas.microsoft.com/office/drawing/2014/main" id="{82AC54B1-A961-7680-99DE-5A86C5E739E1}"/>
                </a:ext>
              </a:extLst>
            </p:cNvPr>
            <p:cNvSpPr/>
            <p:nvPr/>
          </p:nvSpPr>
          <p:spPr>
            <a:xfrm>
              <a:off x="4186330" y="5824946"/>
              <a:ext cx="3965005" cy="838388"/>
            </a:xfrm>
            <a:prstGeom prst="wedgeRectCallout">
              <a:avLst>
                <a:gd name="adj1" fmla="val -51602"/>
                <a:gd name="adj2" fmla="val -105307"/>
              </a:avLst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+mn-cs"/>
                </a:rPr>
                <a:t>　　をタップしすると、</a:t>
              </a:r>
              <a:endParaRPr kumimoji="1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+mn-cs"/>
                </a:rPr>
                <a:t>ろく音をたしかめることができます。</a:t>
              </a:r>
            </a:p>
          </p:txBody>
        </p:sp>
        <p:pic>
          <p:nvPicPr>
            <p:cNvPr id="16" name="図 15" descr="アイコ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F9CDEC6B-463A-2354-1ACD-D42477741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91846" y="5874402"/>
              <a:ext cx="372296" cy="376746"/>
            </a:xfrm>
            <a:prstGeom prst="rect">
              <a:avLst/>
            </a:prstGeom>
          </p:spPr>
        </p:pic>
      </p:grpSp>
      <p:pic>
        <p:nvPicPr>
          <p:cNvPr id="17" name="グラフィックス 16" descr="矢印: 時計回りの曲線 単色塗りつぶし">
            <a:extLst>
              <a:ext uri="{FF2B5EF4-FFF2-40B4-BE49-F238E27FC236}">
                <a16:creationId xmlns:a16="http://schemas.microsoft.com/office/drawing/2014/main" id="{0B6D8A51-0129-CF83-A550-ECF5129F90B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3396953">
            <a:off x="2495658" y="5423373"/>
            <a:ext cx="1008935" cy="100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082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C50FB-402C-2F0D-91CA-4ECB0C400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 descr="白いバックグラウンドのスクリーンショット&#10;&#10;AI 生成コンテンツは誤りを含む可能性があります。">
            <a:extLst>
              <a:ext uri="{FF2B5EF4-FFF2-40B4-BE49-F238E27FC236}">
                <a16:creationId xmlns:a16="http://schemas.microsoft.com/office/drawing/2014/main" id="{5FAAB8CE-D4D0-22C4-77EF-004280B1B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953" y="3830968"/>
            <a:ext cx="5240942" cy="28128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3" name="図 22" descr="ダイアグラム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7342400-3985-9B54-174D-20C3017CBB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86" y="3829708"/>
            <a:ext cx="5184080" cy="281538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図 9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06676D28-09C6-0BFE-158F-7C8C3E1A38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414" y="1380156"/>
            <a:ext cx="2156481" cy="12484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図 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6B13847-48C7-CF02-3247-81EE206321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589" y="2473234"/>
            <a:ext cx="905928" cy="93109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FF12EB40-F96E-D969-601C-585E4F0FBB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77382" y="3069000"/>
            <a:ext cx="700540" cy="72000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A2246A7-C679-3D0C-C030-0B13D58E136D}"/>
              </a:ext>
            </a:extLst>
          </p:cNvPr>
          <p:cNvSpPr txBox="1"/>
          <p:nvPr/>
        </p:nvSpPr>
        <p:spPr>
          <a:xfrm>
            <a:off x="523053" y="3368043"/>
            <a:ext cx="119228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むずかしいときは、　　をタップしてから、カードを　　　まで動かします。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7FD707-3764-5217-B0C7-1293B62098B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</a:t>
            </a:r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にてい出しましょう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C2EC233-0E63-CEAF-40C0-035D525972F7}"/>
              </a:ext>
            </a:extLst>
          </p:cNvPr>
          <p:cNvSpPr/>
          <p:nvPr/>
        </p:nvSpPr>
        <p:spPr>
          <a:xfrm>
            <a:off x="193470" y="1422918"/>
            <a:ext cx="11771518" cy="27920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①左上の「←前にもどる」をタップして、マイボードにもどります。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②てい出するカードに指をおいたまま、下にある 　  　　まで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動かして、　　　の上で指をはなします。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08805D2-E6D7-7717-A223-DBB38A78709E}"/>
              </a:ext>
            </a:extLst>
          </p:cNvPr>
          <p:cNvSpPr/>
          <p:nvPr/>
        </p:nvSpPr>
        <p:spPr>
          <a:xfrm>
            <a:off x="3070919" y="1888549"/>
            <a:ext cx="856147" cy="390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ゆび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5F4FA33-B7A8-7A86-F2BC-772F1FFE56B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7398" y="3335383"/>
            <a:ext cx="520674" cy="432810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AEED9ED-1AF9-99C8-21D8-6D60AE251C81}"/>
              </a:ext>
            </a:extLst>
          </p:cNvPr>
          <p:cNvSpPr/>
          <p:nvPr/>
        </p:nvSpPr>
        <p:spPr>
          <a:xfrm>
            <a:off x="6972499" y="5365006"/>
            <a:ext cx="534986" cy="662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8B9F95C-447C-EDA1-1F07-3B0497D9A458}"/>
              </a:ext>
            </a:extLst>
          </p:cNvPr>
          <p:cNvSpPr/>
          <p:nvPr/>
        </p:nvSpPr>
        <p:spPr>
          <a:xfrm>
            <a:off x="3636202" y="2542757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ゆび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95B441-248B-AB31-CC7C-0F4F9BA3388E}"/>
              </a:ext>
            </a:extLst>
          </p:cNvPr>
          <p:cNvSpPr/>
          <p:nvPr/>
        </p:nvSpPr>
        <p:spPr>
          <a:xfrm>
            <a:off x="227012" y="6345106"/>
            <a:ext cx="431800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4FEB1D0-3CB3-2AF9-D5AB-1E57D14E3B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059" y="1833267"/>
            <a:ext cx="1039399" cy="864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A1DB399-912F-5390-B704-ACA70BB57AF7}"/>
              </a:ext>
            </a:extLst>
          </p:cNvPr>
          <p:cNvSpPr/>
          <p:nvPr/>
        </p:nvSpPr>
        <p:spPr>
          <a:xfrm>
            <a:off x="227013" y="2540121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うご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A49BE16-385E-8FEC-7388-FF471CA49D63}"/>
              </a:ext>
            </a:extLst>
          </p:cNvPr>
          <p:cNvSpPr/>
          <p:nvPr/>
        </p:nvSpPr>
        <p:spPr>
          <a:xfrm>
            <a:off x="9393764" y="3172246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うご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C6E370B-777A-3083-6CD9-CB66BF537429}"/>
              </a:ext>
            </a:extLst>
          </p:cNvPr>
          <p:cNvSpPr/>
          <p:nvPr/>
        </p:nvSpPr>
        <p:spPr>
          <a:xfrm>
            <a:off x="9701427" y="1311562"/>
            <a:ext cx="431293" cy="2037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7" name="グラフィックス 16" descr="右向き指示マーク 単色塗りつぶし">
            <a:extLst>
              <a:ext uri="{FF2B5EF4-FFF2-40B4-BE49-F238E27FC236}">
                <a16:creationId xmlns:a16="http://schemas.microsoft.com/office/drawing/2014/main" id="{2324AFD5-4606-300E-7868-DC3117B60B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5496652">
            <a:off x="9902031" y="1430719"/>
            <a:ext cx="654994" cy="654994"/>
          </a:xfrm>
          <a:prstGeom prst="rect">
            <a:avLst/>
          </a:prstGeom>
        </p:spPr>
      </p:pic>
      <p:sp>
        <p:nvSpPr>
          <p:cNvPr id="26" name="矢印: 右 25">
            <a:extLst>
              <a:ext uri="{FF2B5EF4-FFF2-40B4-BE49-F238E27FC236}">
                <a16:creationId xmlns:a16="http://schemas.microsoft.com/office/drawing/2014/main" id="{5AA0A9DD-5A1B-3672-F06F-A167D18A6EFA}"/>
              </a:ext>
            </a:extLst>
          </p:cNvPr>
          <p:cNvSpPr/>
          <p:nvPr/>
        </p:nvSpPr>
        <p:spPr>
          <a:xfrm>
            <a:off x="5851902" y="5074675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2981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3D285-8B0D-D949-9C36-6E4CD5A8E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6974AC9-4CA1-8B24-8E55-67C32B9D07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426" y="3429000"/>
            <a:ext cx="3617490" cy="306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60B4747-ADF2-4C96-193C-EEB2B64C7ADB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授業実施前の準備）：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時間割の作成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7ACD1FF-A8FF-69B8-B9DB-0AA586B74168}"/>
              </a:ext>
            </a:extLst>
          </p:cNvPr>
          <p:cNvSpPr/>
          <p:nvPr/>
        </p:nvSpPr>
        <p:spPr>
          <a:xfrm>
            <a:off x="193470" y="1422918"/>
            <a:ext cx="11771518" cy="17218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オクリンクプラスを開きます。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時間割が表示されたら、授業を行う日の授業時間の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教科、単元、授業名、配信先などを指定して、「作成する」をタップします。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授業をすぐに公開しない場合は、「非公開」を選び、下書き状態にできます。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741D430-374B-90B7-49F1-917C486E65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3429000"/>
            <a:ext cx="5040000" cy="307194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4AE5A1-A620-6212-0387-CA2F40509C53}"/>
              </a:ext>
            </a:extLst>
          </p:cNvPr>
          <p:cNvSpPr/>
          <p:nvPr/>
        </p:nvSpPr>
        <p:spPr>
          <a:xfrm>
            <a:off x="1393750" y="4369699"/>
            <a:ext cx="855836" cy="9467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4ADB5517-0609-3325-2D38-B2880279AE7E}"/>
              </a:ext>
            </a:extLst>
          </p:cNvPr>
          <p:cNvSpPr/>
          <p:nvPr/>
        </p:nvSpPr>
        <p:spPr>
          <a:xfrm>
            <a:off x="2941033" y="4573318"/>
            <a:ext cx="3225099" cy="702690"/>
          </a:xfrm>
          <a:prstGeom prst="wedgeRectCallout">
            <a:avLst>
              <a:gd name="adj1" fmla="val -39250"/>
              <a:gd name="adj2" fmla="val -148850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タップすると、カレンダー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から日時を選べます。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DCBEEFE-4D27-341B-7ED9-1D6CC2FB9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227" y="1412875"/>
            <a:ext cx="717587" cy="723937"/>
          </a:xfrm>
          <a:prstGeom prst="rect">
            <a:avLst/>
          </a:prstGeom>
        </p:spPr>
      </p:pic>
      <p:sp>
        <p:nvSpPr>
          <p:cNvPr id="11" name="吹き出し: 四角形 10">
            <a:extLst>
              <a:ext uri="{FF2B5EF4-FFF2-40B4-BE49-F238E27FC236}">
                <a16:creationId xmlns:a16="http://schemas.microsoft.com/office/drawing/2014/main" id="{29948584-F28A-315F-09D4-08C0EE30AF96}"/>
              </a:ext>
            </a:extLst>
          </p:cNvPr>
          <p:cNvSpPr/>
          <p:nvPr/>
        </p:nvSpPr>
        <p:spPr>
          <a:xfrm>
            <a:off x="5637302" y="3429000"/>
            <a:ext cx="1713236" cy="702690"/>
          </a:xfrm>
          <a:prstGeom prst="wedgeRectCallout">
            <a:avLst>
              <a:gd name="adj1" fmla="val -76050"/>
              <a:gd name="adj2" fmla="val -499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週の表示に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変更できます。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84312DB-332B-DCB0-CE55-FF6528EABA4C}"/>
              </a:ext>
            </a:extLst>
          </p:cNvPr>
          <p:cNvSpPr/>
          <p:nvPr/>
        </p:nvSpPr>
        <p:spPr>
          <a:xfrm>
            <a:off x="883363" y="4504484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3A81D49-9E55-AE79-8DEF-FCD1EEE313FC}"/>
              </a:ext>
            </a:extLst>
          </p:cNvPr>
          <p:cNvSpPr/>
          <p:nvPr/>
        </p:nvSpPr>
        <p:spPr>
          <a:xfrm>
            <a:off x="8248128" y="4173103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13DD0D9-9865-1CCE-C953-FB2B57141F75}"/>
              </a:ext>
            </a:extLst>
          </p:cNvPr>
          <p:cNvSpPr/>
          <p:nvPr/>
        </p:nvSpPr>
        <p:spPr>
          <a:xfrm>
            <a:off x="10727095" y="6138463"/>
            <a:ext cx="855836" cy="3916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D2CE8C5-434F-AD27-7A12-7B0F17789684}"/>
              </a:ext>
            </a:extLst>
          </p:cNvPr>
          <p:cNvSpPr/>
          <p:nvPr/>
        </p:nvSpPr>
        <p:spPr>
          <a:xfrm>
            <a:off x="8713568" y="3801662"/>
            <a:ext cx="2813414" cy="11318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0571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20A99-5E46-6955-044E-8DF6CC6F5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CFF62F9E-BCFF-71F7-22BC-1D72D6C683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3" y="3429000"/>
            <a:ext cx="5400000" cy="277899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02DE94B-F1F0-FD7F-AF9F-39FF0730A077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先生から送られたカードを開きましょう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34E058E-6CCC-5CE1-EA44-093380C26A13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BDFDCA86-C254-43ED-ED26-702FBE80F8DA}"/>
              </a:ext>
            </a:extLst>
          </p:cNvPr>
          <p:cNvSpPr/>
          <p:nvPr/>
        </p:nvSpPr>
        <p:spPr>
          <a:xfrm>
            <a:off x="226503" y="5805183"/>
            <a:ext cx="431293" cy="4301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3A321E1-6541-171D-4234-55EF7EDD66C5}"/>
              </a:ext>
            </a:extLst>
          </p:cNvPr>
          <p:cNvSpPr/>
          <p:nvPr/>
        </p:nvSpPr>
        <p:spPr>
          <a:xfrm>
            <a:off x="193471" y="1422918"/>
            <a:ext cx="9344812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①左下にある</a:t>
            </a: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　　　　をタップします。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</a:t>
            </a:r>
            <a:r>
              <a:rPr lang="en-US" altLang="ja-JP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カードが送られたときは、赤い数字がついています。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②出てきたカードをタップして開きます。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7991945D-5C48-FEFB-9290-331C6F072A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331314" y="6143298"/>
            <a:ext cx="654994" cy="65499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C71CA88-EE91-C147-2F87-B80A2E8AFBB4}"/>
              </a:ext>
            </a:extLst>
          </p:cNvPr>
          <p:cNvSpPr/>
          <p:nvPr/>
        </p:nvSpPr>
        <p:spPr>
          <a:xfrm>
            <a:off x="4060491" y="117445"/>
            <a:ext cx="813512" cy="280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おく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628FEE1-F5CC-6E57-87FE-D498049367F3}"/>
              </a:ext>
            </a:extLst>
          </p:cNvPr>
          <p:cNvSpPr/>
          <p:nvPr/>
        </p:nvSpPr>
        <p:spPr>
          <a:xfrm>
            <a:off x="6914668" y="114923"/>
            <a:ext cx="813512" cy="280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ひら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7" name="図 16" descr="時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90F8F09-07E2-80B1-384C-6189111A5C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66363" y="1005417"/>
            <a:ext cx="973123" cy="804698"/>
          </a:xfrm>
          <a:prstGeom prst="rect">
            <a:avLst/>
          </a:prstGeom>
        </p:spPr>
      </p:pic>
      <p:pic>
        <p:nvPicPr>
          <p:cNvPr id="19" name="図 18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B2656FB9-3A2C-9218-E3FA-D80680678F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9220" y="3429000"/>
            <a:ext cx="5556307" cy="281540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120330F-43AE-0A6E-B2E3-EDE0873388C3}"/>
              </a:ext>
            </a:extLst>
          </p:cNvPr>
          <p:cNvSpPr/>
          <p:nvPr/>
        </p:nvSpPr>
        <p:spPr>
          <a:xfrm>
            <a:off x="8093371" y="4471332"/>
            <a:ext cx="1644241" cy="9899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1" name="グラフィックス 20" descr="右向き指示マーク 単色塗りつぶし">
            <a:extLst>
              <a:ext uri="{FF2B5EF4-FFF2-40B4-BE49-F238E27FC236}">
                <a16:creationId xmlns:a16="http://schemas.microsoft.com/office/drawing/2014/main" id="{09762BFE-C397-D184-6BAD-D9B1AF81F2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8936414" y="5254065"/>
            <a:ext cx="654994" cy="654994"/>
          </a:xfrm>
          <a:prstGeom prst="rect">
            <a:avLst/>
          </a:prstGeom>
        </p:spPr>
      </p:pic>
      <p:pic>
        <p:nvPicPr>
          <p:cNvPr id="23" name="図 22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9DC39D2F-0719-7DD5-7726-24F0F6DA40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961" y="1925978"/>
            <a:ext cx="2491531" cy="1071222"/>
          </a:xfrm>
          <a:prstGeom prst="rect">
            <a:avLst/>
          </a:prstGeom>
        </p:spPr>
      </p:pic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580AB044-B073-8DB5-673E-092419DB91ED}"/>
              </a:ext>
            </a:extLst>
          </p:cNvPr>
          <p:cNvSpPr/>
          <p:nvPr/>
        </p:nvSpPr>
        <p:spPr>
          <a:xfrm>
            <a:off x="4289034" y="2405797"/>
            <a:ext cx="813512" cy="280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ひら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" name="矢印: 右 4">
            <a:extLst>
              <a:ext uri="{FF2B5EF4-FFF2-40B4-BE49-F238E27FC236}">
                <a16:creationId xmlns:a16="http://schemas.microsoft.com/office/drawing/2014/main" id="{FED4A390-3838-7BF9-687F-6D2356090CCD}"/>
              </a:ext>
            </a:extLst>
          </p:cNvPr>
          <p:cNvSpPr/>
          <p:nvPr/>
        </p:nvSpPr>
        <p:spPr>
          <a:xfrm>
            <a:off x="5753650" y="4631351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5802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8815A-8725-63F3-4F76-E9C1C7E3F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51FA638A-2B6D-BCF5-2A92-AADA77DA1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366" y="3141296"/>
            <a:ext cx="6160622" cy="345980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B78BF17-8AC7-BD3D-F57E-248840E171E5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カードのしつ問に答えましょう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666A759-9DE2-8CFA-0849-BF9F7FA1FD79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B1242C8-B306-33C9-7BC9-2F1B41044B21}"/>
              </a:ext>
            </a:extLst>
          </p:cNvPr>
          <p:cNvSpPr/>
          <p:nvPr/>
        </p:nvSpPr>
        <p:spPr>
          <a:xfrm>
            <a:off x="193470" y="1422918"/>
            <a:ext cx="10622575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①</a:t>
            </a: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しつ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問を読んで、えらびたいもの前にある、　</a:t>
            </a:r>
            <a:r>
              <a: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　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をタップします。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2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かえたいときは、べつの　　をタップします。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②文字のわくをタップして、えらんだ理由を入力します。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③左上の「←前にもどる」をタップ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して、マイボードにもどります。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588DB5E-8E71-F295-7EF8-C57F9A637E8B}"/>
              </a:ext>
            </a:extLst>
          </p:cNvPr>
          <p:cNvSpPr/>
          <p:nvPr/>
        </p:nvSpPr>
        <p:spPr>
          <a:xfrm>
            <a:off x="5497408" y="117445"/>
            <a:ext cx="813512" cy="280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もん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303F9651-EFEC-C9B6-87B5-0D834CB87E67}"/>
              </a:ext>
            </a:extLst>
          </p:cNvPr>
          <p:cNvSpPr/>
          <p:nvPr/>
        </p:nvSpPr>
        <p:spPr>
          <a:xfrm>
            <a:off x="6709339" y="1422918"/>
            <a:ext cx="396000" cy="396000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AFA6F730-9029-2C27-5FF8-8AF857E68BD9}"/>
              </a:ext>
            </a:extLst>
          </p:cNvPr>
          <p:cNvSpPr/>
          <p:nvPr/>
        </p:nvSpPr>
        <p:spPr>
          <a:xfrm>
            <a:off x="4474363" y="1856966"/>
            <a:ext cx="396000" cy="396000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D7AFB9E-F1AE-3300-937E-C72923767099}"/>
              </a:ext>
            </a:extLst>
          </p:cNvPr>
          <p:cNvSpPr/>
          <p:nvPr/>
        </p:nvSpPr>
        <p:spPr>
          <a:xfrm>
            <a:off x="5392900" y="2407804"/>
            <a:ext cx="813512" cy="280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りゆう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CEA6B293-7B2A-0A6C-20C8-F1D852275774}"/>
              </a:ext>
            </a:extLst>
          </p:cNvPr>
          <p:cNvSpPr/>
          <p:nvPr/>
        </p:nvSpPr>
        <p:spPr>
          <a:xfrm>
            <a:off x="6747705" y="4841966"/>
            <a:ext cx="4172843" cy="10885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83DCADF0-C958-761A-3A23-10D3954B6F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2748" y="1836949"/>
            <a:ext cx="3702240" cy="571529"/>
          </a:xfrm>
          <a:prstGeom prst="rect">
            <a:avLst/>
          </a:prstGeom>
        </p:spPr>
      </p:pic>
      <p:pic>
        <p:nvPicPr>
          <p:cNvPr id="24" name="グラフィックス 23" descr="右向き指示マーク 単色塗りつぶし">
            <a:extLst>
              <a:ext uri="{FF2B5EF4-FFF2-40B4-BE49-F238E27FC236}">
                <a16:creationId xmlns:a16="http://schemas.microsoft.com/office/drawing/2014/main" id="{6510342E-AF97-6AE5-3237-D72E28FB90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641418">
            <a:off x="8357105" y="2293540"/>
            <a:ext cx="654994" cy="654994"/>
          </a:xfrm>
          <a:prstGeom prst="rect">
            <a:avLst/>
          </a:prstGeom>
        </p:spPr>
      </p:pic>
      <p:pic>
        <p:nvPicPr>
          <p:cNvPr id="25" name="グラフィックス 24" descr="右向き指示マーク 単色塗りつぶし">
            <a:extLst>
              <a:ext uri="{FF2B5EF4-FFF2-40B4-BE49-F238E27FC236}">
                <a16:creationId xmlns:a16="http://schemas.microsoft.com/office/drawing/2014/main" id="{864FDCFF-5EE2-F7E0-895F-3377809F99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641418">
            <a:off x="7068236" y="5080282"/>
            <a:ext cx="654994" cy="654994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A3FC5A9-A853-47B6-C8FC-5E2274921872}"/>
              </a:ext>
            </a:extLst>
          </p:cNvPr>
          <p:cNvSpPr/>
          <p:nvPr/>
        </p:nvSpPr>
        <p:spPr>
          <a:xfrm>
            <a:off x="5842017" y="3162671"/>
            <a:ext cx="680704" cy="266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3870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C50FB-402C-2F0D-91CA-4ECB0C400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C2EC233-0E63-CEAF-40C0-035D525972F7}"/>
              </a:ext>
            </a:extLst>
          </p:cNvPr>
          <p:cNvSpPr/>
          <p:nvPr/>
        </p:nvSpPr>
        <p:spPr>
          <a:xfrm>
            <a:off x="193470" y="1301539"/>
            <a:ext cx="11771518" cy="26224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①てい出するカードに指をおいたまま、下にある　  　　　まで動かして、　　　の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上で指をはなします。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②「みんなのボード」の「全員」がえらばれていることをかくにんし、　　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7" name="図 16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92448339-9982-4B1B-EB81-9C4B053B4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28988" y="3923942"/>
            <a:ext cx="5436000" cy="28128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4" name="図 23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2E4C6B23-5354-A441-D3A7-996E707629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013" y="3925177"/>
            <a:ext cx="5436000" cy="28128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7FD707-3764-5217-B0C7-1293B62098B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１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08805D2-E6D7-7717-A223-DBB38A78709E}"/>
              </a:ext>
            </a:extLst>
          </p:cNvPr>
          <p:cNvSpPr/>
          <p:nvPr/>
        </p:nvSpPr>
        <p:spPr>
          <a:xfrm>
            <a:off x="909835" y="1680720"/>
            <a:ext cx="856147" cy="390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ゆび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5F4FA33-B7A8-7A86-F2BC-772F1FFE56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4614" y="2408907"/>
            <a:ext cx="618798" cy="51437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AEED9ED-1AF9-99C8-21D8-6D60AE251C81}"/>
              </a:ext>
            </a:extLst>
          </p:cNvPr>
          <p:cNvSpPr/>
          <p:nvPr/>
        </p:nvSpPr>
        <p:spPr>
          <a:xfrm>
            <a:off x="9803914" y="6288111"/>
            <a:ext cx="585412" cy="33548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8B9F95C-447C-EDA1-1F07-3B0497D9A458}"/>
              </a:ext>
            </a:extLst>
          </p:cNvPr>
          <p:cNvSpPr/>
          <p:nvPr/>
        </p:nvSpPr>
        <p:spPr>
          <a:xfrm>
            <a:off x="3026601" y="1019296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ゆび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95B441-248B-AB31-CC7C-0F4F9BA3388E}"/>
              </a:ext>
            </a:extLst>
          </p:cNvPr>
          <p:cNvSpPr/>
          <p:nvPr/>
        </p:nvSpPr>
        <p:spPr>
          <a:xfrm>
            <a:off x="980990" y="5809044"/>
            <a:ext cx="760723" cy="47492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4FEB1D0-3CB3-2AF9-D5AB-1E57D14E3B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230" y="989066"/>
            <a:ext cx="1039399" cy="864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A1DB399-912F-5390-B704-ACA70BB57AF7}"/>
              </a:ext>
            </a:extLst>
          </p:cNvPr>
          <p:cNvSpPr/>
          <p:nvPr/>
        </p:nvSpPr>
        <p:spPr>
          <a:xfrm>
            <a:off x="8634921" y="1036713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うご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E986931-57BB-CF8B-05E2-4607F24D75DC}"/>
              </a:ext>
            </a:extLst>
          </p:cNvPr>
          <p:cNvSpPr/>
          <p:nvPr/>
        </p:nvSpPr>
        <p:spPr>
          <a:xfrm>
            <a:off x="5782478" y="78230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おく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5" name="図 2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7B52712A-4291-AB52-03F3-C68F5561C3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18896" y="989435"/>
            <a:ext cx="880304" cy="848294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6" name="図 25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D06A722C-DD46-1C69-D2F4-3514D19582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5229" y="2193981"/>
            <a:ext cx="707568" cy="681839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D0D18B35-DDA1-3394-ED8B-9371D6F56D45}"/>
              </a:ext>
            </a:extLst>
          </p:cNvPr>
          <p:cNvSpPr txBox="1"/>
          <p:nvPr/>
        </p:nvSpPr>
        <p:spPr>
          <a:xfrm>
            <a:off x="514664" y="2495948"/>
            <a:ext cx="119228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むずかしいときは、　　をタップしてから、カードを　　　まで動かします。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C6EBBF5C-0B75-187F-96F7-572DC5C0A821}"/>
              </a:ext>
            </a:extLst>
          </p:cNvPr>
          <p:cNvSpPr/>
          <p:nvPr/>
        </p:nvSpPr>
        <p:spPr>
          <a:xfrm>
            <a:off x="9402152" y="2195189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うご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F96E21C1-EECB-80B8-EE52-CD5F0DCF22D6}"/>
              </a:ext>
            </a:extLst>
          </p:cNvPr>
          <p:cNvSpPr/>
          <p:nvPr/>
        </p:nvSpPr>
        <p:spPr>
          <a:xfrm>
            <a:off x="8361007" y="4971039"/>
            <a:ext cx="741048" cy="2913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0A3232D3-CE0E-BA72-304D-CF4B71BA0669}"/>
              </a:ext>
            </a:extLst>
          </p:cNvPr>
          <p:cNvSpPr/>
          <p:nvPr/>
        </p:nvSpPr>
        <p:spPr>
          <a:xfrm>
            <a:off x="8344229" y="5851883"/>
            <a:ext cx="531323" cy="2493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4" name="図 73" descr="図形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207F1885-3F24-4E39-5CCF-368A99DBA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000" y="2890206"/>
            <a:ext cx="1504169" cy="664463"/>
          </a:xfrm>
          <a:prstGeom prst="rect">
            <a:avLst/>
          </a:prstGeom>
        </p:spPr>
      </p:pic>
      <p:sp>
        <p:nvSpPr>
          <p:cNvPr id="4" name="矢印: 右 3">
            <a:extLst>
              <a:ext uri="{FF2B5EF4-FFF2-40B4-BE49-F238E27FC236}">
                <a16:creationId xmlns:a16="http://schemas.microsoft.com/office/drawing/2014/main" id="{B296D743-0586-FEB8-4933-B689E5F0F113}"/>
              </a:ext>
            </a:extLst>
          </p:cNvPr>
          <p:cNvSpPr/>
          <p:nvPr/>
        </p:nvSpPr>
        <p:spPr>
          <a:xfrm>
            <a:off x="5851902" y="5116692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83012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7EB12-1A57-4997-F511-ACD2A0584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 descr="グラフィカル ユーザー インターフェイス, アプリケーション, テーブル, PowerPoint&#10;&#10;AI 生成コンテンツは誤りを含む可能性があります。">
            <a:extLst>
              <a:ext uri="{FF2B5EF4-FFF2-40B4-BE49-F238E27FC236}">
                <a16:creationId xmlns:a16="http://schemas.microsoft.com/office/drawing/2014/main" id="{42D51166-22BC-5547-FB56-76386699C2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137" y="3242884"/>
            <a:ext cx="4680000" cy="24234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6" name="図 15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B739AB70-5BEF-B21A-BB13-A8C32C137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3242884"/>
            <a:ext cx="4680000" cy="242061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2296957-01AE-F6F2-9B57-569F18D909F5}"/>
              </a:ext>
            </a:extLst>
          </p:cNvPr>
          <p:cNvSpPr/>
          <p:nvPr/>
        </p:nvSpPr>
        <p:spPr>
          <a:xfrm>
            <a:off x="193470" y="1236803"/>
            <a:ext cx="11771518" cy="1773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①「みんなのボード」が開いたら、ほかの人のカードを読みます。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②カードをダブルタップすると、カードを開くことができます。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ほかの人のカードを読みましょう。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8980E75-674F-7E23-788E-C645A899C0CE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２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6BE1E6C-3286-FA44-616A-387D7DD47DA6}"/>
              </a:ext>
            </a:extLst>
          </p:cNvPr>
          <p:cNvSpPr/>
          <p:nvPr/>
        </p:nvSpPr>
        <p:spPr>
          <a:xfrm>
            <a:off x="5782478" y="78230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おく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440FA6A-75DA-2E8F-1123-9ADBF09C436F}"/>
              </a:ext>
            </a:extLst>
          </p:cNvPr>
          <p:cNvSpPr txBox="1"/>
          <p:nvPr/>
        </p:nvSpPr>
        <p:spPr>
          <a:xfrm>
            <a:off x="817786" y="5748340"/>
            <a:ext cx="119228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画面を２本の指で広げるように動かす（ピンチアウト）と大きく見えます。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　指ではさむように動かす（ピンチイン）と小さくなります。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矢印: 右 2">
            <a:extLst>
              <a:ext uri="{FF2B5EF4-FFF2-40B4-BE49-F238E27FC236}">
                <a16:creationId xmlns:a16="http://schemas.microsoft.com/office/drawing/2014/main" id="{321F32E7-6D5F-2AF5-9BDA-223EE2C2CA02}"/>
              </a:ext>
            </a:extLst>
          </p:cNvPr>
          <p:cNvSpPr/>
          <p:nvPr/>
        </p:nvSpPr>
        <p:spPr>
          <a:xfrm>
            <a:off x="5851902" y="420491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73961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668C0-2C43-1639-42F3-60CE9D7A4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8571E0B2-034B-556A-5378-50F53720D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2670" y="1449739"/>
            <a:ext cx="6438227" cy="403938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E5620C1-E426-4007-5AA2-8D6C5D67EF6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オクリンクプラスを終わりましょう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0867093-D94F-7D17-2CDB-A304372620D3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AAD3A27F-BFD4-B9F7-AA5C-0FB0B8F70D2A}"/>
              </a:ext>
            </a:extLst>
          </p:cNvPr>
          <p:cNvSpPr/>
          <p:nvPr/>
        </p:nvSpPr>
        <p:spPr>
          <a:xfrm>
            <a:off x="7732550" y="1368875"/>
            <a:ext cx="222023" cy="272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FF6925A-4554-57C4-EEB1-9F9955C36AB2}"/>
              </a:ext>
            </a:extLst>
          </p:cNvPr>
          <p:cNvSpPr/>
          <p:nvPr/>
        </p:nvSpPr>
        <p:spPr>
          <a:xfrm>
            <a:off x="193471" y="1422918"/>
            <a:ext cx="5462862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①オクリンクプラスを終わるときは、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上の「 </a:t>
            </a:r>
            <a:r>
              <a:rPr lang="en-US" altLang="ja-JP" sz="4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 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2A0381A2-CF8B-23D6-840C-4542F7E36A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7728759" y="1599548"/>
            <a:ext cx="654994" cy="65499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483D5B7-11E3-26A5-B9B6-A37480EC5E51}"/>
              </a:ext>
            </a:extLst>
          </p:cNvPr>
          <p:cNvSpPr/>
          <p:nvPr/>
        </p:nvSpPr>
        <p:spPr>
          <a:xfrm>
            <a:off x="2967684" y="1156194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CA384B7-1033-4705-565E-ABB5F76DD9B0}"/>
              </a:ext>
            </a:extLst>
          </p:cNvPr>
          <p:cNvSpPr/>
          <p:nvPr/>
        </p:nvSpPr>
        <p:spPr>
          <a:xfrm>
            <a:off x="12462390" y="1493085"/>
            <a:ext cx="2346121" cy="90275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Safari</a:t>
            </a:r>
            <a:r>
              <a:rPr kumimoji="1" lang="ja-JP" altLang="en-US"/>
              <a:t>　では、「</a:t>
            </a:r>
            <a:r>
              <a:rPr kumimoji="1" lang="en-US" altLang="ja-JP"/>
              <a:t>×</a:t>
            </a:r>
            <a:r>
              <a:rPr kumimoji="1" lang="ja-JP" altLang="en-US"/>
              <a:t>」がタブの左にあります。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139D83C-CF02-D99E-06D9-A34C4DC247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2825" y="3425825"/>
            <a:ext cx="6350" cy="6350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0CABA04-A081-25BB-22BD-4F7FB2B5950A}"/>
              </a:ext>
            </a:extLst>
          </p:cNvPr>
          <p:cNvSpPr/>
          <p:nvPr/>
        </p:nvSpPr>
        <p:spPr>
          <a:xfrm>
            <a:off x="6096000" y="93749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6757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86972-FA92-31DA-DF54-D95E6FBEC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23A3F62B-C77C-C7DC-2D58-B94134EA0C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487" y="1302658"/>
            <a:ext cx="587675" cy="568087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1CA6C15-0F31-0B0E-A52D-34F59C77DFB0}"/>
              </a:ext>
            </a:extLst>
          </p:cNvPr>
          <p:cNvSpPr/>
          <p:nvPr/>
        </p:nvSpPr>
        <p:spPr>
          <a:xfrm>
            <a:off x="193469" y="1422919"/>
            <a:ext cx="12088013" cy="15363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カードを作成し、下にある　　 （挿入）をタップして、　　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選択肢）を選びます。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選択肢を「テキスト」にするか「画像」にするか選びます。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回答形式を「単一選択」にするか「複数選択」にするか選び、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選択肢タイトルと選択肢を入力し、「配置する」をタップします。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198CE3B-3B97-6B7B-F382-717E56901F7B}"/>
              </a:ext>
            </a:extLst>
          </p:cNvPr>
          <p:cNvSpPr/>
          <p:nvPr/>
        </p:nvSpPr>
        <p:spPr>
          <a:xfrm>
            <a:off x="129152" y="1065319"/>
            <a:ext cx="7864778" cy="349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＜授業を開き、マイボード上で作成してください＞</a:t>
            </a:r>
            <a:endParaRPr lang="en-US" altLang="ja-JP" sz="2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9" name="図 28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A8D9768E-F70E-2172-5A88-5F36417D83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2389" y="1972460"/>
            <a:ext cx="721453" cy="610459"/>
          </a:xfrm>
          <a:prstGeom prst="rect">
            <a:avLst/>
          </a:prstGeom>
        </p:spPr>
      </p:pic>
      <p:pic>
        <p:nvPicPr>
          <p:cNvPr id="17" name="図 16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1B43F096-EEAE-0596-3A1C-4AC46F3728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2821" y="1376123"/>
            <a:ext cx="429002" cy="473917"/>
          </a:xfrm>
          <a:prstGeom prst="rect">
            <a:avLst/>
          </a:prstGeom>
        </p:spPr>
      </p:pic>
      <p:pic>
        <p:nvPicPr>
          <p:cNvPr id="75" name="図 74">
            <a:extLst>
              <a:ext uri="{FF2B5EF4-FFF2-40B4-BE49-F238E27FC236}">
                <a16:creationId xmlns:a16="http://schemas.microsoft.com/office/drawing/2014/main" id="{199EDE4D-2C24-40A7-AD01-A8F8C1D571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2035" y="3429000"/>
            <a:ext cx="4399554" cy="2502017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96BBDF9A-FE72-C36D-97AB-45507553BD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0196" y="2997201"/>
            <a:ext cx="3456000" cy="373827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B00B998-6AF2-57C9-8E43-90B966ACDA9F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 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：選択肢集計のカード作成１</a:t>
            </a:r>
            <a:endParaRPr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0D6C162-8782-5E31-1957-868C2BD7B71D}"/>
              </a:ext>
            </a:extLst>
          </p:cNvPr>
          <p:cNvSpPr/>
          <p:nvPr/>
        </p:nvSpPr>
        <p:spPr>
          <a:xfrm>
            <a:off x="6096000" y="6301974"/>
            <a:ext cx="1009475" cy="33371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" name="図 19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65AC596D-3672-373E-8A27-BCE3D324BC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011" y="2997200"/>
            <a:ext cx="3456000" cy="3737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C7832D5-89BC-A85B-14E3-9DE9AD3EACB5}"/>
              </a:ext>
            </a:extLst>
          </p:cNvPr>
          <p:cNvSpPr/>
          <p:nvPr/>
        </p:nvSpPr>
        <p:spPr>
          <a:xfrm>
            <a:off x="1278837" y="3549729"/>
            <a:ext cx="2196000" cy="252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2103D8F6-97C9-8CDA-296D-298F20F970C9}"/>
              </a:ext>
            </a:extLst>
          </p:cNvPr>
          <p:cNvSpPr/>
          <p:nvPr/>
        </p:nvSpPr>
        <p:spPr>
          <a:xfrm>
            <a:off x="1278837" y="4715799"/>
            <a:ext cx="2196000" cy="2672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1D1CF655-D665-6E21-6C38-1DCEA559BDD9}"/>
              </a:ext>
            </a:extLst>
          </p:cNvPr>
          <p:cNvSpPr/>
          <p:nvPr/>
        </p:nvSpPr>
        <p:spPr>
          <a:xfrm>
            <a:off x="10100345" y="4447352"/>
            <a:ext cx="411061" cy="2504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9119D83D-9234-50D9-A17D-0E9AFB560487}"/>
              </a:ext>
            </a:extLst>
          </p:cNvPr>
          <p:cNvSpPr/>
          <p:nvPr/>
        </p:nvSpPr>
        <p:spPr>
          <a:xfrm>
            <a:off x="3971703" y="3693852"/>
            <a:ext cx="2898879" cy="2169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CA2FC8F2-F436-DCE9-AEA1-41D399E82EEE}"/>
              </a:ext>
            </a:extLst>
          </p:cNvPr>
          <p:cNvSpPr/>
          <p:nvPr/>
        </p:nvSpPr>
        <p:spPr>
          <a:xfrm>
            <a:off x="5125673" y="5462419"/>
            <a:ext cx="746622" cy="2588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0603F6E2-44B3-E490-9FA8-9BFE0D51AA3D}"/>
              </a:ext>
            </a:extLst>
          </p:cNvPr>
          <p:cNvSpPr/>
          <p:nvPr/>
        </p:nvSpPr>
        <p:spPr>
          <a:xfrm>
            <a:off x="6523839" y="5480887"/>
            <a:ext cx="3492616" cy="702690"/>
          </a:xfrm>
          <a:prstGeom prst="wedgeRectCallout">
            <a:avLst>
              <a:gd name="adj1" fmla="val -67988"/>
              <a:gd name="adj2" fmla="val -4277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「＋選択肢追加」をタップすると、選択肢を増やせます。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吹き出し: 四角形 71">
            <a:extLst>
              <a:ext uri="{FF2B5EF4-FFF2-40B4-BE49-F238E27FC236}">
                <a16:creationId xmlns:a16="http://schemas.microsoft.com/office/drawing/2014/main" id="{4C8D5310-452D-2FBD-350D-9B4738364EFE}"/>
              </a:ext>
            </a:extLst>
          </p:cNvPr>
          <p:cNvSpPr/>
          <p:nvPr/>
        </p:nvSpPr>
        <p:spPr>
          <a:xfrm>
            <a:off x="7524925" y="3077655"/>
            <a:ext cx="1904302" cy="702690"/>
          </a:xfrm>
          <a:prstGeom prst="wedgeRectCallout">
            <a:avLst>
              <a:gd name="adj1" fmla="val 39120"/>
              <a:gd name="adj2" fmla="val 10883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選択肢の文字サイズを選べます。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3" name="吹き出し: 四角形 72">
            <a:extLst>
              <a:ext uri="{FF2B5EF4-FFF2-40B4-BE49-F238E27FC236}">
                <a16:creationId xmlns:a16="http://schemas.microsoft.com/office/drawing/2014/main" id="{9C460C88-DAFA-D437-3916-8F50E3E6FE92}"/>
              </a:ext>
            </a:extLst>
          </p:cNvPr>
          <p:cNvSpPr/>
          <p:nvPr/>
        </p:nvSpPr>
        <p:spPr>
          <a:xfrm>
            <a:off x="10016455" y="3077655"/>
            <a:ext cx="2088860" cy="702690"/>
          </a:xfrm>
          <a:prstGeom prst="wedgeRectCallout">
            <a:avLst>
              <a:gd name="adj1" fmla="val -29229"/>
              <a:gd name="adj2" fmla="val 8973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あとから編集することもできます。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ABF386D-328E-8551-D581-E70094CCCE49}"/>
              </a:ext>
            </a:extLst>
          </p:cNvPr>
          <p:cNvSpPr/>
          <p:nvPr/>
        </p:nvSpPr>
        <p:spPr>
          <a:xfrm>
            <a:off x="10133901" y="4111792"/>
            <a:ext cx="310393" cy="2420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84312DB-332B-DCB0-CE55-FF6528EABA4C}"/>
              </a:ext>
            </a:extLst>
          </p:cNvPr>
          <p:cNvSpPr/>
          <p:nvPr/>
        </p:nvSpPr>
        <p:spPr>
          <a:xfrm>
            <a:off x="834735" y="3420147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D4B1775-2F77-D7B8-7396-7B56BD353056}"/>
              </a:ext>
            </a:extLst>
          </p:cNvPr>
          <p:cNvSpPr/>
          <p:nvPr/>
        </p:nvSpPr>
        <p:spPr>
          <a:xfrm>
            <a:off x="854778" y="4586665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9453EF2-B991-F1D3-E41C-90F8ADDFD305}"/>
              </a:ext>
            </a:extLst>
          </p:cNvPr>
          <p:cNvSpPr/>
          <p:nvPr/>
        </p:nvSpPr>
        <p:spPr>
          <a:xfrm>
            <a:off x="6417764" y="3304412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④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242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C78C1-1559-E459-858D-CF5A5C835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01848D8-4511-320E-A7C4-AAF99ED928DF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 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：選択肢集計のカード作成２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84CFFD1-C825-642A-FDE7-4222EB389398}"/>
              </a:ext>
            </a:extLst>
          </p:cNvPr>
          <p:cNvSpPr/>
          <p:nvPr/>
        </p:nvSpPr>
        <p:spPr>
          <a:xfrm>
            <a:off x="193469" y="1422918"/>
            <a:ext cx="12088013" cy="5310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⑤選択肢集計の枠をドラッグして配置します。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⑥　　（ロック）をタップして、「位置をロック」を選びます。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⑦　　  （読み取り専用テキスト）をタップして、設問を入力します。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⑧設問は、「ロック」をタップして、「すべてをロック」を選びます。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 startAt="3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 startAt="3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⑨　　（テキスト）をタップして、子ども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たちが入力する文字の枠を作成します。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文字の枠の色など適宜変更します。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⑩左上の「前にもどる」をタップして、マイ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ボードに戻ります。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 descr="グラフィカル ユーザー インターフェイス, テキスト, アプリケーション, チャットまたはテキスト メッセージ&#10;&#10;AI 生成コンテンツは誤りを含む可能性があります。">
            <a:extLst>
              <a:ext uri="{FF2B5EF4-FFF2-40B4-BE49-F238E27FC236}">
                <a16:creationId xmlns:a16="http://schemas.microsoft.com/office/drawing/2014/main" id="{96AD7C75-1DE3-BDA0-F7EF-516EDF13E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895" y="1190138"/>
            <a:ext cx="2435094" cy="1621938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B79903F-E33F-6D45-2F13-9D12F0ADE33C}"/>
              </a:ext>
            </a:extLst>
          </p:cNvPr>
          <p:cNvSpPr/>
          <p:nvPr/>
        </p:nvSpPr>
        <p:spPr>
          <a:xfrm>
            <a:off x="10366415" y="2316548"/>
            <a:ext cx="981512" cy="30920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BCC9B81-DBF6-A0A1-B0CD-05D4F2A7EB2B}"/>
              </a:ext>
            </a:extLst>
          </p:cNvPr>
          <p:cNvSpPr/>
          <p:nvPr/>
        </p:nvSpPr>
        <p:spPr>
          <a:xfrm>
            <a:off x="10771464" y="1234368"/>
            <a:ext cx="542909" cy="4769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CB52172A-B26C-E8F0-D4C1-513ACBFA4E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1770851"/>
            <a:ext cx="667190" cy="62840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C9AABDF6-76E6-DAAF-8801-43A432A8DB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257" y="2620739"/>
            <a:ext cx="751762" cy="60902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CCBF37-A433-962D-AF1D-6211D54F38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3803" y="3739058"/>
            <a:ext cx="5271185" cy="2927401"/>
          </a:xfrm>
          <a:prstGeom prst="rect">
            <a:avLst/>
          </a:prstGeom>
        </p:spPr>
      </p:pic>
      <p:sp>
        <p:nvSpPr>
          <p:cNvPr id="21" name="吹き出し: 四角形 20">
            <a:extLst>
              <a:ext uri="{FF2B5EF4-FFF2-40B4-BE49-F238E27FC236}">
                <a16:creationId xmlns:a16="http://schemas.microsoft.com/office/drawing/2014/main" id="{2CE5CB6E-0766-F660-E880-ED3B80180BB1}"/>
              </a:ext>
            </a:extLst>
          </p:cNvPr>
          <p:cNvSpPr/>
          <p:nvPr/>
        </p:nvSpPr>
        <p:spPr>
          <a:xfrm>
            <a:off x="9496338" y="4235335"/>
            <a:ext cx="2533475" cy="702690"/>
          </a:xfrm>
          <a:prstGeom prst="wedgeRectCallout">
            <a:avLst>
              <a:gd name="adj1" fmla="val -65602"/>
              <a:gd name="adj2" fmla="val 1810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鍵マークをタップするとロック解除できます。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2" name="図 21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F2C875C-381F-64AD-E71C-119708A9C4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8813" y="4158978"/>
            <a:ext cx="651524" cy="572414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95146B2-4DEF-39F0-9509-A67AD070CB14}"/>
              </a:ext>
            </a:extLst>
          </p:cNvPr>
          <p:cNvSpPr/>
          <p:nvPr/>
        </p:nvSpPr>
        <p:spPr>
          <a:xfrm>
            <a:off x="10189047" y="1536483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⑥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187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6A15D-9CC2-5E31-FE1C-5EE12270F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図 64">
            <a:extLst>
              <a:ext uri="{FF2B5EF4-FFF2-40B4-BE49-F238E27FC236}">
                <a16:creationId xmlns:a16="http://schemas.microsoft.com/office/drawing/2014/main" id="{4258E7E1-808E-39B6-8142-11240040C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4988" y="3747680"/>
            <a:ext cx="5400000" cy="282329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図 9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2A257FC2-D189-8487-AB69-A698978619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013" y="3747679"/>
            <a:ext cx="5558792" cy="282416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A2EC107-67C5-3CE8-26E9-9564FB93C3EA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 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：カードの配付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5B1323E-3151-F08C-87EE-F49BC0B8778D}"/>
              </a:ext>
            </a:extLst>
          </p:cNvPr>
          <p:cNvSpPr/>
          <p:nvPr/>
        </p:nvSpPr>
        <p:spPr>
          <a:xfrm>
            <a:off x="193470" y="1422918"/>
            <a:ext cx="11998530" cy="24414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マイボードの左下にある、　　 まで配付したいカードをドラッグして、そのまま指を離さずに、　　（みんなに）の上で指を離します。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「みんな」をタップして、「子どものみ」など配付先を指定して、「ここに送る」をタップします。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435FE6CF-6170-2E7E-5EB9-70A0635D99AF}"/>
              </a:ext>
            </a:extLst>
          </p:cNvPr>
          <p:cNvSpPr/>
          <p:nvPr/>
        </p:nvSpPr>
        <p:spPr>
          <a:xfrm>
            <a:off x="9177832" y="5114396"/>
            <a:ext cx="619311" cy="2065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2F1A7D3-F9E4-6FB5-B3C4-9F5C9FC20897}"/>
              </a:ext>
            </a:extLst>
          </p:cNvPr>
          <p:cNvSpPr/>
          <p:nvPr/>
        </p:nvSpPr>
        <p:spPr>
          <a:xfrm>
            <a:off x="8994064" y="4829826"/>
            <a:ext cx="506987" cy="25597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4DD9E74-DEB9-FC9E-F751-33B921ED03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487" y="1259877"/>
            <a:ext cx="691020" cy="554184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BC969C6-2481-BA9C-097C-713110AD7620}"/>
              </a:ext>
            </a:extLst>
          </p:cNvPr>
          <p:cNvGrpSpPr/>
          <p:nvPr/>
        </p:nvGrpSpPr>
        <p:grpSpPr>
          <a:xfrm>
            <a:off x="658813" y="4980878"/>
            <a:ext cx="1885936" cy="2114970"/>
            <a:chOff x="4751031" y="2849778"/>
            <a:chExt cx="1885936" cy="2114970"/>
          </a:xfrm>
        </p:grpSpPr>
        <p:sp>
          <p:nvSpPr>
            <p:cNvPr id="12" name="円弧 11">
              <a:extLst>
                <a:ext uri="{FF2B5EF4-FFF2-40B4-BE49-F238E27FC236}">
                  <a16:creationId xmlns:a16="http://schemas.microsoft.com/office/drawing/2014/main" id="{72B356F5-9E38-9C65-7927-FBC7A7BE1301}"/>
                </a:ext>
              </a:extLst>
            </p:cNvPr>
            <p:cNvSpPr/>
            <p:nvPr/>
          </p:nvSpPr>
          <p:spPr>
            <a:xfrm flipH="1">
              <a:off x="4751031" y="2849778"/>
              <a:ext cx="1885936" cy="2114970"/>
            </a:xfrm>
            <a:prstGeom prst="arc">
              <a:avLst/>
            </a:prstGeom>
            <a:ln w="28575">
              <a:solidFill>
                <a:srgbClr val="FF0000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B7DB53E8-4815-11EC-6E73-D665B9A5157F}"/>
                </a:ext>
              </a:extLst>
            </p:cNvPr>
            <p:cNvSpPr/>
            <p:nvPr/>
          </p:nvSpPr>
          <p:spPr>
            <a:xfrm>
              <a:off x="5161929" y="3434253"/>
              <a:ext cx="438147" cy="38761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/>
                <a:ea typeface="ＭＳ Ｐゴシック" panose="020B0600070205080204" pitchFamily="50" charset="-128"/>
                <a:cs typeface="+mn-cs"/>
              </a:endParaRPr>
            </a:p>
          </p:txBody>
        </p:sp>
        <p:cxnSp>
          <p:nvCxnSpPr>
            <p:cNvPr id="15" name="直線矢印コネクタ 14">
              <a:extLst>
                <a:ext uri="{FF2B5EF4-FFF2-40B4-BE49-F238E27FC236}">
                  <a16:creationId xmlns:a16="http://schemas.microsoft.com/office/drawing/2014/main" id="{F54DCC6A-C14A-FA65-EA9A-8627FDC503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51031" y="3726973"/>
              <a:ext cx="409572" cy="17624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図 16">
            <a:extLst>
              <a:ext uri="{FF2B5EF4-FFF2-40B4-BE49-F238E27FC236}">
                <a16:creationId xmlns:a16="http://schemas.microsoft.com/office/drawing/2014/main" id="{AF5E5EA1-0A42-00D9-BB2C-FC342FA91A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7784" y="4542381"/>
            <a:ext cx="1460033" cy="812056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2613AE9-6ACD-D094-B5F3-651A82A1A1A7}"/>
              </a:ext>
            </a:extLst>
          </p:cNvPr>
          <p:cNvSpPr txBox="1"/>
          <p:nvPr/>
        </p:nvSpPr>
        <p:spPr>
          <a:xfrm>
            <a:off x="576742" y="2348673"/>
            <a:ext cx="119228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※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　　 をタップしてから、カードを　　　</a:t>
            </a: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までドラッグしても</a:t>
            </a:r>
            <a:r>
              <a:rPr lang="en-US" altLang="ja-JP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25" name="図 2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79E5AD2-E0B0-FDF4-A3A8-BDF45AD008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99" y="2226009"/>
            <a:ext cx="691020" cy="554184"/>
          </a:xfrm>
          <a:prstGeom prst="rect">
            <a:avLst/>
          </a:prstGeom>
        </p:spPr>
      </p:pic>
      <p:pic>
        <p:nvPicPr>
          <p:cNvPr id="28" name="図 27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EFA34E8D-A63B-E400-AD6E-EC2CB31EB8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84098" y="2200245"/>
            <a:ext cx="642537" cy="619173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1" name="図 30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5AEC9A05-795E-699E-BC21-881EC10F6F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5673" y="1772407"/>
            <a:ext cx="642537" cy="619173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173AAA9E-7EE6-EDB2-9BB1-97F79167FECB}"/>
              </a:ext>
            </a:extLst>
          </p:cNvPr>
          <p:cNvSpPr/>
          <p:nvPr/>
        </p:nvSpPr>
        <p:spPr>
          <a:xfrm>
            <a:off x="9756673" y="6179797"/>
            <a:ext cx="619311" cy="2461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矢印: 右 3">
            <a:extLst>
              <a:ext uri="{FF2B5EF4-FFF2-40B4-BE49-F238E27FC236}">
                <a16:creationId xmlns:a16="http://schemas.microsoft.com/office/drawing/2014/main" id="{A9804EB3-CB74-DAE0-F9D7-B4B0E21C2AF8}"/>
              </a:ext>
            </a:extLst>
          </p:cNvPr>
          <p:cNvSpPr/>
          <p:nvPr/>
        </p:nvSpPr>
        <p:spPr>
          <a:xfrm>
            <a:off x="5973507" y="4936288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9088725-5E48-8AAF-CA02-EDEAA6C43204}"/>
              </a:ext>
            </a:extLst>
          </p:cNvPr>
          <p:cNvSpPr/>
          <p:nvPr/>
        </p:nvSpPr>
        <p:spPr>
          <a:xfrm>
            <a:off x="658813" y="4691163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E38C6BD-6C51-6427-E495-8E1CABEF628C}"/>
              </a:ext>
            </a:extLst>
          </p:cNvPr>
          <p:cNvSpPr/>
          <p:nvPr/>
        </p:nvSpPr>
        <p:spPr>
          <a:xfrm>
            <a:off x="8559229" y="4526571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02465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6FB30-4ADF-2D0E-7D5D-394C50A63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076D668-7724-1B8F-B3C4-5D692F0768EE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授業実施前、授業中のいずれでも可）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：みんなのボード設定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99FA637-5204-71D5-AD1E-6FA33F419E5C}"/>
              </a:ext>
            </a:extLst>
          </p:cNvPr>
          <p:cNvSpPr/>
          <p:nvPr/>
        </p:nvSpPr>
        <p:spPr>
          <a:xfrm>
            <a:off x="193470" y="1422919"/>
            <a:ext cx="11998530" cy="2006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左上にある「みんなのボード」をタップします。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クイックメニューの＋をタップして開きます。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ボード上のカードの並び方を設定します。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・・・「自由配置」が初期値です。「置いた順」「出席番号順」等、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自由配置以外を選ぶと、自動でカードが整列される設定になります。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5A94F0E8-0DC5-61D8-4CE0-841596F60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513" y="3429000"/>
            <a:ext cx="4158475" cy="225574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図 6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6E357565-EBF1-8392-0A04-B8943EBA5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34" y="3429000"/>
            <a:ext cx="4196638" cy="226708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9" name="図 18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B07004E9-C737-B134-C2D5-19AE6F0C5E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18817" y="3228722"/>
            <a:ext cx="1747001" cy="3418566"/>
          </a:xfrm>
          <a:prstGeom prst="rect">
            <a:avLst/>
          </a:prstGeom>
        </p:spPr>
      </p:pic>
      <p:pic>
        <p:nvPicPr>
          <p:cNvPr id="20" name="図 19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449CC895-AF2C-E018-2D40-7E07235A10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641" y="1341802"/>
            <a:ext cx="1689936" cy="116046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8D90AD8-2EA4-AF42-7D61-5652AE870723}"/>
              </a:ext>
            </a:extLst>
          </p:cNvPr>
          <p:cNvSpPr/>
          <p:nvPr/>
        </p:nvSpPr>
        <p:spPr>
          <a:xfrm>
            <a:off x="8286887" y="1345452"/>
            <a:ext cx="399771" cy="287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50C506D6-BB30-0A08-3208-BE1BB519A4B0}"/>
              </a:ext>
            </a:extLst>
          </p:cNvPr>
          <p:cNvSpPr/>
          <p:nvPr/>
        </p:nvSpPr>
        <p:spPr>
          <a:xfrm>
            <a:off x="8144293" y="960358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6B717491-E983-3E75-9B8A-E85938DF37A3}"/>
              </a:ext>
            </a:extLst>
          </p:cNvPr>
          <p:cNvSpPr/>
          <p:nvPr/>
        </p:nvSpPr>
        <p:spPr>
          <a:xfrm>
            <a:off x="331034" y="3569815"/>
            <a:ext cx="599550" cy="225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36F7C14-59A1-B1E4-9171-B5300A6FA986}"/>
              </a:ext>
            </a:extLst>
          </p:cNvPr>
          <p:cNvSpPr/>
          <p:nvPr/>
        </p:nvSpPr>
        <p:spPr>
          <a:xfrm>
            <a:off x="10036135" y="4042287"/>
            <a:ext cx="1130874" cy="18648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C5C014C3-ACBF-42CE-B9AE-CCFF9622A574}"/>
              </a:ext>
            </a:extLst>
          </p:cNvPr>
          <p:cNvSpPr/>
          <p:nvPr/>
        </p:nvSpPr>
        <p:spPr>
          <a:xfrm>
            <a:off x="5195136" y="3922258"/>
            <a:ext cx="757437" cy="2335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672A5B0-AE16-B954-528E-AB932C4E67F5}"/>
              </a:ext>
            </a:extLst>
          </p:cNvPr>
          <p:cNvSpPr/>
          <p:nvPr/>
        </p:nvSpPr>
        <p:spPr>
          <a:xfrm>
            <a:off x="905591" y="3627974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04CF75A6-64B5-9F37-F4A8-9CEF76F17727}"/>
              </a:ext>
            </a:extLst>
          </p:cNvPr>
          <p:cNvSpPr/>
          <p:nvPr/>
        </p:nvSpPr>
        <p:spPr>
          <a:xfrm>
            <a:off x="5983493" y="3815250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矢印: 右 66">
            <a:extLst>
              <a:ext uri="{FF2B5EF4-FFF2-40B4-BE49-F238E27FC236}">
                <a16:creationId xmlns:a16="http://schemas.microsoft.com/office/drawing/2014/main" id="{143991EE-6DED-A657-776E-2675C8FAEEF5}"/>
              </a:ext>
            </a:extLst>
          </p:cNvPr>
          <p:cNvSpPr/>
          <p:nvPr/>
        </p:nvSpPr>
        <p:spPr>
          <a:xfrm>
            <a:off x="9471046" y="4351517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矢印: 右 67">
            <a:extLst>
              <a:ext uri="{FF2B5EF4-FFF2-40B4-BE49-F238E27FC236}">
                <a16:creationId xmlns:a16="http://schemas.microsoft.com/office/drawing/2014/main" id="{AD407C4A-CF14-52CC-436E-5FA20C81D83F}"/>
              </a:ext>
            </a:extLst>
          </p:cNvPr>
          <p:cNvSpPr/>
          <p:nvPr/>
        </p:nvSpPr>
        <p:spPr>
          <a:xfrm>
            <a:off x="4644928" y="4360661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3292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129CD-5870-68DC-2AFD-43453108D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14430806-C15A-A397-F9D3-7F31776F1E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64" y="1364075"/>
            <a:ext cx="1689936" cy="1160460"/>
          </a:xfrm>
          <a:prstGeom prst="rect">
            <a:avLst/>
          </a:prstGeom>
        </p:spPr>
      </p:pic>
      <p:pic>
        <p:nvPicPr>
          <p:cNvPr id="15" name="図 14" descr="グラフ&#10;&#10;AI 生成コンテンツは誤りを含む可能性があります。">
            <a:extLst>
              <a:ext uri="{FF2B5EF4-FFF2-40B4-BE49-F238E27FC236}">
                <a16:creationId xmlns:a16="http://schemas.microsoft.com/office/drawing/2014/main" id="{AAF13A77-9568-E986-9A3D-C76E9DEA24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988" y="3348080"/>
            <a:ext cx="5400000" cy="291464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2" name="図 11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2B0FCA2C-26BE-CD03-ACEE-E90DC036A8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9395" y="3348080"/>
            <a:ext cx="5400000" cy="291705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D157BDB-7904-D203-1D58-C00C0B276AA6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先生の操作（授業中）：選択肢集計の結果確認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CBC85D8-1073-AACD-F517-F06A000DBEA9}"/>
              </a:ext>
            </a:extLst>
          </p:cNvPr>
          <p:cNvSpPr/>
          <p:nvPr/>
        </p:nvSpPr>
        <p:spPr>
          <a:xfrm>
            <a:off x="193470" y="1341998"/>
            <a:ext cx="11771518" cy="18802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左上にある、「みんなのボード」をタップします。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「集計」をタップして、「選択肢集計」を選びます。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選択肢の右の▼をタップすると、選択した子どもが表示されます。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集計画面を終了するときは、左の「閉じる」をタップします。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6BA44A37-08F2-F963-ACC6-6BDBDEA33460}"/>
              </a:ext>
            </a:extLst>
          </p:cNvPr>
          <p:cNvSpPr/>
          <p:nvPr/>
        </p:nvSpPr>
        <p:spPr>
          <a:xfrm>
            <a:off x="227014" y="3804367"/>
            <a:ext cx="431800" cy="2085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8FA981CF-B03A-BC63-755C-36B2870A0A98}"/>
              </a:ext>
            </a:extLst>
          </p:cNvPr>
          <p:cNvSpPr/>
          <p:nvPr/>
        </p:nvSpPr>
        <p:spPr>
          <a:xfrm>
            <a:off x="6920249" y="5987196"/>
            <a:ext cx="2307641" cy="702690"/>
          </a:xfrm>
          <a:prstGeom prst="wedgeRectCallout">
            <a:avLst>
              <a:gd name="adj1" fmla="val 66326"/>
              <a:gd name="adj2" fmla="val -2367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表示されたグラフをカードにできます。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0D3C0AD-9A90-4591-2A74-F653DAAF4DB9}"/>
              </a:ext>
            </a:extLst>
          </p:cNvPr>
          <p:cNvSpPr/>
          <p:nvPr/>
        </p:nvSpPr>
        <p:spPr>
          <a:xfrm>
            <a:off x="11663282" y="4920761"/>
            <a:ext cx="232308" cy="207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4398852-3364-5F29-2AEC-4F50E4444825}"/>
              </a:ext>
            </a:extLst>
          </p:cNvPr>
          <p:cNvSpPr/>
          <p:nvPr/>
        </p:nvSpPr>
        <p:spPr>
          <a:xfrm>
            <a:off x="227013" y="4198649"/>
            <a:ext cx="821611" cy="1917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吹き出し: 四角形 16">
            <a:extLst>
              <a:ext uri="{FF2B5EF4-FFF2-40B4-BE49-F238E27FC236}">
                <a16:creationId xmlns:a16="http://schemas.microsoft.com/office/drawing/2014/main" id="{9CEC9C4D-7672-535A-5BE4-8C377DA06732}"/>
              </a:ext>
            </a:extLst>
          </p:cNvPr>
          <p:cNvSpPr/>
          <p:nvPr/>
        </p:nvSpPr>
        <p:spPr>
          <a:xfrm>
            <a:off x="10226180" y="5506148"/>
            <a:ext cx="1805920" cy="1095868"/>
          </a:xfrm>
          <a:prstGeom prst="wedgeRectCallout">
            <a:avLst>
              <a:gd name="adj1" fmla="val 34384"/>
              <a:gd name="adj2" fmla="val -8118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▼をタップして、選んだ人を確認できます。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732CB65-5D9F-FCCE-A044-0F9D6EAE81F0}"/>
              </a:ext>
            </a:extLst>
          </p:cNvPr>
          <p:cNvSpPr/>
          <p:nvPr/>
        </p:nvSpPr>
        <p:spPr>
          <a:xfrm>
            <a:off x="6537609" y="3603689"/>
            <a:ext cx="240696" cy="560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12CBC66C-CE49-FCB9-A10C-2D4D21517322}"/>
              </a:ext>
            </a:extLst>
          </p:cNvPr>
          <p:cNvSpPr/>
          <p:nvPr/>
        </p:nvSpPr>
        <p:spPr>
          <a:xfrm>
            <a:off x="10636410" y="1367725"/>
            <a:ext cx="399771" cy="287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92FF405-2AB6-4FAC-81CF-3E1EE376CCB1}"/>
              </a:ext>
            </a:extLst>
          </p:cNvPr>
          <p:cNvSpPr/>
          <p:nvPr/>
        </p:nvSpPr>
        <p:spPr>
          <a:xfrm>
            <a:off x="1594848" y="1724188"/>
            <a:ext cx="8968761" cy="39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集計機能では、「みんなのボード」上にあるカードが集計対象となります</a:t>
            </a:r>
            <a:endParaRPr lang="en-US" altLang="ja-JP" sz="2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A50562F-DB0A-5F51-B9BA-0813BE822B10}"/>
              </a:ext>
            </a:extLst>
          </p:cNvPr>
          <p:cNvSpPr/>
          <p:nvPr/>
        </p:nvSpPr>
        <p:spPr>
          <a:xfrm>
            <a:off x="10493816" y="982631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29F4937-59E3-4CC3-CDD1-19327D96C2FC}"/>
              </a:ext>
            </a:extLst>
          </p:cNvPr>
          <p:cNvSpPr/>
          <p:nvPr/>
        </p:nvSpPr>
        <p:spPr>
          <a:xfrm>
            <a:off x="808561" y="3638482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2EA5313-58AC-72D6-9283-3EC085361ED3}"/>
              </a:ext>
            </a:extLst>
          </p:cNvPr>
          <p:cNvSpPr/>
          <p:nvPr/>
        </p:nvSpPr>
        <p:spPr>
          <a:xfrm>
            <a:off x="11129139" y="4833669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55472F9-DD84-8E87-2776-D0C95CA35B08}"/>
              </a:ext>
            </a:extLst>
          </p:cNvPr>
          <p:cNvSpPr/>
          <p:nvPr/>
        </p:nvSpPr>
        <p:spPr>
          <a:xfrm>
            <a:off x="6058986" y="3603689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④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矢印: 右 20">
            <a:extLst>
              <a:ext uri="{FF2B5EF4-FFF2-40B4-BE49-F238E27FC236}">
                <a16:creationId xmlns:a16="http://schemas.microsoft.com/office/drawing/2014/main" id="{D28F7544-5151-B8A4-DBBE-8145F9420662}"/>
              </a:ext>
            </a:extLst>
          </p:cNvPr>
          <p:cNvSpPr/>
          <p:nvPr/>
        </p:nvSpPr>
        <p:spPr>
          <a:xfrm>
            <a:off x="5835130" y="4578065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9330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DCF5791A-3E2A-BE16-E307-D51B06073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0841"/>
            <a:ext cx="9144000" cy="1639122"/>
          </a:xfrm>
          <a:solidFill>
            <a:srgbClr val="CCFFCC"/>
          </a:solidFill>
        </p:spPr>
        <p:txBody>
          <a:bodyPr anchor="ctr" anchorCtr="0">
            <a:normAutofit/>
          </a:bodyPr>
          <a:lstStyle/>
          <a:p>
            <a:r>
              <a:rPr lang="ja-JP" altLang="en-US" sz="4800"/>
              <a:t>オクリンクプラスをつかってみよう　</a:t>
            </a:r>
          </a:p>
        </p:txBody>
      </p:sp>
    </p:spTree>
    <p:extLst>
      <p:ext uri="{BB962C8B-B14F-4D97-AF65-F5344CB8AC3E}">
        <p14:creationId xmlns:p14="http://schemas.microsoft.com/office/powerpoint/2010/main" val="990119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DE168-BCDF-D2F6-6E2D-DF9711E2A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1B1B90-C053-A1DA-6CC4-7452E011286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オクリンクプラスを開きましょう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077E15-8E90-2ACC-0EF6-A79130B42FBB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①ミライシードを開きます。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②オクリンクプラスをタップします。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5" name="図 24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910C1CB-FF2B-9AD8-1BFE-AE51141539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599" y="1391707"/>
            <a:ext cx="6120000" cy="3669119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83C700F-FB6F-ED8D-B576-3B0A2D6805B7}"/>
              </a:ext>
            </a:extLst>
          </p:cNvPr>
          <p:cNvSpPr/>
          <p:nvPr/>
        </p:nvSpPr>
        <p:spPr>
          <a:xfrm>
            <a:off x="5991375" y="1938709"/>
            <a:ext cx="1464590" cy="7361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9B24990-171C-FBFC-975D-86EEB9E20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1700" y="2372395"/>
            <a:ext cx="780356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43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728bc0fdc52b5e6d067aa5c47e9a9518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53d00d6f3e6be8146a5720eaed4b0c2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3FFEE94A-5BA3-4F14-A7C6-F1A58561B907}"/>
</file>

<file path=customXml/itemProps2.xml><?xml version="1.0" encoding="utf-8"?>
<ds:datastoreItem xmlns:ds="http://schemas.openxmlformats.org/officeDocument/2006/customXml" ds:itemID="{08235AE4-CAB4-45B9-8E70-364051CB5041}"/>
</file>

<file path=customXml/itemProps3.xml><?xml version="1.0" encoding="utf-8"?>
<ds:datastoreItem xmlns:ds="http://schemas.openxmlformats.org/officeDocument/2006/customXml" ds:itemID="{023DB899-9C77-45D6-9CEF-FE7C9BE5DE6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1792</Words>
  <Application>Microsoft Office PowerPoint</Application>
  <PresentationFormat>ワイド画面</PresentationFormat>
  <Paragraphs>264</Paragraphs>
  <Slides>24</Slides>
  <Notes>24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30" baseType="lpstr">
      <vt:lpstr>メイリオ</vt:lpstr>
      <vt:lpstr>游ゴシック</vt:lpstr>
      <vt:lpstr>Aptos</vt:lpstr>
      <vt:lpstr>Aptos Display</vt:lpstr>
      <vt:lpstr>Arial</vt:lpstr>
      <vt:lpstr>Office テーマ</vt:lpstr>
      <vt:lpstr>提示資料 オクリンクプラスをつかってみよう - 意見共有 -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オクリンクプラスをつかってみよう　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2026-03-06T02:57:27Z</dcterms:created>
  <dcterms:modified xsi:type="dcterms:W3CDTF">2026-03-06T02:57:35Z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