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300" r:id="rId2"/>
    <p:sldId id="303" r:id="rId3"/>
    <p:sldId id="304" r:id="rId4"/>
    <p:sldId id="305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01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761A61-8742-4D1B-8BB9-BAC152AF5D54}" v="3" dt="2025-12-15T03:55:25.5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64" y="456"/>
      </p:cViewPr>
      <p:guideLst>
        <p:guide orient="horz" pos="2160"/>
        <p:guide pos="3840"/>
        <p:guide pos="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59B94-1B0E-4772-B952-04445A9FAFA7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355C9-030C-4F74-9D6A-7DA282C24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867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0B2DAB2-8E99-2233-4AF9-71D615168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81F4307-7507-8CA2-9F5A-94FDD2A7AB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18E4BD-75DA-9EC9-85C9-AC3ACACF1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2313CB-7F40-79CF-CA17-EB51A396C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31DBD4-5FE4-D52E-FF23-2547D7ADF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7502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009092-F942-E536-115F-51B2C7137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00D55A1-5D67-82D9-7760-583BF2286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276C96-6C26-B155-5A6B-EC3EFB36F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0F09B02-BC63-9CC5-2201-5DE2FF051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E6D076-F318-370C-8311-5E339BA73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8352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D6319AE-9722-7988-CD92-820D95BC9B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B50B732-52C1-3459-8590-C39DFB49A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53CB91F-5AD4-1140-F44D-4AC016BE1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E211508-A807-934D-8715-DB07690D2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D55F0B-04F4-1222-B237-0DDACC70B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6982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8CF1BC-217F-5271-8F8A-AAF91136D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7668FB-86E4-5521-F5E5-2FF91A4D2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2666635-73AE-8BFA-F839-5E14F417D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FE15C9F-3327-77CB-6E3E-E11064178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D38D40-A4FA-B415-D2B2-D3B3664EB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173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FB3384-26DB-FBC7-98A4-2BC1FDEBB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8BC2C9A-2793-E5F1-4568-4D51F0AF4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0EA379C-0222-3387-94C6-BA1AFDAD1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1777A86-2302-069E-9C97-FE2FC2B3D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BBE25C-A795-1BB9-8423-9A4371169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1022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9814BA-B2B5-CB90-72B4-7DD5C6130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C81F840-DEC6-C91C-533C-4CDF3F1283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E78299C-566A-FCDD-3454-809ADE50A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F31A58A-ED63-19A6-CE11-C4FD4A379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957DF03-5F20-8EAE-FFC2-2EFFCB35E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6AD82D5-EA90-5AAA-A9FD-2591572A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4130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65462F-1503-7C97-DAF7-4660683F4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13D175-348D-A00A-52F0-1F9033100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E65622-C4B4-27E8-C9BE-83F0C284EC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E3D6F42-5ECD-7316-4B15-455B1ECF90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744F176-D73F-5492-0B98-88BC39A59B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F13BFD9-2B5A-9BE3-1C4C-FB8F08E5F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28A31EB-90C9-7FD0-FFE8-B9EC0DEFD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EFD27FF-643A-3BF8-9653-CE02D7AD8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301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C7574D-23DF-E388-7ACB-51553320F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A219C2C-EDFE-F2A0-AB03-60A55ADC2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8E25458-5E73-6E7C-1775-644A34883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DCA18F6-DB28-5867-01F6-58A51A78E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682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B6B64AA-EDEF-F86F-799A-63BD7EB27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1A43A8F-531C-E69A-556A-046F2EE43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15EF7B2-31D3-D212-8C1E-2F938FDE1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6490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241A3D-D179-E5C6-4C0E-85C4C07DD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324C25-F69B-1B55-66F6-073C077C8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6AA55CF-AFBC-7342-5B6A-0CEB44E002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24B00F-EA3A-6D00-30F0-C08964296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A846EFD-78B7-EA81-ECF2-A5B3A62EE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48870B9-FAAB-25FD-0A1E-18A23C537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5662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9CED2B-BAC5-A9F5-ADDA-C43B8E44B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4AB0CD6-6DDD-F891-C539-2260C4B540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014FF18-15BF-127D-97DB-D6C260FE0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C3ABD75-D683-C8E7-D34E-92B1A84E8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A1DCB8C-8938-36ED-39C0-30250FAE0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879BF39-773C-A71E-B2D3-0C1EC8696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2088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9536E42-3A8B-A8DF-7708-9EAA8E81C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DC3DEB-A1A9-7546-44EC-498898DCB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A143B3-3820-7667-A6A2-521627B99A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5FEE243-6953-F3E8-5A30-E052CD7390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2A13A0-64BE-EBB5-CD83-24F5F1357E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54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4C4CE1A-0A21-74DD-FFA3-4710852FC1B8}"/>
              </a:ext>
            </a:extLst>
          </p:cNvPr>
          <p:cNvSpPr/>
          <p:nvPr/>
        </p:nvSpPr>
        <p:spPr>
          <a:xfrm>
            <a:off x="468388" y="1112362"/>
            <a:ext cx="2258629" cy="144314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kumimoji="1" lang="en-US" altLang="ja-JP" sz="1400" b="1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6E53C4E-611C-B531-9EAA-ACE9C0112F35}"/>
              </a:ext>
            </a:extLst>
          </p:cNvPr>
          <p:cNvGrpSpPr/>
          <p:nvPr/>
        </p:nvGrpSpPr>
        <p:grpSpPr>
          <a:xfrm>
            <a:off x="644363" y="1236311"/>
            <a:ext cx="1865452" cy="1302912"/>
            <a:chOff x="9002083" y="4679285"/>
            <a:chExt cx="1314315" cy="917975"/>
          </a:xfrm>
        </p:grpSpPr>
        <p:pic>
          <p:nvPicPr>
            <p:cNvPr id="54" name="Picture 10" descr="フェンスを乗り越える子供のイラスト">
              <a:extLst>
                <a:ext uri="{FF2B5EF4-FFF2-40B4-BE49-F238E27FC236}">
                  <a16:creationId xmlns:a16="http://schemas.microsoft.com/office/drawing/2014/main" id="{2846BF30-1FCD-4C52-866F-D4B048CCB7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2863" y="4679285"/>
              <a:ext cx="701130" cy="722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5" name="テキスト ボックス 1024">
              <a:extLst>
                <a:ext uri="{FF2B5EF4-FFF2-40B4-BE49-F238E27FC236}">
                  <a16:creationId xmlns:a16="http://schemas.microsoft.com/office/drawing/2014/main" id="{71E14F39-3320-3A79-064D-66EE70C243A8}"/>
                </a:ext>
              </a:extLst>
            </p:cNvPr>
            <p:cNvSpPr txBox="1"/>
            <p:nvPr/>
          </p:nvSpPr>
          <p:spPr>
            <a:xfrm>
              <a:off x="9002083" y="5402099"/>
              <a:ext cx="1314315" cy="1951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kumimoji="1" lang="ja-JP" alt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線路に入った人</a:t>
              </a:r>
              <a:endParaRPr lang="ja-JP" altLang="en-US" sz="1200" b="1"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BB6F5E1-6BF6-3B51-5843-1F9803BD1C83}"/>
              </a:ext>
            </a:extLst>
          </p:cNvPr>
          <p:cNvSpPr txBox="1"/>
          <p:nvPr/>
        </p:nvSpPr>
        <p:spPr>
          <a:xfrm>
            <a:off x="512329" y="446865"/>
            <a:ext cx="114626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28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行動した時の気持ちや、その行動の影響を考えてみよう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27C98D6-FC9F-7673-229B-0B16B2145749}"/>
              </a:ext>
            </a:extLst>
          </p:cNvPr>
          <p:cNvSpPr/>
          <p:nvPr/>
        </p:nvSpPr>
        <p:spPr>
          <a:xfrm>
            <a:off x="468388" y="2697788"/>
            <a:ext cx="11273340" cy="381862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だれ</a:t>
            </a:r>
            <a:r>
              <a:rPr kumimoji="1"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　</a:t>
            </a:r>
            <a:r>
              <a:rPr kumimoji="1" lang="ja-JP" altLang="en-US"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線路に入った人</a:t>
            </a:r>
            <a:r>
              <a:rPr kumimoji="1"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）</a:t>
            </a:r>
            <a:endParaRPr kumimoji="1"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どんな気持ちで行動したのか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で炎上してしまった時の気持ち、</a:t>
            </a:r>
            <a:r>
              <a:rPr lang="en-US" altLang="ja-JP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の炎上によってどんな影響があるか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413C2BB-D3C5-DBB7-9A5F-97F1991556D6}"/>
              </a:ext>
            </a:extLst>
          </p:cNvPr>
          <p:cNvSpPr/>
          <p:nvPr/>
        </p:nvSpPr>
        <p:spPr>
          <a:xfrm>
            <a:off x="-1333" y="-21536"/>
            <a:ext cx="12192000" cy="3637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</a:t>
            </a:r>
            <a:r>
              <a:rPr lang="ja-JP" altLang="en-US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①</a:t>
            </a:r>
            <a:endParaRPr kumimoji="1" lang="ja-JP" altLang="en-US" b="1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F0B769-75F1-EE02-143E-A22E65A462C6}"/>
              </a:ext>
            </a:extLst>
          </p:cNvPr>
          <p:cNvSpPr txBox="1"/>
          <p:nvPr/>
        </p:nvSpPr>
        <p:spPr>
          <a:xfrm>
            <a:off x="120857" y="6599036"/>
            <a:ext cx="3313728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kumimoji="1" lang="ja-JP" altLang="en-US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イラスト出典：いらすとや      </a:t>
            </a:r>
            <a:r>
              <a:rPr kumimoji="1" lang="en-US" altLang="ja-JP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https://www.irasutoya.com/</a:t>
            </a:r>
            <a:r>
              <a:rPr kumimoji="1" lang="ja-JP" altLang="en-US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endParaRPr lang="ja-JP" altLang="en-US" sz="1000">
              <a:latin typeface="ＭＳ Ｐゴシック" panose="020B0600070205080204" pitchFamily="50" charset="-128"/>
              <a:ea typeface="ＭＳ Ｐゴシック" panose="020B0600070205080204" pitchFamily="50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7985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4C4CE1A-0A21-74DD-FFA3-4710852FC1B8}"/>
              </a:ext>
            </a:extLst>
          </p:cNvPr>
          <p:cNvSpPr/>
          <p:nvPr/>
        </p:nvSpPr>
        <p:spPr>
          <a:xfrm>
            <a:off x="468389" y="1112362"/>
            <a:ext cx="2400634" cy="144314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kumimoji="1" lang="en-US" altLang="ja-JP" sz="1400" b="1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B64DDB59-7378-A3D3-0D80-1FA865CC649D}"/>
              </a:ext>
            </a:extLst>
          </p:cNvPr>
          <p:cNvGrpSpPr/>
          <p:nvPr/>
        </p:nvGrpSpPr>
        <p:grpSpPr>
          <a:xfrm>
            <a:off x="894809" y="1292974"/>
            <a:ext cx="1974213" cy="1237103"/>
            <a:chOff x="10417986" y="4624710"/>
            <a:chExt cx="1620913" cy="1015714"/>
          </a:xfrm>
        </p:grpSpPr>
        <p:pic>
          <p:nvPicPr>
            <p:cNvPr id="59" name="Picture 22" descr="スマートフォンを使う子供のイラスト（男の子）">
              <a:extLst>
                <a:ext uri="{FF2B5EF4-FFF2-40B4-BE49-F238E27FC236}">
                  <a16:creationId xmlns:a16="http://schemas.microsoft.com/office/drawing/2014/main" id="{71E021C5-CE27-27D8-CB1A-089A933024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80937" y="4624710"/>
              <a:ext cx="518916" cy="840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7" name="テキスト ボックス 1026">
              <a:extLst>
                <a:ext uri="{FF2B5EF4-FFF2-40B4-BE49-F238E27FC236}">
                  <a16:creationId xmlns:a16="http://schemas.microsoft.com/office/drawing/2014/main" id="{1C7948FB-D3DA-8E5F-BFC8-12C1C54FCDF9}"/>
                </a:ext>
              </a:extLst>
            </p:cNvPr>
            <p:cNvSpPr txBox="1"/>
            <p:nvPr/>
          </p:nvSpPr>
          <p:spPr>
            <a:xfrm>
              <a:off x="10417986" y="5412996"/>
              <a:ext cx="1620913" cy="227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ja-JP" sz="1200" b="1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SNS</a:t>
              </a:r>
              <a:r>
                <a:rPr lang="ja-JP" altLang="en-US" sz="1200" b="1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で友達に広めた人</a:t>
              </a:r>
              <a:endParaRPr lang="ja-JP" altLang="en-US" sz="1200" b="1"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BB6F5E1-6BF6-3B51-5843-1F9803BD1C83}"/>
              </a:ext>
            </a:extLst>
          </p:cNvPr>
          <p:cNvSpPr txBox="1"/>
          <p:nvPr/>
        </p:nvSpPr>
        <p:spPr>
          <a:xfrm>
            <a:off x="471798" y="446865"/>
            <a:ext cx="10376073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行動</a:t>
            </a:r>
            <a:r>
              <a:rPr kumimoji="1"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した時</a:t>
            </a:r>
            <a:r>
              <a:rPr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の気持ちや、その行動</a:t>
            </a:r>
            <a:r>
              <a:rPr kumimoji="1"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の影響を考えてみよう</a:t>
            </a:r>
            <a:endParaRPr lang="en-US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27C98D6-FC9F-7673-229B-0B16B2145749}"/>
              </a:ext>
            </a:extLst>
          </p:cNvPr>
          <p:cNvSpPr/>
          <p:nvPr/>
        </p:nvSpPr>
        <p:spPr>
          <a:xfrm>
            <a:off x="468388" y="2697788"/>
            <a:ext cx="11273340" cy="381862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だれ</a:t>
            </a:r>
            <a:r>
              <a:rPr kumimoji="1"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　</a:t>
            </a:r>
            <a:r>
              <a:rPr kumimoji="1" lang="en-US" altLang="ja-JP"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kumimoji="1" lang="ja-JP" altLang="en-US"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で友達に広めた人</a:t>
            </a:r>
            <a:r>
              <a:rPr kumimoji="1"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）</a:t>
            </a:r>
            <a:endParaRPr kumimoji="1"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どんな気持ちで行動したのか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で炎上してしまった時の気持ち、</a:t>
            </a:r>
            <a:r>
              <a:rPr lang="en-US" altLang="ja-JP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の炎上によってどんな影響があるか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413C2BB-D3C5-DBB7-9A5F-97F1991556D6}"/>
              </a:ext>
            </a:extLst>
          </p:cNvPr>
          <p:cNvSpPr/>
          <p:nvPr/>
        </p:nvSpPr>
        <p:spPr>
          <a:xfrm>
            <a:off x="-1333" y="-21536"/>
            <a:ext cx="12192000" cy="3637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</a:t>
            </a:r>
            <a:r>
              <a:rPr lang="ja-JP" altLang="en-US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②</a:t>
            </a:r>
            <a:endParaRPr kumimoji="1" lang="ja-JP" altLang="en-US" b="1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F0B769-75F1-EE02-143E-A22E65A462C6}"/>
              </a:ext>
            </a:extLst>
          </p:cNvPr>
          <p:cNvSpPr txBox="1"/>
          <p:nvPr/>
        </p:nvSpPr>
        <p:spPr>
          <a:xfrm>
            <a:off x="120857" y="6599036"/>
            <a:ext cx="3313728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kumimoji="1" lang="ja-JP" altLang="en-US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イラスト出典：いらすとや      </a:t>
            </a:r>
            <a:r>
              <a:rPr kumimoji="1" lang="en-US" altLang="ja-JP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https://www.irasutoya.com/</a:t>
            </a:r>
            <a:r>
              <a:rPr kumimoji="1" lang="ja-JP" altLang="en-US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endParaRPr lang="ja-JP" altLang="en-US" sz="1000">
              <a:latin typeface="ＭＳ Ｐゴシック" panose="020B0600070205080204" pitchFamily="50" charset="-128"/>
              <a:ea typeface="ＭＳ Ｐゴシック" panose="020B0600070205080204" pitchFamily="50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6696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4C4CE1A-0A21-74DD-FFA3-4710852FC1B8}"/>
              </a:ext>
            </a:extLst>
          </p:cNvPr>
          <p:cNvSpPr/>
          <p:nvPr/>
        </p:nvSpPr>
        <p:spPr>
          <a:xfrm>
            <a:off x="468389" y="1112362"/>
            <a:ext cx="2503412" cy="144314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kumimoji="1" lang="en-US" altLang="ja-JP" sz="1400" b="1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FE51278C-B148-95C5-11B7-9E6FBF95EEEC}"/>
              </a:ext>
            </a:extLst>
          </p:cNvPr>
          <p:cNvGrpSpPr/>
          <p:nvPr/>
        </p:nvGrpSpPr>
        <p:grpSpPr>
          <a:xfrm>
            <a:off x="590780" y="1260143"/>
            <a:ext cx="2258629" cy="1249794"/>
            <a:chOff x="7079928" y="5277134"/>
            <a:chExt cx="1620913" cy="896916"/>
          </a:xfrm>
        </p:grpSpPr>
        <p:pic>
          <p:nvPicPr>
            <p:cNvPr id="60" name="Picture 20" descr="寝転がってスマホを使う人のイラスト（男子学生）">
              <a:extLst>
                <a:ext uri="{FF2B5EF4-FFF2-40B4-BE49-F238E27FC236}">
                  <a16:creationId xmlns:a16="http://schemas.microsoft.com/office/drawing/2014/main" id="{812A17E9-87F6-2146-CEF9-E9413AFC9B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3644" y="5277134"/>
              <a:ext cx="1018048" cy="722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9" name="テキスト ボックス 1028">
              <a:extLst>
                <a:ext uri="{FF2B5EF4-FFF2-40B4-BE49-F238E27FC236}">
                  <a16:creationId xmlns:a16="http://schemas.microsoft.com/office/drawing/2014/main" id="{0BE498D5-3131-318F-6EF6-A29A105E6B34}"/>
                </a:ext>
              </a:extLst>
            </p:cNvPr>
            <p:cNvSpPr txBox="1"/>
            <p:nvPr/>
          </p:nvSpPr>
          <p:spPr>
            <a:xfrm>
              <a:off x="7079928" y="5975261"/>
              <a:ext cx="1620913" cy="1987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200" b="1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SNS</a:t>
              </a:r>
              <a:r>
                <a:rPr lang="ja-JP" altLang="en-US" sz="1200" b="1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で広く公開した人</a:t>
              </a:r>
              <a:endParaRPr lang="ja-JP" altLang="en-US" sz="1200" b="1"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BB6F5E1-6BF6-3B51-5843-1F9803BD1C83}"/>
              </a:ext>
            </a:extLst>
          </p:cNvPr>
          <p:cNvSpPr txBox="1"/>
          <p:nvPr/>
        </p:nvSpPr>
        <p:spPr>
          <a:xfrm>
            <a:off x="471798" y="446865"/>
            <a:ext cx="10457137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行動</a:t>
            </a:r>
            <a:r>
              <a:rPr kumimoji="1"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した時</a:t>
            </a:r>
            <a:r>
              <a:rPr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の気持ちや、その行動</a:t>
            </a:r>
            <a:r>
              <a:rPr kumimoji="1"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の影響を考えてみよう</a:t>
            </a:r>
            <a:endParaRPr lang="en-US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27C98D6-FC9F-7673-229B-0B16B2145749}"/>
              </a:ext>
            </a:extLst>
          </p:cNvPr>
          <p:cNvSpPr/>
          <p:nvPr/>
        </p:nvSpPr>
        <p:spPr>
          <a:xfrm>
            <a:off x="468388" y="2697788"/>
            <a:ext cx="11273340" cy="381862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だれ</a:t>
            </a:r>
            <a:r>
              <a:rPr kumimoji="1"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　</a:t>
            </a:r>
            <a:r>
              <a:rPr kumimoji="1" lang="en-US" altLang="ja-JP"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kumimoji="1" lang="ja-JP" altLang="en-US"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で広く公開した人</a:t>
            </a:r>
            <a:r>
              <a:rPr kumimoji="1"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）</a:t>
            </a:r>
            <a:endParaRPr kumimoji="1"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どんな気持ちで行動したのか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で炎上してしまった時の気持ち、</a:t>
            </a:r>
            <a:r>
              <a:rPr lang="en-US" altLang="ja-JP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の炎上によってどんな影響があるか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413C2BB-D3C5-DBB7-9A5F-97F1991556D6}"/>
              </a:ext>
            </a:extLst>
          </p:cNvPr>
          <p:cNvSpPr/>
          <p:nvPr/>
        </p:nvSpPr>
        <p:spPr>
          <a:xfrm>
            <a:off x="-1333" y="-21536"/>
            <a:ext cx="12192000" cy="3637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ワークシート③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F0B769-75F1-EE02-143E-A22E65A462C6}"/>
              </a:ext>
            </a:extLst>
          </p:cNvPr>
          <p:cNvSpPr txBox="1"/>
          <p:nvPr/>
        </p:nvSpPr>
        <p:spPr>
          <a:xfrm>
            <a:off x="120857" y="6599036"/>
            <a:ext cx="3313728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kumimoji="1" lang="ja-JP" altLang="en-US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イラスト出典：いらすとや      </a:t>
            </a:r>
            <a:r>
              <a:rPr kumimoji="1" lang="en-US" altLang="ja-JP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https://www.irasutoya.com/</a:t>
            </a:r>
            <a:r>
              <a:rPr kumimoji="1" lang="ja-JP" altLang="en-US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endParaRPr lang="ja-JP" altLang="en-US" sz="1000">
              <a:latin typeface="ＭＳ Ｐゴシック" panose="020B0600070205080204" pitchFamily="50" charset="-128"/>
              <a:ea typeface="ＭＳ Ｐゴシック" panose="020B0600070205080204" pitchFamily="50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1375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04C4CE1A-0A21-74DD-FFA3-4710852FC1B8}"/>
              </a:ext>
            </a:extLst>
          </p:cNvPr>
          <p:cNvSpPr/>
          <p:nvPr/>
        </p:nvSpPr>
        <p:spPr>
          <a:xfrm>
            <a:off x="468388" y="1112362"/>
            <a:ext cx="2378721" cy="144314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kumimoji="1" lang="en-US" altLang="ja-JP" sz="1400" b="1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EAC38558-020F-F0D6-D76A-4826ACDAC133}"/>
              </a:ext>
            </a:extLst>
          </p:cNvPr>
          <p:cNvGrpSpPr/>
          <p:nvPr/>
        </p:nvGrpSpPr>
        <p:grpSpPr>
          <a:xfrm>
            <a:off x="468388" y="1210277"/>
            <a:ext cx="2258629" cy="1378953"/>
            <a:chOff x="10401591" y="5588386"/>
            <a:chExt cx="1620913" cy="989611"/>
          </a:xfrm>
        </p:grpSpPr>
        <p:pic>
          <p:nvPicPr>
            <p:cNvPr id="61" name="Picture 18" descr="ネットワークで繋がる人々のイラスト">
              <a:extLst>
                <a:ext uri="{FF2B5EF4-FFF2-40B4-BE49-F238E27FC236}">
                  <a16:creationId xmlns:a16="http://schemas.microsoft.com/office/drawing/2014/main" id="{64416B54-051F-FFAB-E5A3-79EB490BE0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56505" y="5588386"/>
              <a:ext cx="1124072" cy="795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1" name="テキスト ボックス 1030">
              <a:extLst>
                <a:ext uri="{FF2B5EF4-FFF2-40B4-BE49-F238E27FC236}">
                  <a16:creationId xmlns:a16="http://schemas.microsoft.com/office/drawing/2014/main" id="{5D49E593-989F-7146-6C73-11ABAB4003DB}"/>
                </a:ext>
              </a:extLst>
            </p:cNvPr>
            <p:cNvSpPr txBox="1"/>
            <p:nvPr/>
          </p:nvSpPr>
          <p:spPr>
            <a:xfrm>
              <a:off x="10401591" y="6379208"/>
              <a:ext cx="1620913" cy="1987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ja-JP" sz="1200" b="1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SNS</a:t>
              </a:r>
              <a:r>
                <a:rPr lang="ja-JP" altLang="en-US" sz="1200" b="1">
                  <a:solidFill>
                    <a:prstClr val="black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で拡散した人</a:t>
              </a:r>
              <a:endParaRPr lang="ja-JP" altLang="en-US" sz="1200" b="1"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BB6F5E1-6BF6-3B51-5843-1F9803BD1C83}"/>
              </a:ext>
            </a:extLst>
          </p:cNvPr>
          <p:cNvSpPr txBox="1"/>
          <p:nvPr/>
        </p:nvSpPr>
        <p:spPr>
          <a:xfrm>
            <a:off x="471798" y="446865"/>
            <a:ext cx="10367967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行動</a:t>
            </a:r>
            <a:r>
              <a:rPr kumimoji="1"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した時</a:t>
            </a:r>
            <a:r>
              <a:rPr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の気持ちや、その行動</a:t>
            </a:r>
            <a:r>
              <a:rPr kumimoji="1" lang="ja-JP" sz="28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の影響を考えてみよう</a:t>
            </a:r>
            <a:endParaRPr lang="en-US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27C98D6-FC9F-7673-229B-0B16B2145749}"/>
              </a:ext>
            </a:extLst>
          </p:cNvPr>
          <p:cNvSpPr/>
          <p:nvPr/>
        </p:nvSpPr>
        <p:spPr>
          <a:xfrm>
            <a:off x="468388" y="2697788"/>
            <a:ext cx="11273340" cy="3818628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だれ</a:t>
            </a:r>
            <a:r>
              <a:rPr kumimoji="1"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　</a:t>
            </a:r>
            <a:r>
              <a:rPr kumimoji="1" lang="en-US" altLang="ja-JP"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kumimoji="1" lang="ja-JP" altLang="en-US"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で拡散した人</a:t>
            </a:r>
            <a:r>
              <a:rPr kumimoji="1" lang="ja-JP" altLang="en-US" sz="28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）</a:t>
            </a:r>
            <a:endParaRPr kumimoji="1"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どんな気持ちで行動したのか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で炎上してしまった時の気持ち、</a:t>
            </a:r>
            <a:r>
              <a:rPr lang="en-US" altLang="ja-JP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の炎上によってどんな影響があるか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lang="en-US" altLang="ja-JP" sz="24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280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413C2BB-D3C5-DBB7-9A5F-97F1991556D6}"/>
              </a:ext>
            </a:extLst>
          </p:cNvPr>
          <p:cNvSpPr/>
          <p:nvPr/>
        </p:nvSpPr>
        <p:spPr>
          <a:xfrm>
            <a:off x="-1333" y="-21536"/>
            <a:ext cx="12192000" cy="3637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ワークシート④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F0B769-75F1-EE02-143E-A22E65A462C6}"/>
              </a:ext>
            </a:extLst>
          </p:cNvPr>
          <p:cNvSpPr txBox="1"/>
          <p:nvPr/>
        </p:nvSpPr>
        <p:spPr>
          <a:xfrm>
            <a:off x="120857" y="6599036"/>
            <a:ext cx="3313728" cy="246221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kumimoji="1" lang="ja-JP" altLang="en-US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イラスト出典：いらすとや      </a:t>
            </a:r>
            <a:r>
              <a:rPr kumimoji="1" lang="en-US" altLang="ja-JP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https://www.irasutoya.com/</a:t>
            </a:r>
            <a:r>
              <a:rPr kumimoji="1" lang="ja-JP" altLang="en-US" sz="100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endParaRPr lang="ja-JP" altLang="en-US" sz="1000">
              <a:latin typeface="ＭＳ Ｐゴシック" panose="020B0600070205080204" pitchFamily="50" charset="-128"/>
              <a:ea typeface="ＭＳ Ｐゴシック" panose="020B0600070205080204" pitchFamily="50" charset="-128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412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1D428F65-34A1-44E5-A8F4-09B5A08D032C}"/>
</file>

<file path=customXml/itemProps2.xml><?xml version="1.0" encoding="utf-8"?>
<ds:datastoreItem xmlns:ds="http://schemas.openxmlformats.org/officeDocument/2006/customXml" ds:itemID="{A9C3FF6B-A377-4CEF-A677-6526D5378277}"/>
</file>

<file path=customXml/itemProps3.xml><?xml version="1.0" encoding="utf-8"?>
<ds:datastoreItem xmlns:ds="http://schemas.openxmlformats.org/officeDocument/2006/customXml" ds:itemID="{8FC05119-56BB-43AF-BC5C-16E87754CB1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</Words>
  <Application>Microsoft Office PowerPoint</Application>
  <PresentationFormat>ワイド画面</PresentationFormat>
  <Paragraphs>48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ＭＳ Ｐゴシック</vt:lpstr>
      <vt:lpstr>メイリオ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2025-12-15T03:55:25Z</dcterms:created>
  <dcterms:modified xsi:type="dcterms:W3CDTF">2025-12-15T03:55:34Z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