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9" r:id="rId2"/>
    <p:sldId id="276" r:id="rId3"/>
    <p:sldId id="260" r:id="rId4"/>
  </p:sldIdLst>
  <p:sldSz cx="9906000" cy="6858000" type="A4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4CBE23-AE2C-3612-FCEC-E1FF9F923BBC}" v="2" dt="2025-12-26T02:36:26.379"/>
    <p1510:client id="{E0E0EADC-F660-4A85-B86B-142483155717}" v="3" dt="2025-12-26T05:10:12.0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169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24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04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53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676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356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94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941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655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12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262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074EB1-DEC9-4FFB-898D-2E5D4016FA99}" type="datetimeFigureOut">
              <a:rPr kumimoji="1" lang="ja-JP" altLang="en-US" smtClean="0"/>
              <a:t>2025/12/26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991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757A30-4919-B8E7-56F3-E1C5E8A1AC8C}"/>
              </a:ext>
            </a:extLst>
          </p:cNvPr>
          <p:cNvSpPr txBox="1"/>
          <p:nvPr/>
        </p:nvSpPr>
        <p:spPr>
          <a:xfrm>
            <a:off x="178658" y="42612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プログラム設計シート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5D67F3F-B2E1-9B51-B995-2E681A8697F5}"/>
              </a:ext>
            </a:extLst>
          </p:cNvPr>
          <p:cNvSpPr txBox="1"/>
          <p:nvPr/>
        </p:nvSpPr>
        <p:spPr>
          <a:xfrm>
            <a:off x="6186054" y="101689"/>
            <a:ext cx="877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名前</a:t>
            </a: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18FCB0FC-7DCE-D806-4FD2-B0139B928F34}"/>
              </a:ext>
            </a:extLst>
          </p:cNvPr>
          <p:cNvCxnSpPr>
            <a:cxnSpLocks/>
          </p:cNvCxnSpPr>
          <p:nvPr/>
        </p:nvCxnSpPr>
        <p:spPr>
          <a:xfrm>
            <a:off x="7063216" y="418267"/>
            <a:ext cx="25331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E7B2C7E-3AFD-C7C5-0E76-85012AF168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671450"/>
              </p:ext>
            </p:extLst>
          </p:nvPr>
        </p:nvGraphicFramePr>
        <p:xfrm>
          <a:off x="179021" y="536593"/>
          <a:ext cx="9547958" cy="6123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5970">
                  <a:extLst>
                    <a:ext uri="{9D8B030D-6E8A-4147-A177-3AD203B41FA5}">
                      <a16:colId xmlns:a16="http://schemas.microsoft.com/office/drawing/2014/main" val="3239667822"/>
                    </a:ext>
                  </a:extLst>
                </a:gridCol>
                <a:gridCol w="1350086">
                  <a:extLst>
                    <a:ext uri="{9D8B030D-6E8A-4147-A177-3AD203B41FA5}">
                      <a16:colId xmlns:a16="http://schemas.microsoft.com/office/drawing/2014/main" val="2896611082"/>
                    </a:ext>
                  </a:extLst>
                </a:gridCol>
                <a:gridCol w="2533788">
                  <a:extLst>
                    <a:ext uri="{9D8B030D-6E8A-4147-A177-3AD203B41FA5}">
                      <a16:colId xmlns:a16="http://schemas.microsoft.com/office/drawing/2014/main" val="4075117200"/>
                    </a:ext>
                  </a:extLst>
                </a:gridCol>
                <a:gridCol w="3958114">
                  <a:extLst>
                    <a:ext uri="{9D8B030D-6E8A-4147-A177-3AD203B41FA5}">
                      <a16:colId xmlns:a16="http://schemas.microsoft.com/office/drawing/2014/main" val="2835291044"/>
                    </a:ext>
                  </a:extLst>
                </a:gridCol>
              </a:tblGrid>
              <a:tr h="443320">
                <a:tc>
                  <a:txBody>
                    <a:bodyPr/>
                    <a:lstStyle/>
                    <a:p>
                      <a:r>
                        <a:rPr kumimoji="1" lang="ja-JP" altLang="en-US" sz="18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テーマ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093183"/>
                  </a:ext>
                </a:extLst>
              </a:tr>
              <a:tr h="369102">
                <a:tc>
                  <a:txBody>
                    <a:bodyPr/>
                    <a:lstStyle/>
                    <a:p>
                      <a:r>
                        <a:rPr kumimoji="1" lang="ja-JP" altLang="en-US" sz="18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作るもの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13236"/>
                  </a:ext>
                </a:extLst>
              </a:tr>
              <a:tr h="376955">
                <a:tc rowSpan="3">
                  <a:txBody>
                    <a:bodyPr/>
                    <a:lstStyle/>
                    <a:p>
                      <a:r>
                        <a:rPr kumimoji="1" lang="ja-JP" altLang="en-US" sz="18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実現する機能（構想）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機能</a:t>
                      </a:r>
                      <a:endParaRPr kumimoji="1" lang="en-US" altLang="ja-JP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実現すること（具体的に）</a:t>
                      </a:r>
                      <a:endParaRPr kumimoji="1" lang="en-US" altLang="ja-JP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kumimoji="1" lang="ja-JP" altLang="en-US" sz="20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実現すること（具体的に）</a:t>
                      </a:r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324050"/>
                  </a:ext>
                </a:extLst>
              </a:tr>
              <a:tr h="471642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en-US" altLang="ja-JP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kumimoji="1" lang="ja-JP" altLang="en-US" sz="20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自転車のライトが点灯するくらい暗い時に</a:t>
                      </a:r>
                      <a:r>
                        <a:rPr kumimoji="1" lang="en-US" altLang="ja-JP" sz="20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LED</a:t>
                      </a:r>
                      <a:r>
                        <a:rPr kumimoji="1" lang="ja-JP" altLang="en-US" sz="20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が点灯する</a:t>
                      </a:r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8500580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目覚まし時計ぐらい大きな音が鳴る</a:t>
                      </a:r>
                      <a:endParaRPr kumimoji="1" lang="en-US" altLang="ja-JP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kumimoji="1" lang="en-US" altLang="ja-JP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10m</a:t>
                      </a:r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先の人も気づくぐらいの音）</a:t>
                      </a:r>
                      <a:endParaRPr kumimoji="1" lang="ja-JP" altLang="en-US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767708"/>
                  </a:ext>
                </a:extLst>
              </a:tr>
              <a:tr h="421431"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確認すること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246490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プログラム案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案１</a:t>
                      </a:r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案２</a:t>
                      </a:r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462840"/>
                  </a:ext>
                </a:extLst>
              </a:tr>
              <a:tr h="321857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044813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61FB11-BE31-D66B-A3BA-B808D01580D5}"/>
              </a:ext>
            </a:extLst>
          </p:cNvPr>
          <p:cNvSpPr txBox="1"/>
          <p:nvPr/>
        </p:nvSpPr>
        <p:spPr>
          <a:xfrm>
            <a:off x="7011897" y="70516"/>
            <a:ext cx="2584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3073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27B0F57-9592-4155-9AC9-1153BAC6BE32}"/>
              </a:ext>
            </a:extLst>
          </p:cNvPr>
          <p:cNvGraphicFramePr>
            <a:graphicFrameLocks noGrp="1"/>
          </p:cNvGraphicFramePr>
          <p:nvPr/>
        </p:nvGraphicFramePr>
        <p:xfrm>
          <a:off x="447459" y="1494005"/>
          <a:ext cx="9042038" cy="45573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7068">
                  <a:extLst>
                    <a:ext uri="{9D8B030D-6E8A-4147-A177-3AD203B41FA5}">
                      <a16:colId xmlns:a16="http://schemas.microsoft.com/office/drawing/2014/main" val="2779467525"/>
                    </a:ext>
                  </a:extLst>
                </a:gridCol>
                <a:gridCol w="2483368">
                  <a:extLst>
                    <a:ext uri="{9D8B030D-6E8A-4147-A177-3AD203B41FA5}">
                      <a16:colId xmlns:a16="http://schemas.microsoft.com/office/drawing/2014/main" val="3399559606"/>
                    </a:ext>
                  </a:extLst>
                </a:gridCol>
                <a:gridCol w="2551092">
                  <a:extLst>
                    <a:ext uri="{9D8B030D-6E8A-4147-A177-3AD203B41FA5}">
                      <a16:colId xmlns:a16="http://schemas.microsoft.com/office/drawing/2014/main" val="1663479203"/>
                    </a:ext>
                  </a:extLst>
                </a:gridCol>
                <a:gridCol w="2260510">
                  <a:extLst>
                    <a:ext uri="{9D8B030D-6E8A-4147-A177-3AD203B41FA5}">
                      <a16:colId xmlns:a16="http://schemas.microsoft.com/office/drawing/2014/main" val="546537244"/>
                    </a:ext>
                  </a:extLst>
                </a:gridCol>
              </a:tblGrid>
              <a:tr h="74155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5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評価者：</a:t>
                      </a:r>
                      <a:endParaRPr kumimoji="1" lang="en-US" altLang="ja-JP" sz="15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51221" marR="151221" marT="75610" marB="7561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プログラム案について</a:t>
                      </a:r>
                    </a:p>
                  </a:txBody>
                  <a:tcPr marL="151221" marR="151221" marT="75610" marB="7561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解決したいことが</a:t>
                      </a:r>
                      <a:endParaRPr kumimoji="1" lang="en-US" altLang="ja-JP" sz="15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15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実現されていたか</a:t>
                      </a:r>
                    </a:p>
                  </a:txBody>
                  <a:tcPr marL="151221" marR="151221" marT="75610" marB="7561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プログラムの</a:t>
                      </a:r>
                      <a:endParaRPr kumimoji="1" lang="en-US" altLang="ja-JP" sz="15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15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説明について</a:t>
                      </a:r>
                    </a:p>
                  </a:txBody>
                  <a:tcPr marL="151221" marR="151221" marT="75610" marB="7561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015470"/>
                  </a:ext>
                </a:extLst>
              </a:tr>
              <a:tr h="6615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</a:p>
                  </a:txBody>
                  <a:tcPr marL="151221" marR="151221" marT="75610" marB="7561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5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案１のプログラムのほうがよかった</a:t>
                      </a:r>
                      <a:endParaRPr kumimoji="1" lang="en-US" altLang="ja-JP" sz="15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51221" marR="151221" marT="75610" marB="7561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5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解決したいことがとてもよく実現できていた</a:t>
                      </a:r>
                    </a:p>
                  </a:txBody>
                  <a:tcPr marL="151221" marR="151221" marT="75610" marB="7561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5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説明がとても分かりやすかった</a:t>
                      </a:r>
                    </a:p>
                  </a:txBody>
                  <a:tcPr marL="151221" marR="151221" marT="75610" marB="75610"/>
                </a:tc>
                <a:extLst>
                  <a:ext uri="{0D108BD9-81ED-4DB2-BD59-A6C34878D82A}">
                    <a16:rowId xmlns:a16="http://schemas.microsoft.com/office/drawing/2014/main" val="1372855624"/>
                  </a:ext>
                </a:extLst>
              </a:tr>
              <a:tr h="6416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</a:t>
                      </a:r>
                    </a:p>
                  </a:txBody>
                  <a:tcPr marL="151221" marR="151221" marT="75610" marB="7561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5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案２のプログラムのほうがよかった</a:t>
                      </a:r>
                      <a:endParaRPr kumimoji="1" lang="en-US" altLang="ja-JP" sz="15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51221" marR="151221" marT="75610" marB="7561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5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解決したいことがだいたいできていた</a:t>
                      </a:r>
                    </a:p>
                  </a:txBody>
                  <a:tcPr marL="151221" marR="151221" marT="75610" marB="7561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説明がだいたい分かった</a:t>
                      </a:r>
                    </a:p>
                  </a:txBody>
                  <a:tcPr marL="151221" marR="151221" marT="75610" marB="75610"/>
                </a:tc>
                <a:extLst>
                  <a:ext uri="{0D108BD9-81ED-4DB2-BD59-A6C34878D82A}">
                    <a16:rowId xmlns:a16="http://schemas.microsoft.com/office/drawing/2014/main" val="3843771596"/>
                  </a:ext>
                </a:extLst>
              </a:tr>
              <a:tr h="8198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</a:t>
                      </a:r>
                    </a:p>
                  </a:txBody>
                  <a:tcPr marL="151221" marR="151221" marT="75610" marB="7561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5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案１、案２どちらともいえない</a:t>
                      </a:r>
                    </a:p>
                  </a:txBody>
                  <a:tcPr marL="151221" marR="151221" marT="75610" marB="7561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5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解決したいことが具体的ではなかった、あまり解決されていなかった</a:t>
                      </a:r>
                    </a:p>
                  </a:txBody>
                  <a:tcPr marL="151221" marR="151221" marT="75610" marB="7561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説明があまりよく分からなかった</a:t>
                      </a:r>
                    </a:p>
                    <a:p>
                      <a:pPr lvl="0" algn="l">
                        <a:buNone/>
                      </a:pPr>
                      <a:endParaRPr kumimoji="1" lang="ja-JP" sz="1500" b="0" i="0" u="none" strike="noStrike" noProof="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marL="151221" marR="151221" marT="75610" marB="75610"/>
                </a:tc>
                <a:extLst>
                  <a:ext uri="{0D108BD9-81ED-4DB2-BD59-A6C34878D82A}">
                    <a16:rowId xmlns:a16="http://schemas.microsoft.com/office/drawing/2014/main" val="3582498207"/>
                  </a:ext>
                </a:extLst>
              </a:tr>
              <a:tr h="16755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気づいたこと、もっとこうしたほうがよいと思うこと</a:t>
                      </a:r>
                      <a:endParaRPr kumimoji="1" lang="ja-JP" altLang="en-US" sz="1100" b="1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51221" marR="151221" marT="75610" marB="7561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5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51221" marR="151221" marT="75610" marB="7561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5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51221" marR="151221" marT="75610" marB="75610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5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51221" marR="151221" marT="75610" marB="75610"/>
                </a:tc>
                <a:extLst>
                  <a:ext uri="{0D108BD9-81ED-4DB2-BD59-A6C34878D82A}">
                    <a16:rowId xmlns:a16="http://schemas.microsoft.com/office/drawing/2014/main" val="953136088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87833E7-58A6-F43F-D13D-80D8A8453A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210585"/>
              </p:ext>
            </p:extLst>
          </p:nvPr>
        </p:nvGraphicFramePr>
        <p:xfrm>
          <a:off x="447459" y="847748"/>
          <a:ext cx="9042039" cy="546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2741">
                  <a:extLst>
                    <a:ext uri="{9D8B030D-6E8A-4147-A177-3AD203B41FA5}">
                      <a16:colId xmlns:a16="http://schemas.microsoft.com/office/drawing/2014/main" val="2412682119"/>
                    </a:ext>
                  </a:extLst>
                </a:gridCol>
                <a:gridCol w="4922044">
                  <a:extLst>
                    <a:ext uri="{9D8B030D-6E8A-4147-A177-3AD203B41FA5}">
                      <a16:colId xmlns:a16="http://schemas.microsoft.com/office/drawing/2014/main" val="1472923641"/>
                    </a:ext>
                  </a:extLst>
                </a:gridCol>
                <a:gridCol w="1178719">
                  <a:extLst>
                    <a:ext uri="{9D8B030D-6E8A-4147-A177-3AD203B41FA5}">
                      <a16:colId xmlns:a16="http://schemas.microsoft.com/office/drawing/2014/main" val="2129619454"/>
                    </a:ext>
                  </a:extLst>
                </a:gridCol>
                <a:gridCol w="1788535">
                  <a:extLst>
                    <a:ext uri="{9D8B030D-6E8A-4147-A177-3AD203B41FA5}">
                      <a16:colId xmlns:a16="http://schemas.microsoft.com/office/drawing/2014/main" val="590184581"/>
                    </a:ext>
                  </a:extLst>
                </a:gridCol>
              </a:tblGrid>
              <a:tr h="5465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作るもの</a:t>
                      </a:r>
                      <a:endParaRPr kumimoji="1" lang="ja-JP" altLang="en-US" sz="15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kumimoji="1" lang="en-US" altLang="ja-JP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作成者</a:t>
                      </a:r>
                      <a:endParaRPr kumimoji="1" lang="en-US" altLang="ja-JP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234982078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FFD7C5-AF66-0115-997B-2E7D7296ACA7}"/>
              </a:ext>
            </a:extLst>
          </p:cNvPr>
          <p:cNvSpPr txBox="1"/>
          <p:nvPr/>
        </p:nvSpPr>
        <p:spPr>
          <a:xfrm>
            <a:off x="376172" y="336245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プログラム評価シート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9D722CAD-56E4-2547-878E-5A940024494D}"/>
              </a:ext>
            </a:extLst>
          </p:cNvPr>
          <p:cNvSpPr/>
          <p:nvPr/>
        </p:nvSpPr>
        <p:spPr>
          <a:xfrm>
            <a:off x="-1796015" y="2237722"/>
            <a:ext cx="1420238" cy="5350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248DF264-A368-02DF-3CD8-8FB89CEE7EAF}"/>
              </a:ext>
            </a:extLst>
          </p:cNvPr>
          <p:cNvSpPr/>
          <p:nvPr/>
        </p:nvSpPr>
        <p:spPr>
          <a:xfrm>
            <a:off x="-1796015" y="2893978"/>
            <a:ext cx="1420238" cy="5350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2B3E0019-DBAF-F6CD-DDE8-CB27C9130431}"/>
              </a:ext>
            </a:extLst>
          </p:cNvPr>
          <p:cNvSpPr/>
          <p:nvPr/>
        </p:nvSpPr>
        <p:spPr>
          <a:xfrm>
            <a:off x="-1796015" y="3710922"/>
            <a:ext cx="1420238" cy="5350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421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A42D5-2C7B-475A-D786-998D81D49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66D2A6-043B-9B47-4226-588B95D6087F}"/>
              </a:ext>
            </a:extLst>
          </p:cNvPr>
          <p:cNvSpPr txBox="1"/>
          <p:nvPr/>
        </p:nvSpPr>
        <p:spPr>
          <a:xfrm>
            <a:off x="178658" y="42612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プログラム改善シート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12402D2-9880-D7C3-0F2D-EC07FAD1EF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852812"/>
              </p:ext>
            </p:extLst>
          </p:nvPr>
        </p:nvGraphicFramePr>
        <p:xfrm>
          <a:off x="199441" y="531962"/>
          <a:ext cx="9536843" cy="61009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4847">
                  <a:extLst>
                    <a:ext uri="{9D8B030D-6E8A-4147-A177-3AD203B41FA5}">
                      <a16:colId xmlns:a16="http://schemas.microsoft.com/office/drawing/2014/main" val="3239667822"/>
                    </a:ext>
                  </a:extLst>
                </a:gridCol>
                <a:gridCol w="2120673">
                  <a:extLst>
                    <a:ext uri="{9D8B030D-6E8A-4147-A177-3AD203B41FA5}">
                      <a16:colId xmlns:a16="http://schemas.microsoft.com/office/drawing/2014/main" val="2896611082"/>
                    </a:ext>
                  </a:extLst>
                </a:gridCol>
                <a:gridCol w="1635371">
                  <a:extLst>
                    <a:ext uri="{9D8B030D-6E8A-4147-A177-3AD203B41FA5}">
                      <a16:colId xmlns:a16="http://schemas.microsoft.com/office/drawing/2014/main" val="1505490215"/>
                    </a:ext>
                  </a:extLst>
                </a:gridCol>
                <a:gridCol w="3675952">
                  <a:extLst>
                    <a:ext uri="{9D8B030D-6E8A-4147-A177-3AD203B41FA5}">
                      <a16:colId xmlns:a16="http://schemas.microsoft.com/office/drawing/2014/main" val="3068715366"/>
                    </a:ext>
                  </a:extLst>
                </a:gridCol>
              </a:tblGrid>
              <a:tr h="625428"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プログラムを作成した感想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2464906"/>
                  </a:ext>
                </a:extLst>
              </a:tr>
              <a:tr h="616541"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フィードバックをもらった結果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5247983"/>
                  </a:ext>
                </a:extLst>
              </a:tr>
              <a:tr h="309925">
                <a:tc rowSpan="3"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改善すること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機能</a:t>
                      </a:r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実現すること（具体的に）</a:t>
                      </a:r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579008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753721"/>
                  </a:ext>
                </a:extLst>
              </a:tr>
              <a:tr h="4675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272007"/>
                  </a:ext>
                </a:extLst>
              </a:tr>
              <a:tr h="32015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改善ポイント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変更前</a:t>
                      </a:r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変更後</a:t>
                      </a:r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370776"/>
                  </a:ext>
                </a:extLst>
              </a:tr>
              <a:tr h="316452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073408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AD5FB3BE-CFEB-4531-93C3-7C039FC814C4}"/>
              </a:ext>
            </a:extLst>
          </p:cNvPr>
          <p:cNvCxnSpPr>
            <a:cxnSpLocks/>
          </p:cNvCxnSpPr>
          <p:nvPr/>
        </p:nvCxnSpPr>
        <p:spPr>
          <a:xfrm>
            <a:off x="7063216" y="418267"/>
            <a:ext cx="25331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449FC08-5383-E3F9-AACE-3F90B3D39308}"/>
              </a:ext>
            </a:extLst>
          </p:cNvPr>
          <p:cNvSpPr txBox="1"/>
          <p:nvPr/>
        </p:nvSpPr>
        <p:spPr>
          <a:xfrm>
            <a:off x="6186054" y="101689"/>
            <a:ext cx="877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2278BD-AF8A-89FD-AE48-334CCC03EA92}"/>
              </a:ext>
            </a:extLst>
          </p:cNvPr>
          <p:cNvSpPr txBox="1"/>
          <p:nvPr/>
        </p:nvSpPr>
        <p:spPr>
          <a:xfrm>
            <a:off x="7011897" y="70516"/>
            <a:ext cx="2584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8819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EF67A23-948E-4A29-B331-82D0C6C6285E}"/>
</file>

<file path=customXml/itemProps2.xml><?xml version="1.0" encoding="utf-8"?>
<ds:datastoreItem xmlns:ds="http://schemas.openxmlformats.org/officeDocument/2006/customXml" ds:itemID="{D4673D97-5921-421A-A694-4E4418B62A7C}"/>
</file>

<file path=customXml/itemProps3.xml><?xml version="1.0" encoding="utf-8"?>
<ds:datastoreItem xmlns:ds="http://schemas.openxmlformats.org/officeDocument/2006/customXml" ds:itemID="{EA856D8C-1EE3-4184-8510-4A17C92FC56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164</Words>
  <Application>Microsoft Office PowerPoint</Application>
  <PresentationFormat>A4 210 x 297 mm</PresentationFormat>
  <Paragraphs>43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Ｐゴシック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2025-12-26T05:10:12Z</dcterms:created>
  <dcterms:modified xsi:type="dcterms:W3CDTF">2025-12-26T05:10:20Z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