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8"/>
  </p:notesMasterIdLst>
  <p:sldIdLst>
    <p:sldId id="307" r:id="rId3"/>
    <p:sldId id="311" r:id="rId4"/>
    <p:sldId id="310" r:id="rId5"/>
    <p:sldId id="313" r:id="rId6"/>
    <p:sldId id="31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7472CF-E0D3-4C7A-8B5E-199B1225C875}" v="9" dt="2025-12-15T04:15:06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DF657-3A40-444A-85ED-53B5440C0192}" type="datetimeFigureOut">
              <a:t>2025/12/15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2C345-243B-40C0-8368-9FDD270A344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61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0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982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400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668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897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707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006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113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79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60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3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787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601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98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02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13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9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66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08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22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oumu.go.jp/use_the_internet_wisely/special/nisegojouhou/data/keihatukyouiku_big.pdf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正方形/長方形 1078">
            <a:extLst>
              <a:ext uri="{FF2B5EF4-FFF2-40B4-BE49-F238E27FC236}">
                <a16:creationId xmlns:a16="http://schemas.microsoft.com/office/drawing/2014/main" id="{ACDBE9EB-31A5-F9AF-4512-08854F6D8E5C}"/>
              </a:ext>
            </a:extLst>
          </p:cNvPr>
          <p:cNvSpPr/>
          <p:nvPr/>
        </p:nvSpPr>
        <p:spPr>
          <a:xfrm>
            <a:off x="970982" y="2621091"/>
            <a:ext cx="10407692" cy="328110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742950"/>
            <a:endParaRPr lang="en-US" altLang="ja-JP" sz="2275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1CAADF4-9D4D-2C5D-D486-9102C360B509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課題説明</a:t>
            </a:r>
          </a:p>
        </p:txBody>
      </p:sp>
      <p:sp>
        <p:nvSpPr>
          <p:cNvPr id="1061" name="テキスト ボックス 1060">
            <a:extLst>
              <a:ext uri="{FF2B5EF4-FFF2-40B4-BE49-F238E27FC236}">
                <a16:creationId xmlns:a16="http://schemas.microsoft.com/office/drawing/2014/main" id="{5703F02F-A873-B9A6-D6B4-C9EE2CF10E52}"/>
              </a:ext>
            </a:extLst>
          </p:cNvPr>
          <p:cNvSpPr txBox="1"/>
          <p:nvPr/>
        </p:nvSpPr>
        <p:spPr>
          <a:xfrm>
            <a:off x="763754" y="566918"/>
            <a:ext cx="9159589" cy="7925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742950"/>
            <a:r>
              <a:rPr lang="ja-JP" altLang="en-US" sz="2250" b="1">
                <a:solidFill>
                  <a:prstClr val="black"/>
                </a:solidFill>
                <a:latin typeface="ＭＳ Ｐゴシック"/>
                <a:ea typeface="ＭＳ Ｐゴシック"/>
              </a:rPr>
              <a:t>参考資料を読んでから班で１つテーマを選び、</a:t>
            </a:r>
            <a:endParaRPr lang="en-US" altLang="ja-JP" sz="2250" b="1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defTabSz="742950"/>
            <a:r>
              <a:rPr lang="ja-JP" altLang="en-US" sz="2275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調べたこと（言葉の意味、問題点など）を発表しよう</a:t>
            </a:r>
            <a:endParaRPr lang="en-US" altLang="ja-JP" sz="2275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357F19E-031A-73B8-21C9-411209BB1AD7}"/>
              </a:ext>
            </a:extLst>
          </p:cNvPr>
          <p:cNvSpPr txBox="1"/>
          <p:nvPr/>
        </p:nvSpPr>
        <p:spPr>
          <a:xfrm>
            <a:off x="1493856" y="1586942"/>
            <a:ext cx="1001057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950"/>
            <a:r>
              <a:rPr lang="ja-JP" altLang="en-US" sz="160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参考資料：総務省　「インターネットとの向き合い方～ニセ・誤情報に騙されないために～　第</a:t>
            </a:r>
            <a:r>
              <a:rPr lang="en-US" altLang="ja-JP" sz="160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160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版」</a:t>
            </a:r>
            <a:endParaRPr lang="en-US" altLang="ja-JP" sz="160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742950"/>
            <a:r>
              <a:rPr lang="en-US" altLang="ja-JP" sz="160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hlinkClick r:id="rId2"/>
              </a:rPr>
              <a:t>https://www.soumu.go.jp/use_the_internet_wisely/special/nisegojouhou/data/keihatukyouiku_big.pdf</a:t>
            </a:r>
            <a:endParaRPr lang="en-US" altLang="ja-JP" sz="160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742950"/>
            <a:endParaRPr lang="ja-JP" altLang="en-US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C06A47-D936-EEAE-20C2-E60C5B6B2FA3}"/>
              </a:ext>
            </a:extLst>
          </p:cNvPr>
          <p:cNvSpPr txBox="1"/>
          <p:nvPr/>
        </p:nvSpPr>
        <p:spPr>
          <a:xfrm>
            <a:off x="1189513" y="3895805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認知バイアス</a:t>
            </a:r>
            <a:endParaRPr lang="en-US" altLang="ja-JP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596205-FDC9-6F34-A3A6-DF5DB355E6A5}"/>
              </a:ext>
            </a:extLst>
          </p:cNvPr>
          <p:cNvSpPr txBox="1"/>
          <p:nvPr/>
        </p:nvSpPr>
        <p:spPr>
          <a:xfrm>
            <a:off x="1189513" y="4789958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フィルターバブル</a:t>
            </a:r>
            <a:endParaRPr lang="en-US" altLang="ja-JP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23D5B7-8525-7B79-13C5-E8D30E5546A2}"/>
              </a:ext>
            </a:extLst>
          </p:cNvPr>
          <p:cNvSpPr txBox="1"/>
          <p:nvPr/>
        </p:nvSpPr>
        <p:spPr>
          <a:xfrm>
            <a:off x="7896983" y="4790731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事実と意見について</a:t>
            </a:r>
            <a:endParaRPr lang="en-US" altLang="ja-JP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4">
            <a:extLst>
              <a:ext uri="{FF2B5EF4-FFF2-40B4-BE49-F238E27FC236}">
                <a16:creationId xmlns:a16="http://schemas.microsoft.com/office/drawing/2014/main" id="{DD0FA06D-75F0-53E7-2D0D-0FF25C4A7F9E}"/>
              </a:ext>
            </a:extLst>
          </p:cNvPr>
          <p:cNvSpPr txBox="1"/>
          <p:nvPr/>
        </p:nvSpPr>
        <p:spPr>
          <a:xfrm>
            <a:off x="4552823" y="3896579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アテンションエコノミー</a:t>
            </a:r>
            <a:endParaRPr lang="en-US" altLang="ja-JP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4">
            <a:extLst>
              <a:ext uri="{FF2B5EF4-FFF2-40B4-BE49-F238E27FC236}">
                <a16:creationId xmlns:a16="http://schemas.microsoft.com/office/drawing/2014/main" id="{FC5F2026-DD14-DF67-E965-D9C6B909C307}"/>
              </a:ext>
            </a:extLst>
          </p:cNvPr>
          <p:cNvSpPr txBox="1"/>
          <p:nvPr/>
        </p:nvSpPr>
        <p:spPr>
          <a:xfrm>
            <a:off x="4552824" y="2976922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ニセ・誤情報はなぜ作られるのか？ </a:t>
            </a:r>
          </a:p>
        </p:txBody>
      </p:sp>
      <p:sp>
        <p:nvSpPr>
          <p:cNvPr id="18" name="テキスト ボックス 4">
            <a:extLst>
              <a:ext uri="{FF2B5EF4-FFF2-40B4-BE49-F238E27FC236}">
                <a16:creationId xmlns:a16="http://schemas.microsoft.com/office/drawing/2014/main" id="{677D84BD-9E35-20A3-49B7-04F92B1F8837}"/>
              </a:ext>
            </a:extLst>
          </p:cNvPr>
          <p:cNvSpPr txBox="1"/>
          <p:nvPr/>
        </p:nvSpPr>
        <p:spPr>
          <a:xfrm>
            <a:off x="4552823" y="4789957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 defTabSz="742950"/>
            <a:r>
              <a:rPr lang="ja-JP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ニセ・誤情報に</a:t>
            </a:r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だまされたら</a:t>
            </a:r>
            <a:endParaRPr lang="ja-JP" altLang="en-US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どうなるのか？</a:t>
            </a:r>
            <a:endParaRPr lang="ja-JP" altLang="en-US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id="{8A7AA229-754A-D4C6-2A98-C38D02BBCC4A}"/>
              </a:ext>
            </a:extLst>
          </p:cNvPr>
          <p:cNvSpPr txBox="1"/>
          <p:nvPr/>
        </p:nvSpPr>
        <p:spPr>
          <a:xfrm>
            <a:off x="7896426" y="2976923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ステルスマーケティング</a:t>
            </a:r>
            <a:endParaRPr lang="ja-JP" altLang="en-US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テキスト ボックス 4">
            <a:extLst>
              <a:ext uri="{FF2B5EF4-FFF2-40B4-BE49-F238E27FC236}">
                <a16:creationId xmlns:a16="http://schemas.microsoft.com/office/drawing/2014/main" id="{5B81EEB7-8C78-26A5-26C1-4401FF4D4BC9}"/>
              </a:ext>
            </a:extLst>
          </p:cNvPr>
          <p:cNvSpPr txBox="1"/>
          <p:nvPr/>
        </p:nvSpPr>
        <p:spPr>
          <a:xfrm>
            <a:off x="7896426" y="3896578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 defTabSz="742950"/>
            <a:r>
              <a:rPr lang="ja-JP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ニセ・誤情報に</a:t>
            </a:r>
            <a:endParaRPr lang="ja-JP" altLang="en-US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だまされないためには？</a:t>
            </a:r>
            <a:endParaRPr lang="ja-JP" altLang="en-US" sz="1950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テキスト ボックス 3">
            <a:extLst>
              <a:ext uri="{FF2B5EF4-FFF2-40B4-BE49-F238E27FC236}">
                <a16:creationId xmlns:a16="http://schemas.microsoft.com/office/drawing/2014/main" id="{6A814703-8F96-7EBD-0619-880198CC85D8}"/>
              </a:ext>
            </a:extLst>
          </p:cNvPr>
          <p:cNvSpPr txBox="1"/>
          <p:nvPr/>
        </p:nvSpPr>
        <p:spPr>
          <a:xfrm>
            <a:off x="1189513" y="2976150"/>
            <a:ext cx="3125209" cy="7752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 defTabSz="742950"/>
            <a:r>
              <a:rPr lang="ja-JP" altLang="en-US" sz="1950" b="1">
                <a:solidFill>
                  <a:prstClr val="black"/>
                </a:solidFill>
                <a:latin typeface="ＭＳ Ｐゴシック"/>
                <a:ea typeface="ＭＳ Ｐゴシック"/>
              </a:rPr>
              <a:t>ニセ・誤情報とは</a:t>
            </a:r>
          </a:p>
        </p:txBody>
      </p:sp>
    </p:spTree>
    <p:extLst>
      <p:ext uri="{BB962C8B-B14F-4D97-AF65-F5344CB8AC3E}">
        <p14:creationId xmlns:p14="http://schemas.microsoft.com/office/powerpoint/2010/main" val="204210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DDBFA-97EB-F831-D954-4A3333A91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77EA3E-F57A-842D-9988-B4DEE9BF1A31}"/>
              </a:ext>
            </a:extLst>
          </p:cNvPr>
          <p:cNvSpPr/>
          <p:nvPr/>
        </p:nvSpPr>
        <p:spPr>
          <a:xfrm>
            <a:off x="-1333" y="-21536"/>
            <a:ext cx="12208212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発表スライド1</a:t>
            </a:r>
          </a:p>
        </p:txBody>
      </p:sp>
    </p:spTree>
    <p:extLst>
      <p:ext uri="{BB962C8B-B14F-4D97-AF65-F5344CB8AC3E}">
        <p14:creationId xmlns:p14="http://schemas.microsoft.com/office/powerpoint/2010/main" val="1317244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21DE1AD-B2E7-3F8D-1F05-9F4D55C353F9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発表</a:t>
            </a:r>
            <a:r>
              <a:rPr lang="ja-JP" b="1">
                <a:solidFill>
                  <a:schemeClr val="bg1"/>
                </a:solidFill>
                <a:latin typeface="Meiryo"/>
                <a:ea typeface="Meiryo"/>
              </a:rPr>
              <a:t>スライド</a:t>
            </a:r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104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BDA94-A8EB-E44B-102E-211B2C554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43863D5-3BA1-6EC2-FC22-225C91536D9B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発表</a:t>
            </a:r>
            <a:r>
              <a:rPr lang="ja-JP" b="1">
                <a:solidFill>
                  <a:schemeClr val="bg1"/>
                </a:solidFill>
                <a:latin typeface="Meiryo"/>
                <a:ea typeface="Meiryo"/>
              </a:rPr>
              <a:t>スライド</a:t>
            </a:r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97805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90093-FF85-1364-7048-2218ED783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D402D97-4ACB-B289-4037-A70C813DDD42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発表</a:t>
            </a:r>
            <a:r>
              <a:rPr lang="ja-JP" b="1">
                <a:solidFill>
                  <a:schemeClr val="bg1"/>
                </a:solidFill>
                <a:latin typeface="Meiryo"/>
                <a:ea typeface="Meiryo"/>
              </a:rPr>
              <a:t>スライド</a:t>
            </a:r>
            <a:r>
              <a:rPr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46120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69992CD-4B69-4199-A922-65AC55B118FE}"/>
</file>

<file path=customXml/itemProps2.xml><?xml version="1.0" encoding="utf-8"?>
<ds:datastoreItem xmlns:ds="http://schemas.openxmlformats.org/officeDocument/2006/customXml" ds:itemID="{3698C8F2-1C1B-4F78-B6FC-DD7A61E5A53C}"/>
</file>

<file path=customXml/itemProps3.xml><?xml version="1.0" encoding="utf-8"?>
<ds:datastoreItem xmlns:ds="http://schemas.openxmlformats.org/officeDocument/2006/customXml" ds:itemID="{E9E62323-1B66-4DF1-AD13-875C169CE8C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ワイド画面</PresentationFormat>
  <Paragraphs>20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ＭＳ Ｐゴシック</vt:lpstr>
      <vt:lpstr>Meiryo</vt:lpstr>
      <vt:lpstr>Meiryo</vt:lpstr>
      <vt:lpstr>游ゴシック</vt:lpstr>
      <vt:lpstr>游ゴシック Light</vt:lpstr>
      <vt:lpstr>Arial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2025-12-15T04:15:06Z</dcterms:created>
  <dcterms:modified xsi:type="dcterms:W3CDTF">2025-12-15T04:15:06Z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