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6"/>
  </p:notesMasterIdLst>
  <p:sldIdLst>
    <p:sldId id="300" r:id="rId2"/>
    <p:sldId id="303" r:id="rId3"/>
    <p:sldId id="304" r:id="rId4"/>
    <p:sldId id="305" r:id="rId5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pos="801" userDrawn="1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00000000-0000-0000-0000-000000000000}" name="作成者" initials="A" userId="Author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8761A61-8742-4D1B-8BB9-BAC152AF5D54}" v="3" dt="2025-12-15T03:55:25.505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64" y="456"/>
      </p:cViewPr>
      <p:guideLst>
        <p:guide orient="horz" pos="2160"/>
        <p:guide pos="3840"/>
        <p:guide pos="80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13" Type="http://schemas.openxmlformats.org/officeDocument/2006/relationships/customXml" Target="../customXml/item1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12" Type="http://schemas.microsoft.com/office/2018/10/relationships/authors" Target="author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microsoft.com/office/2015/10/relationships/revisionInfo" Target="revisionInfo.xml"/><Relationship Id="rId5" Type="http://schemas.openxmlformats.org/officeDocument/2006/relationships/slide" Target="slides/slide4.xml"/><Relationship Id="rId15" Type="http://schemas.openxmlformats.org/officeDocument/2006/relationships/customXml" Target="../customXml/item3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Relationship Id="rId14" Type="http://schemas.openxmlformats.org/officeDocument/2006/relationships/customXml" Target="../customXml/item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459B94-1B0E-4772-B952-04445A9FAFA7}" type="datetimeFigureOut">
              <a:rPr kumimoji="1" lang="ja-JP" altLang="en-US" smtClean="0"/>
              <a:t>2025/12/15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E0355C9-030C-4F74-9D6A-7DA282C24F1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886778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0B2DAB2-8E99-2233-4AF9-71D61516805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881F4307-7507-8CA2-9F5A-94FDD2A7AB5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C918E4BD-75DA-9EC9-85C9-AC3ACACF18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DF35DF-EEA0-4F6A-8EBC-451B73AC22BB}" type="datetimeFigureOut">
              <a:rPr kumimoji="1" lang="ja-JP" altLang="en-US" smtClean="0"/>
              <a:t>2025/12/15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32313CB-7F40-79CF-CA17-EB51A396C2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431DBD4-5FE4-D52E-FF23-2547D7ADFE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2C99F-F143-475C-B81E-BAF4B4B58BA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675028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B009092-F942-E536-115F-51B2C71373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500D55A1-5D67-82D9-7760-583BF22861C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8276C96-6C26-B155-5A6B-EC3EFB36F4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DF35DF-EEA0-4F6A-8EBC-451B73AC22BB}" type="datetimeFigureOut">
              <a:rPr kumimoji="1" lang="ja-JP" altLang="en-US" smtClean="0"/>
              <a:t>2025/12/15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0F09B02-BC63-9CC5-2201-5DE2FF0518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96E6D076-F318-370C-8311-5E339BA737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2C99F-F143-475C-B81E-BAF4B4B58BA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283520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AD6319AE-9722-7988-CD92-820D95BC9BA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DB50B732-52C1-3459-8590-C39DFB49A34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253CB91F-5AD4-1140-F44D-4AC016BE13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DF35DF-EEA0-4F6A-8EBC-451B73AC22BB}" type="datetimeFigureOut">
              <a:rPr kumimoji="1" lang="ja-JP" altLang="en-US" smtClean="0"/>
              <a:t>2025/12/15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E211508-A807-934D-8715-DB07690D28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0D55F0B-04F4-1222-B237-0DDACC70B4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2C99F-F143-475C-B81E-BAF4B4B58BA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669823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D8CF1BC-217F-5271-8F8A-AAF91136D9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7B7668FB-86E4-5521-F5E5-2FF91A4D2A7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2666635-73AE-8BFA-F839-5E14F417D8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DF35DF-EEA0-4F6A-8EBC-451B73AC22BB}" type="datetimeFigureOut">
              <a:rPr kumimoji="1" lang="ja-JP" altLang="en-US" smtClean="0"/>
              <a:t>2025/12/15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FE15C9F-3327-77CB-6E3E-E11064178E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ED38D40-A4FA-B415-D2B2-D3B3664EB0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2C99F-F143-475C-B81E-BAF4B4B58BA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51735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AFB3384-26DB-FBC7-98A4-2BC1FDEBB5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F8BC2C9A-2793-E5F1-4568-4D51F0AF45E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20EA379C-0222-3387-94C6-BA1AFDAD12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DF35DF-EEA0-4F6A-8EBC-451B73AC22BB}" type="datetimeFigureOut">
              <a:rPr kumimoji="1" lang="ja-JP" altLang="en-US" smtClean="0"/>
              <a:t>2025/12/15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1777A86-2302-069E-9C97-FE2FC2B3D5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1BBE25C-A795-1BB9-8423-9A43711691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2C99F-F143-475C-B81E-BAF4B4B58BA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410228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D9814BA-B2B5-CB90-72B4-7DD5C6130F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C81F840-DEC6-C91C-533C-4CDF3F12837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FE78299C-566A-FCDD-3454-809ADE50A60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1F31A58A-ED63-19A6-CE11-C4FD4A379B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DF35DF-EEA0-4F6A-8EBC-451B73AC22BB}" type="datetimeFigureOut">
              <a:rPr kumimoji="1" lang="ja-JP" altLang="en-US" smtClean="0"/>
              <a:t>2025/12/15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4957DF03-5F20-8EAE-FFC2-2EFFCB35E1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56AD82D5-EA90-5AAA-A9FD-2591572AA7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2C99F-F143-475C-B81E-BAF4B4B58BA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641305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665462F-1503-7C97-DAF7-4660683F49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F713D175-348D-A00A-52F0-1F9033100AC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AEE65622-C4B4-27E8-C9BE-83F0C284ECC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0E3D6F42-5ECD-7316-4B15-455B1ECF90B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F744F176-D73F-5492-0B98-88BC39A59BA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2F13BFD9-2B5A-9BE3-1C4C-FB8F08E5F7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DF35DF-EEA0-4F6A-8EBC-451B73AC22BB}" type="datetimeFigureOut">
              <a:rPr kumimoji="1" lang="ja-JP" altLang="en-US" smtClean="0"/>
              <a:t>2025/12/15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B28A31EB-90C9-7FD0-FFE8-B9EC0DEFDF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7EFD27FF-643A-3BF8-9653-CE02D7AD81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2C99F-F143-475C-B81E-BAF4B4B58BA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33018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DC7574D-23DF-E388-7ACB-51553320FA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7A219C2C-EDFE-F2A0-AB03-60A55ADC22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DF35DF-EEA0-4F6A-8EBC-451B73AC22BB}" type="datetimeFigureOut">
              <a:rPr kumimoji="1" lang="ja-JP" altLang="en-US" smtClean="0"/>
              <a:t>2025/12/15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F8E25458-5E73-6E7C-1775-644A348836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0DCA18F6-DB28-5867-01F6-58A51A78EF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2C99F-F143-475C-B81E-BAF4B4B58BA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468270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4B6B64AA-EDEF-F86F-799A-63BD7EB279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DF35DF-EEA0-4F6A-8EBC-451B73AC22BB}" type="datetimeFigureOut">
              <a:rPr kumimoji="1" lang="ja-JP" altLang="en-US" smtClean="0"/>
              <a:t>2025/12/15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11A43A8F-531C-E69A-556A-046F2EE439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315EF7B2-31D3-D212-8C1E-2F938FDE12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2C99F-F143-475C-B81E-BAF4B4B58BA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064900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D241A3D-D179-E5C6-4C0E-85C4C07DD0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C4324C25-F69B-1B55-66F6-073C077C8BD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F6AA55CF-AFBC-7342-5B6A-0CEB44E0027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9424B00F-EA3A-6D00-30F0-C089642962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DF35DF-EEA0-4F6A-8EBC-451B73AC22BB}" type="datetimeFigureOut">
              <a:rPr kumimoji="1" lang="ja-JP" altLang="en-US" smtClean="0"/>
              <a:t>2025/12/15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7A846EFD-78B7-EA81-ECF2-A5B3A62EE9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D48870B9-FAAB-25FD-0A1E-18A23C537C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2C99F-F143-475C-B81E-BAF4B4B58BA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656625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89CED2B-BAC5-A9F5-ADDA-C43B8E44B6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E4AB0CD6-6DDD-F891-C539-2260C4B5408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B014FF18-15BF-127D-97DB-D6C260FE031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3C3ABD75-D683-C8E7-D34E-92B1A84E8F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DF35DF-EEA0-4F6A-8EBC-451B73AC22BB}" type="datetimeFigureOut">
              <a:rPr kumimoji="1" lang="ja-JP" altLang="en-US" smtClean="0"/>
              <a:t>2025/12/15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3A1DCB8C-8938-36ED-39C0-30250FAE02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4879BF39-773C-A71E-B2D3-0C1EC86968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2C99F-F143-475C-B81E-BAF4B4B58BA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920884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49536E42-3A8B-A8DF-7708-9EAA8E81CD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9DDC3DEB-A1A9-7546-44EC-498898DCB4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83A143B3-3820-7667-A6A2-521627B99A8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DF35DF-EEA0-4F6A-8EBC-451B73AC22BB}" type="datetimeFigureOut">
              <a:rPr kumimoji="1" lang="ja-JP" altLang="en-US" smtClean="0"/>
              <a:t>2025/12/15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5FEE243-6953-F3E8-5A30-E052CD73906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02A13A0-64BE-EBB5-CD83-24F5F1357E9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02C99F-F143-475C-B81E-BAF4B4B58BA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165408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04C4CE1A-0A21-74DD-FFA3-4710852FC1B8}"/>
              </a:ext>
            </a:extLst>
          </p:cNvPr>
          <p:cNvSpPr/>
          <p:nvPr/>
        </p:nvSpPr>
        <p:spPr>
          <a:xfrm>
            <a:off x="468388" y="1112362"/>
            <a:ext cx="2258629" cy="1443149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kumimoji="1" lang="en-US" altLang="ja-JP" sz="1400" b="1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F6E53C4E-611C-B531-9EAA-ACE9C0112F35}"/>
              </a:ext>
            </a:extLst>
          </p:cNvPr>
          <p:cNvGrpSpPr/>
          <p:nvPr/>
        </p:nvGrpSpPr>
        <p:grpSpPr>
          <a:xfrm>
            <a:off x="644363" y="1236311"/>
            <a:ext cx="1865452" cy="1302912"/>
            <a:chOff x="9002083" y="4679285"/>
            <a:chExt cx="1314315" cy="917975"/>
          </a:xfrm>
        </p:grpSpPr>
        <p:pic>
          <p:nvPicPr>
            <p:cNvPr id="54" name="Picture 10" descr="フェンスを乗り越える子供のイラスト">
              <a:extLst>
                <a:ext uri="{FF2B5EF4-FFF2-40B4-BE49-F238E27FC236}">
                  <a16:creationId xmlns:a16="http://schemas.microsoft.com/office/drawing/2014/main" id="{2846BF30-1FCD-4C52-866F-D4B048CCB7E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282863" y="4679285"/>
              <a:ext cx="701130" cy="72281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025" name="テキスト ボックス 1024">
              <a:extLst>
                <a:ext uri="{FF2B5EF4-FFF2-40B4-BE49-F238E27FC236}">
                  <a16:creationId xmlns:a16="http://schemas.microsoft.com/office/drawing/2014/main" id="{71E14F39-3320-3A79-064D-66EE70C243A8}"/>
                </a:ext>
              </a:extLst>
            </p:cNvPr>
            <p:cNvSpPr txBox="1"/>
            <p:nvPr/>
          </p:nvSpPr>
          <p:spPr>
            <a:xfrm>
              <a:off x="9002083" y="5402099"/>
              <a:ext cx="1314315" cy="19516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kumimoji="1" lang="ja-JP" altLang="en-US" sz="12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線路に入った人</a:t>
              </a:r>
              <a:endParaRPr lang="ja-JP" altLang="en-US" sz="1200" b="1"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</p:txBody>
        </p:sp>
      </p:grp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6BB6F5E1-6BF6-3B51-5843-1F9803BD1C83}"/>
              </a:ext>
            </a:extLst>
          </p:cNvPr>
          <p:cNvSpPr txBox="1"/>
          <p:nvPr/>
        </p:nvSpPr>
        <p:spPr>
          <a:xfrm>
            <a:off x="512329" y="446865"/>
            <a:ext cx="11462653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1" lang="ja-JP" altLang="en-US" sz="2800" b="1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行動した時の気持ちや、その行動の影響を考えてみよう</a:t>
            </a:r>
          </a:p>
        </p:txBody>
      </p: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627C98D6-FC9F-7673-229B-0B16B2145749}"/>
              </a:ext>
            </a:extLst>
          </p:cNvPr>
          <p:cNvSpPr/>
          <p:nvPr/>
        </p:nvSpPr>
        <p:spPr>
          <a:xfrm>
            <a:off x="468388" y="2697788"/>
            <a:ext cx="11273340" cy="3818628"/>
          </a:xfrm>
          <a:prstGeom prst="rect">
            <a:avLst/>
          </a:prstGeom>
          <a:solidFill>
            <a:schemeClr val="bg1"/>
          </a:solidFill>
          <a:ln w="381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ja-JP" altLang="en-US" sz="280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だれ</a:t>
            </a:r>
            <a:r>
              <a:rPr kumimoji="1" lang="ja-JP" altLang="en-US" sz="280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　</a:t>
            </a:r>
            <a:r>
              <a:rPr kumimoji="1" lang="ja-JP" altLang="en-US" sz="3200" b="1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線路に入った人</a:t>
            </a:r>
            <a:r>
              <a:rPr kumimoji="1" lang="ja-JP" altLang="en-US" sz="280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）</a:t>
            </a:r>
            <a:endParaRPr kumimoji="1" lang="en-US" altLang="ja-JP" sz="280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endParaRPr kumimoji="1" lang="en-US" altLang="ja-JP" sz="280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r>
              <a:rPr lang="ja-JP" altLang="en-US" sz="240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どんな気持ちで行動したのか</a:t>
            </a:r>
            <a:endParaRPr lang="en-US" altLang="ja-JP" sz="240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r>
              <a:rPr lang="ja-JP" altLang="en-US" sz="240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</a:t>
            </a:r>
            <a:endParaRPr lang="en-US" altLang="ja-JP" sz="240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endParaRPr lang="en-US" altLang="ja-JP" sz="240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r>
              <a:rPr lang="en-US" altLang="ja-JP" sz="240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SNS</a:t>
            </a:r>
            <a:r>
              <a:rPr lang="ja-JP" altLang="en-US" sz="240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で炎上してしまった時の気持ち、</a:t>
            </a:r>
            <a:r>
              <a:rPr lang="en-US" altLang="ja-JP" sz="240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SNS</a:t>
            </a:r>
            <a:r>
              <a:rPr lang="ja-JP" altLang="en-US" sz="240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の炎上によってどんな影響があるか</a:t>
            </a:r>
            <a:endParaRPr lang="en-US" altLang="ja-JP" sz="240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r>
              <a:rPr lang="ja-JP" altLang="en-US" sz="240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</a:t>
            </a:r>
            <a:endParaRPr lang="en-US" altLang="ja-JP" sz="240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r>
              <a:rPr lang="ja-JP" altLang="en-US" sz="240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</a:t>
            </a:r>
            <a:endParaRPr lang="en-US" altLang="ja-JP" sz="240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endParaRPr kumimoji="1" lang="en-US" altLang="ja-JP" sz="280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endParaRPr lang="en-US" altLang="ja-JP" sz="280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F413C2BB-D3C5-DBB7-9A5F-97F1991556D6}"/>
              </a:ext>
            </a:extLst>
          </p:cNvPr>
          <p:cNvSpPr/>
          <p:nvPr/>
        </p:nvSpPr>
        <p:spPr>
          <a:xfrm>
            <a:off x="-1333" y="-21536"/>
            <a:ext cx="12192000" cy="363737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b="1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ワークシート</a:t>
            </a:r>
            <a:r>
              <a:rPr lang="ja-JP" altLang="en-US" b="1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①</a:t>
            </a:r>
            <a:endParaRPr kumimoji="1" lang="ja-JP" altLang="en-US" b="1"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19F0B769-75F1-EE02-143E-A22E65A462C6}"/>
              </a:ext>
            </a:extLst>
          </p:cNvPr>
          <p:cNvSpPr txBox="1"/>
          <p:nvPr/>
        </p:nvSpPr>
        <p:spPr>
          <a:xfrm>
            <a:off x="120857" y="6599036"/>
            <a:ext cx="3313728" cy="246221"/>
          </a:xfrm>
          <a:prstGeom prst="rect">
            <a:avLst/>
          </a:prstGeom>
          <a:noFill/>
        </p:spPr>
        <p:txBody>
          <a:bodyPr wrap="none" lIns="91440" tIns="45720" rIns="91440" bIns="45720" rtlCol="0" anchor="t">
            <a:spAutoFit/>
          </a:bodyPr>
          <a:lstStyle/>
          <a:p>
            <a:r>
              <a:rPr kumimoji="1" lang="ja-JP" altLang="en-US" sz="100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イラスト出典：いらすとや      </a:t>
            </a:r>
            <a:r>
              <a:rPr kumimoji="1" lang="en-US" altLang="ja-JP" sz="100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https://www.irasutoya.com/</a:t>
            </a:r>
            <a:r>
              <a:rPr kumimoji="1" lang="ja-JP" altLang="en-US" sz="100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</a:t>
            </a:r>
            <a:endParaRPr lang="ja-JP" altLang="en-US" sz="1000">
              <a:latin typeface="ＭＳ Ｐゴシック" panose="020B0600070205080204" pitchFamily="50" charset="-128"/>
              <a:ea typeface="ＭＳ Ｐゴシック" panose="020B0600070205080204" pitchFamily="50" charset="-128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1479852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04C4CE1A-0A21-74DD-FFA3-4710852FC1B8}"/>
              </a:ext>
            </a:extLst>
          </p:cNvPr>
          <p:cNvSpPr/>
          <p:nvPr/>
        </p:nvSpPr>
        <p:spPr>
          <a:xfrm>
            <a:off x="468389" y="1112362"/>
            <a:ext cx="2400634" cy="1443149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kumimoji="1" lang="en-US" altLang="ja-JP" sz="1400" b="1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B64DDB59-7378-A3D3-0D80-1FA865CC649D}"/>
              </a:ext>
            </a:extLst>
          </p:cNvPr>
          <p:cNvGrpSpPr/>
          <p:nvPr/>
        </p:nvGrpSpPr>
        <p:grpSpPr>
          <a:xfrm>
            <a:off x="894809" y="1292974"/>
            <a:ext cx="1974213" cy="1237103"/>
            <a:chOff x="10417986" y="4624710"/>
            <a:chExt cx="1620913" cy="1015714"/>
          </a:xfrm>
        </p:grpSpPr>
        <p:pic>
          <p:nvPicPr>
            <p:cNvPr id="59" name="Picture 22" descr="スマートフォンを使う子供のイラスト（男の子）">
              <a:extLst>
                <a:ext uri="{FF2B5EF4-FFF2-40B4-BE49-F238E27FC236}">
                  <a16:creationId xmlns:a16="http://schemas.microsoft.com/office/drawing/2014/main" id="{71E021C5-CE27-27D8-CB1A-089A9330241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780937" y="4624710"/>
              <a:ext cx="518916" cy="84034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027" name="テキスト ボックス 1026">
              <a:extLst>
                <a:ext uri="{FF2B5EF4-FFF2-40B4-BE49-F238E27FC236}">
                  <a16:creationId xmlns:a16="http://schemas.microsoft.com/office/drawing/2014/main" id="{1C7948FB-D3DA-8E5F-BFC8-12C1C54FCDF9}"/>
                </a:ext>
              </a:extLst>
            </p:cNvPr>
            <p:cNvSpPr txBox="1"/>
            <p:nvPr/>
          </p:nvSpPr>
          <p:spPr>
            <a:xfrm>
              <a:off x="10417986" y="5412996"/>
              <a:ext cx="1620913" cy="22742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altLang="ja-JP" sz="1200" b="1">
                  <a:solidFill>
                    <a:prstClr val="black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SNS</a:t>
              </a:r>
              <a:r>
                <a:rPr lang="ja-JP" altLang="en-US" sz="1200" b="1">
                  <a:solidFill>
                    <a:prstClr val="black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で友達に広めた人</a:t>
              </a:r>
              <a:endParaRPr lang="ja-JP" altLang="en-US" sz="1200" b="1"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</p:txBody>
        </p:sp>
      </p:grp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6BB6F5E1-6BF6-3B51-5843-1F9803BD1C83}"/>
              </a:ext>
            </a:extLst>
          </p:cNvPr>
          <p:cNvSpPr txBox="1"/>
          <p:nvPr/>
        </p:nvSpPr>
        <p:spPr>
          <a:xfrm>
            <a:off x="471798" y="446865"/>
            <a:ext cx="10376073" cy="523220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r>
              <a:rPr lang="ja-JP" sz="2800" b="1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行動</a:t>
            </a:r>
            <a:r>
              <a:rPr kumimoji="1" lang="ja-JP" sz="2800" b="1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した時</a:t>
            </a:r>
            <a:r>
              <a:rPr lang="ja-JP" sz="2800" b="1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の気持ちや、その行動</a:t>
            </a:r>
            <a:r>
              <a:rPr kumimoji="1" lang="ja-JP" sz="2800" b="1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の影響を考えてみよう</a:t>
            </a:r>
            <a:endParaRPr lang="en-US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627C98D6-FC9F-7673-229B-0B16B2145749}"/>
              </a:ext>
            </a:extLst>
          </p:cNvPr>
          <p:cNvSpPr/>
          <p:nvPr/>
        </p:nvSpPr>
        <p:spPr>
          <a:xfrm>
            <a:off x="468388" y="2697788"/>
            <a:ext cx="11273340" cy="3818628"/>
          </a:xfrm>
          <a:prstGeom prst="rect">
            <a:avLst/>
          </a:prstGeom>
          <a:solidFill>
            <a:schemeClr val="bg1"/>
          </a:solidFill>
          <a:ln w="381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ja-JP" altLang="en-US" sz="280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だれ</a:t>
            </a:r>
            <a:r>
              <a:rPr kumimoji="1" lang="ja-JP" altLang="en-US" sz="280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　</a:t>
            </a:r>
            <a:r>
              <a:rPr kumimoji="1" lang="en-US" altLang="ja-JP" sz="3200" b="1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SNS</a:t>
            </a:r>
            <a:r>
              <a:rPr kumimoji="1" lang="ja-JP" altLang="en-US" sz="3200" b="1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で友達に広めた人</a:t>
            </a:r>
            <a:r>
              <a:rPr kumimoji="1" lang="ja-JP" altLang="en-US" sz="280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）</a:t>
            </a:r>
            <a:endParaRPr kumimoji="1" lang="en-US" altLang="ja-JP" sz="280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endParaRPr kumimoji="1" lang="en-US" altLang="ja-JP" sz="280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r>
              <a:rPr lang="ja-JP" altLang="en-US" sz="240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どんな気持ちで行動したのか</a:t>
            </a:r>
            <a:endParaRPr lang="en-US" altLang="ja-JP" sz="240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r>
              <a:rPr lang="ja-JP" altLang="en-US" sz="240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</a:t>
            </a:r>
            <a:endParaRPr lang="en-US" altLang="ja-JP" sz="240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endParaRPr lang="en-US" altLang="ja-JP" sz="240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r>
              <a:rPr lang="en-US" altLang="ja-JP" sz="240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SNS</a:t>
            </a:r>
            <a:r>
              <a:rPr lang="ja-JP" altLang="en-US" sz="240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で炎上してしまった時の気持ち、</a:t>
            </a:r>
            <a:r>
              <a:rPr lang="en-US" altLang="ja-JP" sz="240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SNS</a:t>
            </a:r>
            <a:r>
              <a:rPr lang="ja-JP" altLang="en-US" sz="240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の炎上によってどんな影響があるか</a:t>
            </a:r>
            <a:endParaRPr lang="en-US" altLang="ja-JP" sz="240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r>
              <a:rPr lang="ja-JP" altLang="en-US" sz="240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</a:t>
            </a:r>
            <a:endParaRPr lang="en-US" altLang="ja-JP" sz="240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r>
              <a:rPr lang="ja-JP" altLang="en-US" sz="240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</a:t>
            </a:r>
            <a:endParaRPr lang="en-US" altLang="ja-JP" sz="240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endParaRPr lang="en-US" altLang="ja-JP" sz="280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F413C2BB-D3C5-DBB7-9A5F-97F1991556D6}"/>
              </a:ext>
            </a:extLst>
          </p:cNvPr>
          <p:cNvSpPr/>
          <p:nvPr/>
        </p:nvSpPr>
        <p:spPr>
          <a:xfrm>
            <a:off x="-1333" y="-21536"/>
            <a:ext cx="12192000" cy="363737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b="1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ワークシート</a:t>
            </a:r>
            <a:r>
              <a:rPr lang="ja-JP" altLang="en-US" b="1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②</a:t>
            </a:r>
            <a:endParaRPr kumimoji="1" lang="ja-JP" altLang="en-US" b="1"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19F0B769-75F1-EE02-143E-A22E65A462C6}"/>
              </a:ext>
            </a:extLst>
          </p:cNvPr>
          <p:cNvSpPr txBox="1"/>
          <p:nvPr/>
        </p:nvSpPr>
        <p:spPr>
          <a:xfrm>
            <a:off x="120857" y="6599036"/>
            <a:ext cx="3313728" cy="246221"/>
          </a:xfrm>
          <a:prstGeom prst="rect">
            <a:avLst/>
          </a:prstGeom>
          <a:noFill/>
        </p:spPr>
        <p:txBody>
          <a:bodyPr wrap="none" lIns="91440" tIns="45720" rIns="91440" bIns="45720" rtlCol="0" anchor="t">
            <a:spAutoFit/>
          </a:bodyPr>
          <a:lstStyle/>
          <a:p>
            <a:r>
              <a:rPr kumimoji="1" lang="ja-JP" altLang="en-US" sz="100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イラスト出典：いらすとや      </a:t>
            </a:r>
            <a:r>
              <a:rPr kumimoji="1" lang="en-US" altLang="ja-JP" sz="100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https://www.irasutoya.com/</a:t>
            </a:r>
            <a:r>
              <a:rPr kumimoji="1" lang="ja-JP" altLang="en-US" sz="100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</a:t>
            </a:r>
            <a:endParaRPr lang="ja-JP" altLang="en-US" sz="1000">
              <a:latin typeface="ＭＳ Ｐゴシック" panose="020B0600070205080204" pitchFamily="50" charset="-128"/>
              <a:ea typeface="ＭＳ Ｐゴシック" panose="020B0600070205080204" pitchFamily="50" charset="-128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2766967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04C4CE1A-0A21-74DD-FFA3-4710852FC1B8}"/>
              </a:ext>
            </a:extLst>
          </p:cNvPr>
          <p:cNvSpPr/>
          <p:nvPr/>
        </p:nvSpPr>
        <p:spPr>
          <a:xfrm>
            <a:off x="468389" y="1112362"/>
            <a:ext cx="2503412" cy="1443149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kumimoji="1" lang="en-US" altLang="ja-JP" sz="1400" b="1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FE51278C-B148-95C5-11B7-9E6FBF95EEEC}"/>
              </a:ext>
            </a:extLst>
          </p:cNvPr>
          <p:cNvGrpSpPr/>
          <p:nvPr/>
        </p:nvGrpSpPr>
        <p:grpSpPr>
          <a:xfrm>
            <a:off x="590780" y="1260143"/>
            <a:ext cx="2258629" cy="1249794"/>
            <a:chOff x="7079928" y="5277134"/>
            <a:chExt cx="1620913" cy="896916"/>
          </a:xfrm>
        </p:grpSpPr>
        <p:pic>
          <p:nvPicPr>
            <p:cNvPr id="60" name="Picture 20" descr="寝転がってスマホを使う人のイラスト（男子学生）">
              <a:extLst>
                <a:ext uri="{FF2B5EF4-FFF2-40B4-BE49-F238E27FC236}">
                  <a16:creationId xmlns:a16="http://schemas.microsoft.com/office/drawing/2014/main" id="{812A17E9-87F6-2146-CEF9-E9413AFC9B6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293644" y="5277134"/>
              <a:ext cx="1018048" cy="72281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029" name="テキスト ボックス 1028">
              <a:extLst>
                <a:ext uri="{FF2B5EF4-FFF2-40B4-BE49-F238E27FC236}">
                  <a16:creationId xmlns:a16="http://schemas.microsoft.com/office/drawing/2014/main" id="{0BE498D5-3131-318F-6EF6-A29A105E6B34}"/>
                </a:ext>
              </a:extLst>
            </p:cNvPr>
            <p:cNvSpPr txBox="1"/>
            <p:nvPr/>
          </p:nvSpPr>
          <p:spPr>
            <a:xfrm>
              <a:off x="7079928" y="5975261"/>
              <a:ext cx="1620913" cy="19878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altLang="ja-JP" sz="1200" b="1">
                  <a:solidFill>
                    <a:prstClr val="black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SNS</a:t>
              </a:r>
              <a:r>
                <a:rPr lang="ja-JP" altLang="en-US" sz="1200" b="1">
                  <a:solidFill>
                    <a:prstClr val="black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で広く公開した人</a:t>
              </a:r>
              <a:endParaRPr lang="ja-JP" altLang="en-US" sz="1200" b="1"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</p:txBody>
        </p:sp>
      </p:grp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6BB6F5E1-6BF6-3B51-5843-1F9803BD1C83}"/>
              </a:ext>
            </a:extLst>
          </p:cNvPr>
          <p:cNvSpPr txBox="1"/>
          <p:nvPr/>
        </p:nvSpPr>
        <p:spPr>
          <a:xfrm>
            <a:off x="471798" y="446865"/>
            <a:ext cx="10457137" cy="523220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r>
              <a:rPr lang="ja-JP" sz="2800" b="1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行動</a:t>
            </a:r>
            <a:r>
              <a:rPr kumimoji="1" lang="ja-JP" sz="2800" b="1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した時</a:t>
            </a:r>
            <a:r>
              <a:rPr lang="ja-JP" sz="2800" b="1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の気持ちや、その行動</a:t>
            </a:r>
            <a:r>
              <a:rPr kumimoji="1" lang="ja-JP" sz="2800" b="1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の影響を考えてみよう</a:t>
            </a:r>
            <a:endParaRPr lang="en-US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627C98D6-FC9F-7673-229B-0B16B2145749}"/>
              </a:ext>
            </a:extLst>
          </p:cNvPr>
          <p:cNvSpPr/>
          <p:nvPr/>
        </p:nvSpPr>
        <p:spPr>
          <a:xfrm>
            <a:off x="468388" y="2697788"/>
            <a:ext cx="11273340" cy="3818628"/>
          </a:xfrm>
          <a:prstGeom prst="rect">
            <a:avLst/>
          </a:prstGeom>
          <a:solidFill>
            <a:schemeClr val="bg1"/>
          </a:solidFill>
          <a:ln w="381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ja-JP" altLang="en-US" sz="280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だれ</a:t>
            </a:r>
            <a:r>
              <a:rPr kumimoji="1" lang="ja-JP" altLang="en-US" sz="280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　</a:t>
            </a:r>
            <a:r>
              <a:rPr kumimoji="1" lang="en-US" altLang="ja-JP" sz="3200" b="1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SNS</a:t>
            </a:r>
            <a:r>
              <a:rPr kumimoji="1" lang="ja-JP" altLang="en-US" sz="3200" b="1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で広く公開した人</a:t>
            </a:r>
            <a:r>
              <a:rPr kumimoji="1" lang="ja-JP" altLang="en-US" sz="280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）</a:t>
            </a:r>
            <a:endParaRPr kumimoji="1" lang="en-US" altLang="ja-JP" sz="280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endParaRPr kumimoji="1" lang="en-US" altLang="ja-JP" sz="280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r>
              <a:rPr lang="ja-JP" altLang="en-US" sz="240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どんな気持ちで行動したのか</a:t>
            </a:r>
            <a:endParaRPr lang="en-US" altLang="ja-JP" sz="240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r>
              <a:rPr lang="ja-JP" altLang="en-US" sz="240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</a:t>
            </a:r>
            <a:endParaRPr lang="en-US" altLang="ja-JP" sz="240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endParaRPr lang="en-US" altLang="ja-JP" sz="240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r>
              <a:rPr lang="en-US" altLang="ja-JP" sz="240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SNS</a:t>
            </a:r>
            <a:r>
              <a:rPr lang="ja-JP" altLang="en-US" sz="240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で炎上してしまった時の気持ち、</a:t>
            </a:r>
            <a:r>
              <a:rPr lang="en-US" altLang="ja-JP" sz="240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SNS</a:t>
            </a:r>
            <a:r>
              <a:rPr lang="ja-JP" altLang="en-US" sz="240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の炎上によってどんな影響があるか</a:t>
            </a:r>
            <a:endParaRPr lang="en-US" altLang="ja-JP" sz="240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r>
              <a:rPr lang="ja-JP" altLang="en-US" sz="240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</a:t>
            </a:r>
            <a:endParaRPr lang="en-US" altLang="ja-JP" sz="240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r>
              <a:rPr lang="ja-JP" altLang="en-US" sz="240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</a:t>
            </a:r>
            <a:endParaRPr lang="en-US" altLang="ja-JP" sz="240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endParaRPr lang="en-US" altLang="ja-JP" sz="280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F413C2BB-D3C5-DBB7-9A5F-97F1991556D6}"/>
              </a:ext>
            </a:extLst>
          </p:cNvPr>
          <p:cNvSpPr/>
          <p:nvPr/>
        </p:nvSpPr>
        <p:spPr>
          <a:xfrm>
            <a:off x="-1333" y="-21536"/>
            <a:ext cx="12192000" cy="363737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b="1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ワークシート③</a:t>
            </a: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19F0B769-75F1-EE02-143E-A22E65A462C6}"/>
              </a:ext>
            </a:extLst>
          </p:cNvPr>
          <p:cNvSpPr txBox="1"/>
          <p:nvPr/>
        </p:nvSpPr>
        <p:spPr>
          <a:xfrm>
            <a:off x="120857" y="6599036"/>
            <a:ext cx="3313728" cy="246221"/>
          </a:xfrm>
          <a:prstGeom prst="rect">
            <a:avLst/>
          </a:prstGeom>
          <a:noFill/>
        </p:spPr>
        <p:txBody>
          <a:bodyPr wrap="none" lIns="91440" tIns="45720" rIns="91440" bIns="45720" rtlCol="0" anchor="t">
            <a:spAutoFit/>
          </a:bodyPr>
          <a:lstStyle/>
          <a:p>
            <a:r>
              <a:rPr kumimoji="1" lang="ja-JP" altLang="en-US" sz="100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イラスト出典：いらすとや      </a:t>
            </a:r>
            <a:r>
              <a:rPr kumimoji="1" lang="en-US" altLang="ja-JP" sz="100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https://www.irasutoya.com/</a:t>
            </a:r>
            <a:r>
              <a:rPr kumimoji="1" lang="ja-JP" altLang="en-US" sz="100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</a:t>
            </a:r>
            <a:endParaRPr lang="ja-JP" altLang="en-US" sz="1000">
              <a:latin typeface="ＭＳ Ｐゴシック" panose="020B0600070205080204" pitchFamily="50" charset="-128"/>
              <a:ea typeface="ＭＳ Ｐゴシック" panose="020B0600070205080204" pitchFamily="50" charset="-128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2213754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04C4CE1A-0A21-74DD-FFA3-4710852FC1B8}"/>
              </a:ext>
            </a:extLst>
          </p:cNvPr>
          <p:cNvSpPr/>
          <p:nvPr/>
        </p:nvSpPr>
        <p:spPr>
          <a:xfrm>
            <a:off x="468388" y="1112362"/>
            <a:ext cx="2378721" cy="1443149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kumimoji="1" lang="en-US" altLang="ja-JP" sz="1400" b="1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EAC38558-020F-F0D6-D76A-4826ACDAC133}"/>
              </a:ext>
            </a:extLst>
          </p:cNvPr>
          <p:cNvGrpSpPr/>
          <p:nvPr/>
        </p:nvGrpSpPr>
        <p:grpSpPr>
          <a:xfrm>
            <a:off x="468388" y="1210277"/>
            <a:ext cx="2258629" cy="1378953"/>
            <a:chOff x="10401591" y="5588386"/>
            <a:chExt cx="1620913" cy="989611"/>
          </a:xfrm>
        </p:grpSpPr>
        <p:pic>
          <p:nvPicPr>
            <p:cNvPr id="61" name="Picture 18" descr="ネットワークで繋がる人々のイラスト">
              <a:extLst>
                <a:ext uri="{FF2B5EF4-FFF2-40B4-BE49-F238E27FC236}">
                  <a16:creationId xmlns:a16="http://schemas.microsoft.com/office/drawing/2014/main" id="{64416B54-051F-FFAB-E5A3-79EB490BE08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656505" y="5588386"/>
              <a:ext cx="1124072" cy="79502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031" name="テキスト ボックス 1030">
              <a:extLst>
                <a:ext uri="{FF2B5EF4-FFF2-40B4-BE49-F238E27FC236}">
                  <a16:creationId xmlns:a16="http://schemas.microsoft.com/office/drawing/2014/main" id="{5D49E593-989F-7146-6C73-11ABAB4003DB}"/>
                </a:ext>
              </a:extLst>
            </p:cNvPr>
            <p:cNvSpPr txBox="1"/>
            <p:nvPr/>
          </p:nvSpPr>
          <p:spPr>
            <a:xfrm>
              <a:off x="10401591" y="6379208"/>
              <a:ext cx="1620913" cy="19878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altLang="ja-JP" sz="1200" b="1">
                  <a:solidFill>
                    <a:prstClr val="black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SNS</a:t>
              </a:r>
              <a:r>
                <a:rPr lang="ja-JP" altLang="en-US" sz="1200" b="1">
                  <a:solidFill>
                    <a:prstClr val="black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で拡散した人</a:t>
              </a:r>
              <a:endParaRPr lang="ja-JP" altLang="en-US" sz="1200" b="1"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</p:txBody>
        </p:sp>
      </p:grp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6BB6F5E1-6BF6-3B51-5843-1F9803BD1C83}"/>
              </a:ext>
            </a:extLst>
          </p:cNvPr>
          <p:cNvSpPr txBox="1"/>
          <p:nvPr/>
        </p:nvSpPr>
        <p:spPr>
          <a:xfrm>
            <a:off x="471798" y="446865"/>
            <a:ext cx="10367967" cy="523220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r>
              <a:rPr lang="ja-JP" sz="2800" b="1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行動</a:t>
            </a:r>
            <a:r>
              <a:rPr kumimoji="1" lang="ja-JP" sz="2800" b="1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した時</a:t>
            </a:r>
            <a:r>
              <a:rPr lang="ja-JP" sz="2800" b="1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の気持ちや、その行動</a:t>
            </a:r>
            <a:r>
              <a:rPr kumimoji="1" lang="ja-JP" sz="2800" b="1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の影響を考えてみよう</a:t>
            </a:r>
            <a:endParaRPr lang="en-US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627C98D6-FC9F-7673-229B-0B16B2145749}"/>
              </a:ext>
            </a:extLst>
          </p:cNvPr>
          <p:cNvSpPr/>
          <p:nvPr/>
        </p:nvSpPr>
        <p:spPr>
          <a:xfrm>
            <a:off x="468388" y="2697788"/>
            <a:ext cx="11273340" cy="3818628"/>
          </a:xfrm>
          <a:prstGeom prst="rect">
            <a:avLst/>
          </a:prstGeom>
          <a:solidFill>
            <a:schemeClr val="bg1"/>
          </a:solidFill>
          <a:ln w="381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ja-JP" altLang="en-US" sz="280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だれ</a:t>
            </a:r>
            <a:r>
              <a:rPr kumimoji="1" lang="ja-JP" altLang="en-US" sz="280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　</a:t>
            </a:r>
            <a:r>
              <a:rPr kumimoji="1" lang="en-US" altLang="ja-JP" sz="3200" b="1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SNS</a:t>
            </a:r>
            <a:r>
              <a:rPr kumimoji="1" lang="ja-JP" altLang="en-US" sz="3200" b="1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で拡散した人</a:t>
            </a:r>
            <a:r>
              <a:rPr kumimoji="1" lang="ja-JP" altLang="en-US" sz="280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）</a:t>
            </a:r>
            <a:endParaRPr kumimoji="1" lang="en-US" altLang="ja-JP" sz="280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endParaRPr kumimoji="1" lang="en-US" altLang="ja-JP" sz="280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r>
              <a:rPr lang="ja-JP" altLang="en-US" sz="240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どんな気持ちで行動したのか</a:t>
            </a:r>
            <a:endParaRPr lang="en-US" altLang="ja-JP" sz="240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r>
              <a:rPr lang="ja-JP" altLang="en-US" sz="240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</a:t>
            </a:r>
            <a:endParaRPr lang="en-US" altLang="ja-JP" sz="240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endParaRPr lang="en-US" altLang="ja-JP" sz="240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r>
              <a:rPr lang="en-US" altLang="ja-JP" sz="240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SNS</a:t>
            </a:r>
            <a:r>
              <a:rPr lang="ja-JP" altLang="en-US" sz="240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で炎上してしまった時の気持ち、</a:t>
            </a:r>
            <a:r>
              <a:rPr lang="en-US" altLang="ja-JP" sz="240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SNS</a:t>
            </a:r>
            <a:r>
              <a:rPr lang="ja-JP" altLang="en-US" sz="240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の炎上によってどんな影響があるか</a:t>
            </a:r>
            <a:endParaRPr lang="en-US" altLang="ja-JP" sz="240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r>
              <a:rPr lang="ja-JP" altLang="en-US" sz="240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</a:t>
            </a:r>
            <a:endParaRPr lang="en-US" altLang="ja-JP" sz="240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r>
              <a:rPr lang="ja-JP" altLang="en-US" sz="240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</a:t>
            </a:r>
            <a:endParaRPr lang="en-US" altLang="ja-JP" sz="240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endParaRPr lang="en-US" altLang="ja-JP" sz="280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F413C2BB-D3C5-DBB7-9A5F-97F1991556D6}"/>
              </a:ext>
            </a:extLst>
          </p:cNvPr>
          <p:cNvSpPr/>
          <p:nvPr/>
        </p:nvSpPr>
        <p:spPr>
          <a:xfrm>
            <a:off x="-1333" y="-21536"/>
            <a:ext cx="12192000" cy="363737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b="1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ワークシート④</a:t>
            </a: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19F0B769-75F1-EE02-143E-A22E65A462C6}"/>
              </a:ext>
            </a:extLst>
          </p:cNvPr>
          <p:cNvSpPr txBox="1"/>
          <p:nvPr/>
        </p:nvSpPr>
        <p:spPr>
          <a:xfrm>
            <a:off x="120857" y="6599036"/>
            <a:ext cx="3313728" cy="246221"/>
          </a:xfrm>
          <a:prstGeom prst="rect">
            <a:avLst/>
          </a:prstGeom>
          <a:noFill/>
        </p:spPr>
        <p:txBody>
          <a:bodyPr wrap="none" lIns="91440" tIns="45720" rIns="91440" bIns="45720" rtlCol="0" anchor="t">
            <a:spAutoFit/>
          </a:bodyPr>
          <a:lstStyle/>
          <a:p>
            <a:r>
              <a:rPr kumimoji="1" lang="ja-JP" altLang="en-US" sz="100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イラスト出典：いらすとや      </a:t>
            </a:r>
            <a:r>
              <a:rPr kumimoji="1" lang="en-US" altLang="ja-JP" sz="100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https://www.irasutoya.com/</a:t>
            </a:r>
            <a:r>
              <a:rPr kumimoji="1" lang="ja-JP" altLang="en-US" sz="100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</a:t>
            </a:r>
            <a:endParaRPr lang="ja-JP" altLang="en-US" sz="1000">
              <a:latin typeface="ＭＳ Ｐゴシック" panose="020B0600070205080204" pitchFamily="50" charset="-128"/>
              <a:ea typeface="ＭＳ Ｐゴシック" panose="020B0600070205080204" pitchFamily="50" charset="-128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5141236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DAC8B651FE8FAB4980A0CD832FD20183" ma:contentTypeVersion="15" ma:contentTypeDescription="新しいドキュメントを作成します。" ma:contentTypeScope="" ma:versionID="b12565545142c88a19c7688083525830">
  <xsd:schema xmlns:xsd="http://www.w3.org/2001/XMLSchema" xmlns:xs="http://www.w3.org/2001/XMLSchema" xmlns:p="http://schemas.microsoft.com/office/2006/metadata/properties" xmlns:ns2="ceeaadb8-670c-4bbc-bf54-732c07c9b9a6" xmlns:ns3="9240f669-f077-4ccc-9b51-f4d7bb1f72fc" targetNamespace="http://schemas.microsoft.com/office/2006/metadata/properties" ma:root="true" ma:fieldsID="4f6767bcf2356889afcdf4ca57e97b20" ns2:_="" ns3:_="">
    <xsd:import namespace="ceeaadb8-670c-4bbc-bf54-732c07c9b9a6"/>
    <xsd:import namespace="9240f669-f077-4ccc-9b51-f4d7bb1f72f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3:SharedWithUsers" minOccurs="0"/>
                <xsd:element ref="ns3:SharedWithDetails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eeaadb8-670c-4bbc-bf54-732c07c9b9a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6636be5e-3ab2-4972-9ba5-a3fa17e616c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BillingMetadata" ma:index="22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240f669-f077-4ccc-9b51-f4d7bb1f72f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ebfa36a7-b595-4603-9458-511d54251f81}" ma:internalName="TaxCatchAll" ma:showField="CatchAllData" ma:web="9240f669-f077-4ccc-9b51-f4d7bb1f72f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共有相手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共有相手の詳細情報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ceeaadb8-670c-4bbc-bf54-732c07c9b9a6">
      <Terms xmlns="http://schemas.microsoft.com/office/infopath/2007/PartnerControls"/>
    </lcf76f155ced4ddcb4097134ff3c332f>
    <TaxCatchAll xmlns="9240f669-f077-4ccc-9b51-f4d7bb1f72fc" xsi:nil="true"/>
  </documentManagement>
</p:properties>
</file>

<file path=customXml/itemProps1.xml><?xml version="1.0" encoding="utf-8"?>
<ds:datastoreItem xmlns:ds="http://schemas.openxmlformats.org/officeDocument/2006/customXml" ds:itemID="{F141A6B8-4494-4A5E-8855-9AC8FAFECE1C}"/>
</file>

<file path=customXml/itemProps2.xml><?xml version="1.0" encoding="utf-8"?>
<ds:datastoreItem xmlns:ds="http://schemas.openxmlformats.org/officeDocument/2006/customXml" ds:itemID="{A9C3FF6B-A377-4CEF-A677-6526D5378277}"/>
</file>

<file path=customXml/itemProps3.xml><?xml version="1.0" encoding="utf-8"?>
<ds:datastoreItem xmlns:ds="http://schemas.openxmlformats.org/officeDocument/2006/customXml" ds:itemID="{8FC05119-56BB-43AF-BC5C-16E87754CB10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290</Words>
  <Application>Microsoft Office PowerPoint</Application>
  <PresentationFormat>ワイド画面</PresentationFormat>
  <Paragraphs>48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10" baseType="lpstr">
      <vt:lpstr>ＭＳ Ｐゴシック</vt:lpstr>
      <vt:lpstr>メイリオ</vt:lpstr>
      <vt:lpstr>游ゴシック</vt:lpstr>
      <vt:lpstr>游ゴシック Light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revision>1</cp:revision>
  <dcterms:created xsi:type="dcterms:W3CDTF">2025-12-15T03:55:25Z</dcterms:created>
  <dcterms:modified xsi:type="dcterms:W3CDTF">2025-12-15T03:55:34Z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ediaServiceImageTags">
    <vt:lpwstr/>
  </property>
  <property fmtid="{D5CDD505-2E9C-101B-9397-08002B2CF9AE}" pid="3" name="ContentTypeId">
    <vt:lpwstr>0x010100DAC8B651FE8FAB4980A0CD832FD20183</vt:lpwstr>
  </property>
</Properties>
</file>