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57" r:id="rId2"/>
    <p:sldId id="256" r:id="rId3"/>
    <p:sldId id="259" r:id="rId4"/>
    <p:sldId id="260" r:id="rId5"/>
    <p:sldId id="264" r:id="rId6"/>
    <p:sldId id="267" r:id="rId7"/>
    <p:sldId id="269" r:id="rId8"/>
    <p:sldId id="266" r:id="rId9"/>
    <p:sldId id="268" r:id="rId10"/>
    <p:sldId id="270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935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CCFFFF"/>
    <a:srgbClr val="FFFFFF"/>
    <a:srgbClr val="99FF99"/>
    <a:srgbClr val="CCECFF"/>
    <a:srgbClr val="33CC33"/>
    <a:srgbClr val="FFFF99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860E1C-8905-C590-BE12-2D0F4F5AEC99}" v="2" dt="2025-11-17T22:04:44.579"/>
    <p1510:client id="{A4AEB927-F4FC-4A51-ADDB-E46D34233838}" v="3" dt="2025-11-18T02:34:37.0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177" autoAdjust="0"/>
  </p:normalViewPr>
  <p:slideViewPr>
    <p:cSldViewPr snapToGrid="0">
      <p:cViewPr varScale="1">
        <p:scale>
          <a:sx n="83" d="100"/>
          <a:sy n="83" d="100"/>
        </p:scale>
        <p:origin x="412" y="64"/>
      </p:cViewPr>
      <p:guideLst>
        <p:guide orient="horz" pos="2160"/>
        <p:guide pos="3840"/>
        <p:guide orient="horz" pos="9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D83F3-3CAD-491B-BECA-4B01E63ACA5A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C89F6-29F2-4FA9-A658-AD790D32C0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519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参考：</a:t>
            </a:r>
            <a:endParaRPr kumimoji="1" lang="en-US" altLang="ja-JP"/>
          </a:p>
          <a:p>
            <a:r>
              <a:rPr kumimoji="1" lang="ja-JP" altLang="en-US"/>
              <a:t>総務省「家庭で学ぶデジタル・シティズンシップ」</a:t>
            </a:r>
            <a:endParaRPr kumimoji="1" lang="en-US" altLang="ja-JP"/>
          </a:p>
          <a:p>
            <a:r>
              <a:rPr kumimoji="1" lang="en-US" altLang="ja-JP" dirty="0">
                <a:ea typeface="游ゴシック"/>
              </a:rPr>
              <a:t>https://www.soumu.go.jp/use_the_internet_wisely/parent-teacher/digital_citizenship/practice/</a:t>
            </a:r>
            <a:endParaRPr lang="en-US" altLang="ja-JP" dirty="0">
              <a:ea typeface="游ゴシック"/>
            </a:endParaRPr>
          </a:p>
          <a:p>
            <a:r>
              <a:rPr kumimoji="1" lang="en-US" altLang="ja-JP" dirty="0">
                <a:ea typeface="游ゴシック"/>
              </a:rPr>
              <a:t>https://www.soumu.go.jp/use_the_internet_wisely/parent-teacher/digital_citizenship/pdf/practice.pdf</a:t>
            </a:r>
            <a:endParaRPr lang="en-US" altLang="ja-JP" dirty="0">
              <a:ea typeface="游ゴシック"/>
            </a:endParaRPr>
          </a:p>
          <a:p>
            <a:endParaRPr kumimoji="1" lang="en-US" altLang="ja-JP"/>
          </a:p>
          <a:p>
            <a:r>
              <a:rPr kumimoji="1" lang="ja-JP" altLang="en-US"/>
              <a:t>イラスト：</a:t>
            </a:r>
            <a:endParaRPr kumimoji="1" lang="en-US" altLang="ja-JP"/>
          </a:p>
          <a:p>
            <a:r>
              <a:rPr kumimoji="1" lang="ja-JP" altLang="en-US">
                <a:ea typeface="游ゴシック"/>
              </a:rPr>
              <a:t>ラジオ　</a:t>
            </a:r>
            <a:r>
              <a:rPr kumimoji="1" lang="en-US" altLang="ja-JP" dirty="0">
                <a:ea typeface="游ゴシック"/>
              </a:rPr>
              <a:t>https://www.irasutoya.com/2016/10/blog-post_792.html</a:t>
            </a:r>
            <a:endParaRPr lang="en-US" altLang="ja-JP" dirty="0">
              <a:ea typeface="游ゴシック"/>
            </a:endParaRPr>
          </a:p>
          <a:p>
            <a:r>
              <a:rPr kumimoji="1" lang="ja-JP" altLang="en-US">
                <a:ea typeface="游ゴシック"/>
              </a:rPr>
              <a:t>新聞　</a:t>
            </a:r>
            <a:r>
              <a:rPr kumimoji="1" lang="en-US" altLang="ja-JP" dirty="0">
                <a:ea typeface="游ゴシック"/>
              </a:rPr>
              <a:t>https://www.irasutoya.com/2018/03/blog-post_254.html</a:t>
            </a:r>
            <a:endParaRPr lang="en-US" altLang="ja-JP" dirty="0">
              <a:ea typeface="游ゴシック"/>
            </a:endParaRPr>
          </a:p>
          <a:p>
            <a:r>
              <a:rPr kumimoji="1" lang="ja-JP" altLang="en-US">
                <a:ea typeface="游ゴシック"/>
              </a:rPr>
              <a:t>本　</a:t>
            </a:r>
            <a:r>
              <a:rPr kumimoji="1" lang="en-US" altLang="ja-JP" dirty="0">
                <a:ea typeface="游ゴシック"/>
              </a:rPr>
              <a:t>https://www.irasutoya.com/2016/10/blog-post_450.html</a:t>
            </a:r>
            <a:endParaRPr lang="en-US" altLang="ja-JP" dirty="0">
              <a:ea typeface="游ゴシック"/>
            </a:endParaRPr>
          </a:p>
          <a:p>
            <a:r>
              <a:rPr kumimoji="1" lang="ja-JP" altLang="en-US">
                <a:ea typeface="游ゴシック"/>
              </a:rPr>
              <a:t>テレビ　</a:t>
            </a:r>
            <a:r>
              <a:rPr kumimoji="1" lang="en-US" altLang="ja-JP" dirty="0">
                <a:ea typeface="游ゴシック"/>
              </a:rPr>
              <a:t>https://www.irasutoya.com/2019/06/blog-post_742.html</a:t>
            </a:r>
            <a:endParaRPr lang="en-US" altLang="ja-JP" dirty="0">
              <a:ea typeface="游ゴシック"/>
            </a:endParaRPr>
          </a:p>
          <a:p>
            <a:r>
              <a:rPr kumimoji="1" lang="ja-JP" altLang="en-US">
                <a:ea typeface="游ゴシック"/>
              </a:rPr>
              <a:t>インターネット　</a:t>
            </a:r>
            <a:r>
              <a:rPr kumimoji="1" lang="en-US" altLang="ja-JP" dirty="0">
                <a:ea typeface="游ゴシック"/>
              </a:rPr>
              <a:t>https://www.irasutoya.com/2020/03/lan_29.html</a:t>
            </a:r>
            <a:endParaRPr lang="en-US" altLang="ja-JP" dirty="0">
              <a:ea typeface="游ゴシック"/>
            </a:endParaRPr>
          </a:p>
          <a:p>
            <a:endParaRPr kumimoji="1" lang="en-US" altLang="ja-JP"/>
          </a:p>
          <a:p>
            <a:endParaRPr kumimoji="1" lang="ja-JP" altLang="en-US"/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C89F6-29F2-4FA9-A658-AD790D32C01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6096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C89F6-29F2-4FA9-A658-AD790D32C01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6089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イラスト：</a:t>
            </a:r>
            <a:endParaRPr kumimoji="1" lang="en-US" altLang="ja-JP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インターネット　</a:t>
            </a:r>
            <a:r>
              <a:rPr kumimoji="1" lang="en-US" altLang="ja-JP"/>
              <a:t>https://www.irasutoya.com/2020/03/lan_29.html</a:t>
            </a:r>
          </a:p>
          <a:p>
            <a:r>
              <a:rPr lang="ja-JP" altLang="en-US"/>
              <a:t>スマートフォン　</a:t>
            </a:r>
            <a:r>
              <a:rPr lang="en-US" altLang="ja-JP"/>
              <a:t>https://www.irasutoya.com/2017/06/blog-post_870.html</a:t>
            </a:r>
          </a:p>
          <a:p>
            <a:r>
              <a:rPr lang="ja-JP" altLang="en-US"/>
              <a:t>ゲーム　</a:t>
            </a:r>
            <a:r>
              <a:rPr lang="en-US" altLang="ja-JP"/>
              <a:t>https://www.irasutoya.com/2013/12/blog-post_4248.html</a:t>
            </a:r>
            <a:endParaRPr 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C89F6-29F2-4FA9-A658-AD790D32C01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72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53C47A-6A88-5A50-FC6A-AD896F8106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2C3E8F9-0937-FFB7-49F6-BEC1B8A248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8193D81C-63E1-0C9A-01BA-7C705426F5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dirty="0"/>
              <a:t>LINE</a:t>
            </a:r>
            <a:r>
              <a:rPr lang="ja-JP" altLang="en-US" sz="1200" dirty="0"/>
              <a:t>コラボコンテンツ：オクリンクプラス共有コード　</a:t>
            </a:r>
            <a:r>
              <a:rPr lang="en-US" altLang="ja-JP" dirty="0"/>
              <a:t>pb01K49N9RQQVJ9TMBC2BJNX9JJG</a:t>
            </a:r>
            <a:endParaRPr lang="en-US" altLang="ja-JP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/>
              <a:t>使用コンテンツ：</a:t>
            </a:r>
            <a:r>
              <a:rPr lang="en-US" altLang="ja-JP" sz="1200" dirty="0"/>
              <a:t>GIGA</a:t>
            </a:r>
            <a:r>
              <a:rPr lang="ja-JP" altLang="en-US" sz="1200" dirty="0"/>
              <a:t>ワークブック スタンダード</a:t>
            </a:r>
            <a:r>
              <a:rPr lang="en-US" altLang="ja-JP" sz="1200" dirty="0"/>
              <a:t>2025</a:t>
            </a:r>
            <a:r>
              <a:rPr lang="ja-JP" altLang="en-US" sz="1200" dirty="0"/>
              <a:t>＞</a:t>
            </a:r>
            <a:r>
              <a:rPr lang="en-US" altLang="ja-JP" sz="1200" dirty="0"/>
              <a:t>p.12-14 </a:t>
            </a:r>
            <a:r>
              <a:rPr lang="ja-JP" altLang="en-US" sz="1200" dirty="0"/>
              <a:t>「使いすぎていないかな①」（活用の手引</a:t>
            </a:r>
            <a:r>
              <a:rPr lang="en-US" altLang="ja-JP" sz="1200" dirty="0"/>
              <a:t>p.9</a:t>
            </a:r>
            <a:r>
              <a:rPr lang="ja-JP" altLang="en-US" sz="1200" dirty="0"/>
              <a:t>）／</a:t>
            </a:r>
            <a:r>
              <a:rPr lang="en-US" altLang="ja-JP" sz="1200" dirty="0"/>
              <a:t>p.133-134 </a:t>
            </a:r>
            <a:r>
              <a:rPr lang="ja-JP" altLang="en-US" sz="1200" dirty="0"/>
              <a:t>「ついついルールをやぶって しまうときは」（活用の手引</a:t>
            </a:r>
            <a:r>
              <a:rPr lang="en-US" altLang="ja-JP" sz="1200" dirty="0"/>
              <a:t>p.28</a:t>
            </a:r>
            <a:r>
              <a:rPr lang="ja-JP" altLang="en-US" sz="1200" dirty="0"/>
              <a:t>）</a:t>
            </a:r>
          </a:p>
          <a:p>
            <a:endParaRPr 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6D46CE-1EAF-010B-AC96-F9B456FA5A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C89F6-29F2-4FA9-A658-AD790D32C01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926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9E0F6-4CF1-2C4F-5186-F5EC2E1B23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96DC99D-0A66-6101-D3D6-F04116978B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408701C-6CB1-38B1-F491-F97201BDDA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dirty="0"/>
              <a:t>LINE</a:t>
            </a:r>
            <a:r>
              <a:rPr lang="ja-JP" altLang="en-US" sz="1200" dirty="0"/>
              <a:t>コラボコンテンツ：オクリンクプラス共有コード　</a:t>
            </a:r>
            <a:r>
              <a:rPr lang="en-US" altLang="ja-JP" dirty="0"/>
              <a:t>pb01K49N9RQQVJ9TMBC2BJNX9JJG</a:t>
            </a:r>
            <a:endParaRPr lang="en-US" altLang="ja-JP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/>
              <a:t>使用コンテンツ：</a:t>
            </a:r>
            <a:r>
              <a:rPr lang="en-US" altLang="ja-JP" sz="1200" dirty="0"/>
              <a:t>GIGA</a:t>
            </a:r>
            <a:r>
              <a:rPr lang="ja-JP" altLang="en-US" sz="1200" dirty="0"/>
              <a:t>ワークブック スタンダード</a:t>
            </a:r>
            <a:r>
              <a:rPr lang="en-US" altLang="ja-JP" sz="1200" dirty="0"/>
              <a:t>2025</a:t>
            </a:r>
            <a:r>
              <a:rPr lang="ja-JP" altLang="en-US" sz="1200" dirty="0"/>
              <a:t>＞</a:t>
            </a:r>
            <a:r>
              <a:rPr lang="en-US" altLang="ja-JP" sz="1200" dirty="0"/>
              <a:t>p.12-14 </a:t>
            </a:r>
            <a:r>
              <a:rPr lang="ja-JP" altLang="en-US" sz="1200" dirty="0"/>
              <a:t>「使いすぎていないかな①」（活用の手引</a:t>
            </a:r>
            <a:r>
              <a:rPr lang="en-US" altLang="ja-JP" sz="1200" dirty="0"/>
              <a:t>p.9</a:t>
            </a:r>
            <a:r>
              <a:rPr lang="ja-JP" altLang="en-US" sz="1200" dirty="0"/>
              <a:t>）／</a:t>
            </a:r>
            <a:r>
              <a:rPr lang="en-US" altLang="ja-JP" sz="1200" dirty="0"/>
              <a:t>p.133-134 </a:t>
            </a:r>
            <a:r>
              <a:rPr lang="ja-JP" altLang="en-US" sz="1200" dirty="0"/>
              <a:t>「ついついルールをやぶって しまうときは」（活用の手引</a:t>
            </a:r>
            <a:r>
              <a:rPr lang="en-US" altLang="ja-JP" sz="1200" dirty="0"/>
              <a:t>p.28</a:t>
            </a:r>
            <a:r>
              <a:rPr lang="ja-JP" altLang="en-US" sz="1200" dirty="0"/>
              <a:t>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6E58A74-8686-AD15-247B-C12B1441DB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C89F6-29F2-4FA9-A658-AD790D32C01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75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F5EB0C-78EB-A239-ADB3-DC7117703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232CCE3B-4B14-0B03-1088-1692F849E9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E9BBA053-2335-3831-951B-EA1CA13291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イラスト</a:t>
            </a:r>
            <a:endParaRPr lang="en-US" altLang="ja-JP"/>
          </a:p>
          <a:p>
            <a:r>
              <a:rPr lang="ja-JP" altLang="en-US"/>
              <a:t>起床　</a:t>
            </a:r>
            <a:r>
              <a:rPr lang="en-US" altLang="ja-JP"/>
              <a:t>https://www.irasutoya.com/2013/03/blog-post_4994.html</a:t>
            </a:r>
          </a:p>
          <a:p>
            <a:r>
              <a:rPr lang="ja-JP" altLang="en-US"/>
              <a:t>勉強　</a:t>
            </a:r>
            <a:r>
              <a:rPr lang="en-US" altLang="ja-JP"/>
              <a:t>https://www.irasutoya.com/2013/04/blog-post_3826.html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/>
              <a:t>サッカー　</a:t>
            </a:r>
            <a:r>
              <a:rPr lang="en-US" altLang="ja-JP"/>
              <a:t>https://www.irasutoya.com/2013/07/blog-post_1576.html	</a:t>
            </a:r>
            <a:endParaRPr lang="ja-JP" altLang="ja-JP"/>
          </a:p>
          <a:p>
            <a:r>
              <a:rPr lang="ja-JP" altLang="en-US"/>
              <a:t>ゲーム　</a:t>
            </a:r>
            <a:r>
              <a:rPr lang="en-US" altLang="ja-JP"/>
              <a:t>https://www.irasutoya.com/2018/11/blog-post_71.html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/>
              <a:t>すいみん　</a:t>
            </a:r>
            <a:r>
              <a:rPr lang="en-US" altLang="ja-JP"/>
              <a:t>https://www.irasutoya.com/2013/03/blog-post_12.html</a:t>
            </a:r>
          </a:p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6BC626F-8AC0-2DC8-B405-F89D592000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EC89F6-29F2-4FA9-A658-AD790D32C01C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3563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イラスト</a:t>
            </a:r>
            <a:endParaRPr lang="en-US" altLang="ja-JP"/>
          </a:p>
          <a:p>
            <a:r>
              <a:rPr lang="ja-JP" altLang="en-US"/>
              <a:t>起床　</a:t>
            </a:r>
            <a:r>
              <a:rPr lang="en-US" altLang="ja-JP"/>
              <a:t>https://www.irasutoya.com/2013/03/blog-post_4994.html</a:t>
            </a:r>
          </a:p>
          <a:p>
            <a:r>
              <a:rPr lang="ja-JP" altLang="en-US"/>
              <a:t>勉強　</a:t>
            </a:r>
            <a:r>
              <a:rPr lang="en-US" altLang="ja-JP"/>
              <a:t>https://www.irasutoya.com/2013/04/blog-post_3826.html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/>
              <a:t>サッカー　</a:t>
            </a:r>
            <a:r>
              <a:rPr lang="en-US" altLang="ja-JP"/>
              <a:t>https://www.irasutoya.com/2013/07/blog-post_1576.html	</a:t>
            </a:r>
            <a:endParaRPr lang="ja-JP" altLang="ja-JP"/>
          </a:p>
          <a:p>
            <a:r>
              <a:rPr lang="ja-JP" altLang="en-US"/>
              <a:t>ゲーム　</a:t>
            </a:r>
            <a:r>
              <a:rPr lang="en-US" altLang="ja-JP"/>
              <a:t>https://www.irasutoya.com/2018/11/blog-post_71.html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/>
              <a:t>すいみん　</a:t>
            </a:r>
            <a:r>
              <a:rPr lang="en-US" altLang="ja-JP"/>
              <a:t>https://www.irasutoya.com/2013/03/blog-post_12.html</a:t>
            </a:r>
          </a:p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C89F6-29F2-4FA9-A658-AD790D32C01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168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1EBD7-9A6E-30E2-0B40-D4C308A99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6E7B57B1-1317-5C3D-3FDF-FAC9EED15F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F56C7733-265C-FE8C-3201-4AD089798D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dirty="0"/>
              <a:t>LINE</a:t>
            </a:r>
            <a:r>
              <a:rPr lang="ja-JP" altLang="en-US" sz="1200" dirty="0"/>
              <a:t>コラボコンテンツ：オクリンクプラス共有コード　</a:t>
            </a:r>
            <a:r>
              <a:rPr lang="en-US" altLang="ja-JP" dirty="0"/>
              <a:t>pb01K49N9RQQVJ9TMBC2BJNX9JJG</a:t>
            </a:r>
            <a:endParaRPr lang="en-US" altLang="ja-JP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/>
              <a:t>使用コンテンツ：</a:t>
            </a:r>
            <a:r>
              <a:rPr lang="en-US" altLang="ja-JP" sz="1200" dirty="0"/>
              <a:t>GIGA</a:t>
            </a:r>
            <a:r>
              <a:rPr lang="ja-JP" altLang="en-US" sz="1200" dirty="0"/>
              <a:t>ワークブック スタンダード</a:t>
            </a:r>
            <a:r>
              <a:rPr lang="en-US" altLang="ja-JP" sz="1200" dirty="0"/>
              <a:t>2025</a:t>
            </a:r>
            <a:r>
              <a:rPr lang="ja-JP" altLang="en-US" sz="1200" dirty="0"/>
              <a:t>＞</a:t>
            </a:r>
            <a:r>
              <a:rPr lang="en-US" altLang="ja-JP" sz="1200" dirty="0"/>
              <a:t>p.12-14 </a:t>
            </a:r>
            <a:r>
              <a:rPr lang="ja-JP" altLang="en-US" sz="1200" dirty="0"/>
              <a:t>「使いすぎていないかな①」（活用の手引</a:t>
            </a:r>
            <a:r>
              <a:rPr lang="en-US" altLang="ja-JP" sz="1200" dirty="0"/>
              <a:t>p.9</a:t>
            </a:r>
            <a:r>
              <a:rPr lang="ja-JP" altLang="en-US" sz="1200" dirty="0"/>
              <a:t>）／</a:t>
            </a:r>
            <a:r>
              <a:rPr lang="en-US" altLang="ja-JP" sz="1200" dirty="0"/>
              <a:t>p.133-134 </a:t>
            </a:r>
            <a:r>
              <a:rPr lang="ja-JP" altLang="en-US" sz="1200" dirty="0"/>
              <a:t>「ついついルールをやぶって しまうときは」（活用の手引</a:t>
            </a:r>
            <a:r>
              <a:rPr lang="en-US" altLang="ja-JP" sz="1200" dirty="0"/>
              <a:t>p.28</a:t>
            </a:r>
            <a:r>
              <a:rPr lang="ja-JP" altLang="en-US" sz="1200" dirty="0"/>
              <a:t>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F4CE078-6291-14F2-5618-74FF5BAD28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EC89F6-29F2-4FA9-A658-AD790D32C01C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03141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7CC54C-7BAE-A82F-C51A-DB664275DC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BA77570-9B3F-71C8-1235-7F4361A9BD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DD4DCE4-52F0-CEC4-D362-51AE82A087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イラスト</a:t>
            </a:r>
            <a:endParaRPr lang="en-US" altLang="ja-JP"/>
          </a:p>
          <a:p>
            <a:r>
              <a:rPr lang="ja-JP" altLang="en-US"/>
              <a:t>起床　</a:t>
            </a:r>
            <a:r>
              <a:rPr lang="en-US" altLang="ja-JP"/>
              <a:t>https://www.irasutoya.com/2013/03/blog-post_4994.html</a:t>
            </a:r>
          </a:p>
          <a:p>
            <a:r>
              <a:rPr lang="ja-JP" altLang="en-US"/>
              <a:t>勉強　</a:t>
            </a:r>
            <a:r>
              <a:rPr lang="en-US" altLang="ja-JP"/>
              <a:t>https://www.irasutoya.com/2013/04/blog-post_3826.html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/>
              <a:t>サッカー　</a:t>
            </a:r>
            <a:r>
              <a:rPr lang="en-US" altLang="ja-JP"/>
              <a:t>https://www.irasutoya.com/2013/07/blog-post_1576.html	</a:t>
            </a:r>
            <a:endParaRPr lang="ja-JP" altLang="ja-JP"/>
          </a:p>
          <a:p>
            <a:r>
              <a:rPr lang="ja-JP" altLang="en-US"/>
              <a:t>ゲーム　</a:t>
            </a:r>
            <a:r>
              <a:rPr lang="en-US" altLang="ja-JP"/>
              <a:t>https://www.irasutoya.com/2018/11/blog-post_71.html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/>
              <a:t>すいみん　</a:t>
            </a:r>
            <a:r>
              <a:rPr lang="en-US" altLang="ja-JP"/>
              <a:t>https://www.irasutoya.com/2013/03/blog-post_12.html</a:t>
            </a:r>
          </a:p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725DDEC-F984-30B0-D4B7-999EEFEEED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EC89F6-29F2-4FA9-A658-AD790D32C01C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0048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2025/11/18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4AC7AC-32BA-DDA6-F17A-5F16C8B0A6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5D783649-FB7F-464B-80F9-B503E1F845C8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612000"/>
          </a:xfrm>
          <a:prstGeom prst="rect">
            <a:avLst/>
          </a:prstGeom>
          <a:solidFill>
            <a:srgbClr val="FFECAF"/>
          </a:solidFill>
        </p:spPr>
        <p:txBody>
          <a:bodyPr vert="horz" lIns="36000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メディアってどんなもの？</a:t>
            </a: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0780F297-3C82-A538-5C1A-DD4D6A653FE6}"/>
              </a:ext>
            </a:extLst>
          </p:cNvPr>
          <p:cNvSpPr/>
          <p:nvPr/>
        </p:nvSpPr>
        <p:spPr>
          <a:xfrm>
            <a:off x="674713" y="2976722"/>
            <a:ext cx="2995354" cy="64633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8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ラジオ</a:t>
            </a: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C66003BA-A253-4590-D7D2-9C383994A68F}"/>
              </a:ext>
            </a:extLst>
          </p:cNvPr>
          <p:cNvSpPr/>
          <p:nvPr/>
        </p:nvSpPr>
        <p:spPr>
          <a:xfrm>
            <a:off x="4477787" y="2976720"/>
            <a:ext cx="2995354" cy="64633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8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新聞</a:t>
            </a: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3E63954A-E44A-8DE0-9996-E95953ECC3A1}"/>
              </a:ext>
            </a:extLst>
          </p:cNvPr>
          <p:cNvSpPr/>
          <p:nvPr/>
        </p:nvSpPr>
        <p:spPr>
          <a:xfrm>
            <a:off x="8280861" y="2976719"/>
            <a:ext cx="2995354" cy="64633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8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D52F927A-02C6-950D-23CC-8295E95EE2C3}"/>
              </a:ext>
            </a:extLst>
          </p:cNvPr>
          <p:cNvSpPr/>
          <p:nvPr/>
        </p:nvSpPr>
        <p:spPr>
          <a:xfrm>
            <a:off x="674713" y="4913593"/>
            <a:ext cx="2995354" cy="64633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8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テレビ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4826CC29-2285-9D3E-1C60-0B8B3D33F49E}"/>
              </a:ext>
            </a:extLst>
          </p:cNvPr>
          <p:cNvSpPr/>
          <p:nvPr/>
        </p:nvSpPr>
        <p:spPr>
          <a:xfrm>
            <a:off x="4477787" y="4913593"/>
            <a:ext cx="2995354" cy="64633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8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インターネット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5B25242-A539-89FA-1062-46A22DA6790D}"/>
              </a:ext>
            </a:extLst>
          </p:cNvPr>
          <p:cNvSpPr txBox="1"/>
          <p:nvPr/>
        </p:nvSpPr>
        <p:spPr>
          <a:xfrm>
            <a:off x="257921" y="833454"/>
            <a:ext cx="11676156" cy="584775"/>
          </a:xfrm>
          <a:prstGeom prst="rect">
            <a:avLst/>
          </a:prstGeom>
          <a:solidFill>
            <a:srgbClr val="99FF99"/>
          </a:solidFill>
        </p:spPr>
        <p:txBody>
          <a:bodyPr wrap="square" anchor="t">
            <a:spAutoFit/>
          </a:bodyPr>
          <a:lstStyle/>
          <a:p>
            <a:pPr algn="ctr"/>
            <a:r>
              <a:rPr lang="ja-JP" altLang="en-US" sz="3200" b="1" i="0" dirty="0"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メディアとは：情報を記録、伝達、保管する手段のこと</a:t>
            </a:r>
            <a:endParaRPr lang="ja-JP" altLang="en-US" sz="3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BDCCD827-025E-9148-FEB2-C1D2F7C309FC}"/>
              </a:ext>
            </a:extLst>
          </p:cNvPr>
          <p:cNvSpPr/>
          <p:nvPr/>
        </p:nvSpPr>
        <p:spPr>
          <a:xfrm>
            <a:off x="393468" y="1797317"/>
            <a:ext cx="11405063" cy="4790296"/>
          </a:xfrm>
          <a:prstGeom prst="roundRect">
            <a:avLst>
              <a:gd name="adj" fmla="val 6116"/>
            </a:avLst>
          </a:prstGeom>
          <a:noFill/>
          <a:ln w="571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A4D6BC-0B91-427B-CC36-E7D0B2391C45}"/>
              </a:ext>
            </a:extLst>
          </p:cNvPr>
          <p:cNvSpPr txBox="1"/>
          <p:nvPr/>
        </p:nvSpPr>
        <p:spPr>
          <a:xfrm>
            <a:off x="551905" y="1970506"/>
            <a:ext cx="21377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b="0" i="0" dirty="0"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メディアの例</a:t>
            </a:r>
            <a:endParaRPr lang="ja-JP" altLang="en-US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C85159B-C0FD-BEA9-CA9A-3B96386ECDE4}"/>
              </a:ext>
            </a:extLst>
          </p:cNvPr>
          <p:cNvSpPr txBox="1"/>
          <p:nvPr/>
        </p:nvSpPr>
        <p:spPr>
          <a:xfrm>
            <a:off x="8168821" y="1439690"/>
            <a:ext cx="379060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kumimoji="1" lang="ja-JP" altLang="en-US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総務省「家庭で学ぶデジタル・シティズンシップ」より</a:t>
            </a:r>
            <a:endParaRPr kumimoji="1" lang="en-US" altLang="ja-JP" sz="11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5" name="図 4" descr="座る, テーブル, コンピュータ, キーボード が含まれている画像&#10;&#10;自動的に生成された説明">
            <a:extLst>
              <a:ext uri="{FF2B5EF4-FFF2-40B4-BE49-F238E27FC236}">
                <a16:creationId xmlns:a16="http://schemas.microsoft.com/office/drawing/2014/main" id="{77D62E96-F697-EBE1-F1FD-2C0E8D3CE3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716" y="2327512"/>
            <a:ext cx="1986844" cy="2144076"/>
          </a:xfrm>
          <a:prstGeom prst="rect">
            <a:avLst/>
          </a:prstGeom>
        </p:spPr>
      </p:pic>
      <p:pic>
        <p:nvPicPr>
          <p:cNvPr id="7" name="図 6" descr="白黒の写真に文字が書かれている&#10;&#10;低い精度で自動的に生成された説明">
            <a:extLst>
              <a:ext uri="{FF2B5EF4-FFF2-40B4-BE49-F238E27FC236}">
                <a16:creationId xmlns:a16="http://schemas.microsoft.com/office/drawing/2014/main" id="{4FC1439D-70C6-851F-DF17-9046169C1B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034" y="2258748"/>
            <a:ext cx="1848018" cy="2082272"/>
          </a:xfrm>
          <a:prstGeom prst="rect">
            <a:avLst/>
          </a:prstGeom>
        </p:spPr>
      </p:pic>
      <p:pic>
        <p:nvPicPr>
          <p:cNvPr id="9" name="図 8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C8C36CD3-8D9D-CA5D-546C-E59758ED89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2825">
            <a:off x="9190751" y="2491091"/>
            <a:ext cx="1848017" cy="1670778"/>
          </a:xfrm>
          <a:prstGeom prst="rect">
            <a:avLst/>
          </a:prstGeom>
        </p:spPr>
      </p:pic>
      <p:pic>
        <p:nvPicPr>
          <p:cNvPr id="11" name="図 10" descr="テレビゲームの画面&#10;&#10;中程度の精度で自動的に生成された説明">
            <a:extLst>
              <a:ext uri="{FF2B5EF4-FFF2-40B4-BE49-F238E27FC236}">
                <a16:creationId xmlns:a16="http://schemas.microsoft.com/office/drawing/2014/main" id="{D3259815-6260-6B0B-2DF6-A0B2E1CF2C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706" y="4778277"/>
            <a:ext cx="1860863" cy="1502647"/>
          </a:xfrm>
          <a:prstGeom prst="rect">
            <a:avLst/>
          </a:prstGeom>
        </p:spPr>
      </p:pic>
      <p:pic>
        <p:nvPicPr>
          <p:cNvPr id="13" name="図 12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1DFD2B87-2894-4F0B-56B5-6F6B57791F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621" y="4204520"/>
            <a:ext cx="2670976" cy="2317072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BCAC832-FB9F-E55F-A2C1-FBC11878F804}"/>
              </a:ext>
            </a:extLst>
          </p:cNvPr>
          <p:cNvSpPr txBox="1"/>
          <p:nvPr/>
        </p:nvSpPr>
        <p:spPr>
          <a:xfrm>
            <a:off x="7936246" y="6649399"/>
            <a:ext cx="4255754" cy="222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sz="800" b="0" i="0">
                <a:solidFill>
                  <a:srgbClr val="000000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イラスト出典：いらすとや　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https://www.irasutoya.com/</a:t>
            </a:r>
            <a:endParaRPr lang="ja-JP" altLang="en-US" sz="80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5A5D925-3454-E028-C09F-DB4C78CBE2DB}"/>
              </a:ext>
            </a:extLst>
          </p:cNvPr>
          <p:cNvSpPr txBox="1"/>
          <p:nvPr/>
        </p:nvSpPr>
        <p:spPr>
          <a:xfrm>
            <a:off x="8789579" y="630633"/>
            <a:ext cx="8474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しゅだん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8477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534BC9-FFB2-F1CC-407B-DA03D5280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403E4FCC-996B-8097-A957-00CA00979C59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612000"/>
          </a:xfrm>
          <a:prstGeom prst="rect">
            <a:avLst/>
          </a:prstGeom>
          <a:solidFill>
            <a:srgbClr val="FFECAF"/>
          </a:solidFill>
        </p:spPr>
        <p:txBody>
          <a:bodyPr vert="horz" lIns="36000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j-cs"/>
              </a:rPr>
              <a:t>デジタルメディアを使いすぎないために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6E458BA6-A3A8-8D93-2F2A-0C62C64DCB6B}"/>
              </a:ext>
            </a:extLst>
          </p:cNvPr>
          <p:cNvGrpSpPr/>
          <p:nvPr/>
        </p:nvGrpSpPr>
        <p:grpSpPr>
          <a:xfrm>
            <a:off x="3540558" y="4337932"/>
            <a:ext cx="8509672" cy="2311467"/>
            <a:chOff x="-308601" y="2924015"/>
            <a:chExt cx="11946555" cy="3245021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47C740BE-EE5F-142F-01F8-D6A11F68E75A}"/>
                </a:ext>
              </a:extLst>
            </p:cNvPr>
            <p:cNvSpPr/>
            <p:nvPr/>
          </p:nvSpPr>
          <p:spPr>
            <a:xfrm>
              <a:off x="-308601" y="2954701"/>
              <a:ext cx="11946555" cy="3214335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25000">
                  <a:schemeClr val="accent1">
                    <a:lumMod val="45000"/>
                    <a:lumOff val="55000"/>
                  </a:schemeClr>
                </a:gs>
                <a:gs pos="32000">
                  <a:schemeClr val="accent1">
                    <a:lumMod val="45000"/>
                    <a:lumOff val="55000"/>
                  </a:schemeClr>
                </a:gs>
                <a:gs pos="100000">
                  <a:srgbClr val="00206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endParaRPr>
            </a:p>
          </p:txBody>
        </p:sp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1ECFC316-C1E9-5C12-6001-E728C83BA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34638" y="4099600"/>
              <a:ext cx="2024743" cy="1796959"/>
            </a:xfrm>
            <a:prstGeom prst="rect">
              <a:avLst/>
            </a:prstGeom>
            <a:effectLst>
              <a:glow rad="101600">
                <a:schemeClr val="bg1">
                  <a:alpha val="40000"/>
                </a:schemeClr>
              </a:glow>
            </a:effectLst>
          </p:spPr>
        </p:pic>
        <p:pic>
          <p:nvPicPr>
            <p:cNvPr id="7" name="図 6" descr="おもちゃ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770B3C9D-89FB-F434-457B-7266954D7D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625" y="3926305"/>
              <a:ext cx="2024743" cy="2066064"/>
            </a:xfrm>
            <a:prstGeom prst="rect">
              <a:avLst/>
            </a:prstGeom>
            <a:effectLst>
              <a:glow rad="101600">
                <a:schemeClr val="bg1">
                  <a:alpha val="40000"/>
                </a:schemeClr>
              </a:glow>
            </a:effectLst>
          </p:spPr>
        </p:pic>
        <p:pic>
          <p:nvPicPr>
            <p:cNvPr id="11" name="グラフィックス 10" descr="暗くする (中くらいの太陽) 単色塗りつぶし">
              <a:extLst>
                <a:ext uri="{FF2B5EF4-FFF2-40B4-BE49-F238E27FC236}">
                  <a16:creationId xmlns:a16="http://schemas.microsoft.com/office/drawing/2014/main" id="{7906F489-15FD-C98B-C223-59E0ECF044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146898" y="2924015"/>
              <a:ext cx="1009966" cy="1009966"/>
            </a:xfrm>
            <a:prstGeom prst="rect">
              <a:avLst/>
            </a:prstGeom>
          </p:spPr>
        </p:pic>
        <p:pic>
          <p:nvPicPr>
            <p:cNvPr id="15" name="グラフィックス 14" descr="月と星 単色塗りつぶし">
              <a:extLst>
                <a:ext uri="{FF2B5EF4-FFF2-40B4-BE49-F238E27FC236}">
                  <a16:creationId xmlns:a16="http://schemas.microsoft.com/office/drawing/2014/main" id="{3455E617-E610-580F-E536-D65A2F73B27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577992" y="3206891"/>
              <a:ext cx="713293" cy="713293"/>
            </a:xfrm>
            <a:prstGeom prst="rect">
              <a:avLst/>
            </a:prstGeom>
          </p:spPr>
        </p:pic>
        <p:pic>
          <p:nvPicPr>
            <p:cNvPr id="18" name="図 17" descr="黒いバックグラウンドの前に座っている人形&#10;&#10;低い精度で自動的に生成された説明">
              <a:extLst>
                <a:ext uri="{FF2B5EF4-FFF2-40B4-BE49-F238E27FC236}">
                  <a16:creationId xmlns:a16="http://schemas.microsoft.com/office/drawing/2014/main" id="{7269E696-EF52-F9C3-9395-1D82FB07C71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378712" y="4009395"/>
              <a:ext cx="960129" cy="1632674"/>
            </a:xfrm>
            <a:prstGeom prst="rect">
              <a:avLst/>
            </a:prstGeom>
            <a:effectLst>
              <a:glow rad="101600">
                <a:schemeClr val="bg1">
                  <a:alpha val="40000"/>
                </a:schemeClr>
              </a:glow>
            </a:effectLst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ECB64A8F-D2CA-A224-34F3-34F600407E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3864" y="4040218"/>
              <a:ext cx="1614542" cy="1774221"/>
            </a:xfrm>
            <a:prstGeom prst="rect">
              <a:avLst/>
            </a:prstGeom>
            <a:effectLst>
              <a:glow rad="101600">
                <a:schemeClr val="bg1">
                  <a:alpha val="40000"/>
                </a:schemeClr>
              </a:glow>
            </a:effectLst>
          </p:spPr>
        </p:pic>
        <p:pic>
          <p:nvPicPr>
            <p:cNvPr id="22" name="図 21" descr="テーブルの上に置かれたクマの人形&#10;&#10;低い精度で自動的に生成された説明">
              <a:extLst>
                <a:ext uri="{FF2B5EF4-FFF2-40B4-BE49-F238E27FC236}">
                  <a16:creationId xmlns:a16="http://schemas.microsoft.com/office/drawing/2014/main" id="{E83E5701-4EFA-6F88-0DC5-8506765A0E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9698" y="4055591"/>
              <a:ext cx="1614542" cy="1614541"/>
            </a:xfrm>
            <a:prstGeom prst="rect">
              <a:avLst/>
            </a:prstGeom>
            <a:effectLst>
              <a:glow rad="101600">
                <a:schemeClr val="bg1">
                  <a:alpha val="40000"/>
                </a:schemeClr>
              </a:glow>
            </a:effectLst>
          </p:spPr>
        </p:pic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93289CC-5E98-C8E2-749B-A8F1365FB1C2}"/>
              </a:ext>
            </a:extLst>
          </p:cNvPr>
          <p:cNvSpPr txBox="1"/>
          <p:nvPr/>
        </p:nvSpPr>
        <p:spPr>
          <a:xfrm>
            <a:off x="7936246" y="6649399"/>
            <a:ext cx="4255754" cy="222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イラスト出典：いらすとや　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https://www.irasutoya.com/</a:t>
            </a:r>
            <a:endParaRPr kumimoji="1" lang="ja-JP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2828CBE-985B-2299-BCB1-6E02E6212897}"/>
              </a:ext>
            </a:extLst>
          </p:cNvPr>
          <p:cNvSpPr txBox="1"/>
          <p:nvPr/>
        </p:nvSpPr>
        <p:spPr>
          <a:xfrm>
            <a:off x="228105" y="791777"/>
            <a:ext cx="6172695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2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こんな「工夫」も参考にしてください。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FFFC559-BA25-6861-8BE4-0A2CBC2EDEBA}"/>
              </a:ext>
            </a:extLst>
          </p:cNvPr>
          <p:cNvGrpSpPr/>
          <p:nvPr/>
        </p:nvGrpSpPr>
        <p:grpSpPr>
          <a:xfrm>
            <a:off x="7978360" y="209503"/>
            <a:ext cx="3496195" cy="2729551"/>
            <a:chOff x="6450758" y="854061"/>
            <a:chExt cx="3218899" cy="3210689"/>
          </a:xfrm>
        </p:grpSpPr>
        <p:pic>
          <p:nvPicPr>
            <p:cNvPr id="8" name="図 7" descr="図形&#10;&#10;自動的に生成された説明">
              <a:extLst>
                <a:ext uri="{FF2B5EF4-FFF2-40B4-BE49-F238E27FC236}">
                  <a16:creationId xmlns:a16="http://schemas.microsoft.com/office/drawing/2014/main" id="{43136198-F0DF-CA25-2F4F-7D09A1064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0758" y="854061"/>
              <a:ext cx="3170610" cy="321068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8B6ACA3D-D519-2E86-0BD6-5A93F954D3DA}"/>
                </a:ext>
              </a:extLst>
            </p:cNvPr>
            <p:cNvSpPr/>
            <p:nvPr/>
          </p:nvSpPr>
          <p:spPr>
            <a:xfrm rot="289288">
              <a:off x="6669043" y="1153509"/>
              <a:ext cx="3000614" cy="2745359"/>
            </a:xfrm>
            <a:custGeom>
              <a:avLst/>
              <a:gdLst>
                <a:gd name="connsiteX0" fmla="*/ 0 w 3000614"/>
                <a:gd name="connsiteY0" fmla="*/ 0 h 2745359"/>
                <a:gd name="connsiteX1" fmla="*/ 570117 w 3000614"/>
                <a:gd name="connsiteY1" fmla="*/ 0 h 2745359"/>
                <a:gd name="connsiteX2" fmla="*/ 1080221 w 3000614"/>
                <a:gd name="connsiteY2" fmla="*/ 0 h 2745359"/>
                <a:gd name="connsiteX3" fmla="*/ 1740356 w 3000614"/>
                <a:gd name="connsiteY3" fmla="*/ 0 h 2745359"/>
                <a:gd name="connsiteX4" fmla="*/ 2310473 w 3000614"/>
                <a:gd name="connsiteY4" fmla="*/ 0 h 2745359"/>
                <a:gd name="connsiteX5" fmla="*/ 3000614 w 3000614"/>
                <a:gd name="connsiteY5" fmla="*/ 0 h 2745359"/>
                <a:gd name="connsiteX6" fmla="*/ 3000614 w 3000614"/>
                <a:gd name="connsiteY6" fmla="*/ 741247 h 2745359"/>
                <a:gd name="connsiteX7" fmla="*/ 3000614 w 3000614"/>
                <a:gd name="connsiteY7" fmla="*/ 1427587 h 2745359"/>
                <a:gd name="connsiteX8" fmla="*/ 3000614 w 3000614"/>
                <a:gd name="connsiteY8" fmla="*/ 2113926 h 2745359"/>
                <a:gd name="connsiteX9" fmla="*/ 3000614 w 3000614"/>
                <a:gd name="connsiteY9" fmla="*/ 2745359 h 2745359"/>
                <a:gd name="connsiteX10" fmla="*/ 2460503 w 3000614"/>
                <a:gd name="connsiteY10" fmla="*/ 2745359 h 2745359"/>
                <a:gd name="connsiteX11" fmla="*/ 1860381 w 3000614"/>
                <a:gd name="connsiteY11" fmla="*/ 2745359 h 2745359"/>
                <a:gd name="connsiteX12" fmla="*/ 1290264 w 3000614"/>
                <a:gd name="connsiteY12" fmla="*/ 2745359 h 2745359"/>
                <a:gd name="connsiteX13" fmla="*/ 630129 w 3000614"/>
                <a:gd name="connsiteY13" fmla="*/ 2745359 h 2745359"/>
                <a:gd name="connsiteX14" fmla="*/ 0 w 3000614"/>
                <a:gd name="connsiteY14" fmla="*/ 2745359 h 2745359"/>
                <a:gd name="connsiteX15" fmla="*/ 0 w 3000614"/>
                <a:gd name="connsiteY15" fmla="*/ 2113926 h 2745359"/>
                <a:gd name="connsiteX16" fmla="*/ 0 w 3000614"/>
                <a:gd name="connsiteY16" fmla="*/ 1427587 h 2745359"/>
                <a:gd name="connsiteX17" fmla="*/ 0 w 3000614"/>
                <a:gd name="connsiteY17" fmla="*/ 768701 h 2745359"/>
                <a:gd name="connsiteX18" fmla="*/ 0 w 3000614"/>
                <a:gd name="connsiteY18" fmla="*/ 0 h 2745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00614" h="2745359" extrusionOk="0">
                  <a:moveTo>
                    <a:pt x="0" y="0"/>
                  </a:moveTo>
                  <a:cubicBezTo>
                    <a:pt x="154319" y="14195"/>
                    <a:pt x="287492" y="8710"/>
                    <a:pt x="570117" y="0"/>
                  </a:cubicBezTo>
                  <a:cubicBezTo>
                    <a:pt x="852742" y="-8710"/>
                    <a:pt x="867217" y="-22944"/>
                    <a:pt x="1080221" y="0"/>
                  </a:cubicBezTo>
                  <a:cubicBezTo>
                    <a:pt x="1293225" y="22944"/>
                    <a:pt x="1462935" y="-14864"/>
                    <a:pt x="1740356" y="0"/>
                  </a:cubicBezTo>
                  <a:cubicBezTo>
                    <a:pt x="2017777" y="14864"/>
                    <a:pt x="2031392" y="119"/>
                    <a:pt x="2310473" y="0"/>
                  </a:cubicBezTo>
                  <a:cubicBezTo>
                    <a:pt x="2589554" y="-119"/>
                    <a:pt x="2688465" y="-27968"/>
                    <a:pt x="3000614" y="0"/>
                  </a:cubicBezTo>
                  <a:cubicBezTo>
                    <a:pt x="3037512" y="267849"/>
                    <a:pt x="3028883" y="522785"/>
                    <a:pt x="3000614" y="741247"/>
                  </a:cubicBezTo>
                  <a:cubicBezTo>
                    <a:pt x="2972345" y="959709"/>
                    <a:pt x="2969026" y="1228561"/>
                    <a:pt x="3000614" y="1427587"/>
                  </a:cubicBezTo>
                  <a:cubicBezTo>
                    <a:pt x="3032202" y="1626613"/>
                    <a:pt x="2995347" y="1808189"/>
                    <a:pt x="3000614" y="2113926"/>
                  </a:cubicBezTo>
                  <a:cubicBezTo>
                    <a:pt x="3005881" y="2419663"/>
                    <a:pt x="3026609" y="2556800"/>
                    <a:pt x="3000614" y="2745359"/>
                  </a:cubicBezTo>
                  <a:cubicBezTo>
                    <a:pt x="2730674" y="2740389"/>
                    <a:pt x="2720041" y="2760662"/>
                    <a:pt x="2460503" y="2745359"/>
                  </a:cubicBezTo>
                  <a:cubicBezTo>
                    <a:pt x="2200965" y="2730056"/>
                    <a:pt x="1997176" y="2724546"/>
                    <a:pt x="1860381" y="2745359"/>
                  </a:cubicBezTo>
                  <a:cubicBezTo>
                    <a:pt x="1723586" y="2766172"/>
                    <a:pt x="1511337" y="2756528"/>
                    <a:pt x="1290264" y="2745359"/>
                  </a:cubicBezTo>
                  <a:cubicBezTo>
                    <a:pt x="1069191" y="2734190"/>
                    <a:pt x="804958" y="2741771"/>
                    <a:pt x="630129" y="2745359"/>
                  </a:cubicBezTo>
                  <a:cubicBezTo>
                    <a:pt x="455301" y="2748947"/>
                    <a:pt x="287578" y="2774437"/>
                    <a:pt x="0" y="2745359"/>
                  </a:cubicBezTo>
                  <a:cubicBezTo>
                    <a:pt x="-31376" y="2464771"/>
                    <a:pt x="-27682" y="2368532"/>
                    <a:pt x="0" y="2113926"/>
                  </a:cubicBezTo>
                  <a:cubicBezTo>
                    <a:pt x="27682" y="1859320"/>
                    <a:pt x="-25061" y="1613178"/>
                    <a:pt x="0" y="1427587"/>
                  </a:cubicBezTo>
                  <a:cubicBezTo>
                    <a:pt x="25061" y="1241996"/>
                    <a:pt x="32163" y="1076813"/>
                    <a:pt x="0" y="768701"/>
                  </a:cubicBezTo>
                  <a:cubicBezTo>
                    <a:pt x="-32163" y="460589"/>
                    <a:pt x="31574" y="362180"/>
                    <a:pt x="0" y="0"/>
                  </a:cubicBezTo>
                  <a:close/>
                </a:path>
              </a:pathLst>
            </a:custGeom>
            <a:noFill/>
            <a:ln>
              <a:noFill/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kumimoji="1" lang="ja-JP" altLang="en-US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ゲーム機　</a:t>
              </a:r>
              <a:r>
                <a:rPr kumimoji="1" lang="en-US" altLang="ja-JP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60</a:t>
              </a:r>
              <a:r>
                <a:rPr kumimoji="1" lang="ja-JP" altLang="en-US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分</a:t>
              </a:r>
              <a:endParaRPr kumimoji="1" lang="en-US" altLang="ja-JP" sz="1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r>
                <a:rPr lang="ja-JP" altLang="en-US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インターネット動画　</a:t>
              </a:r>
              <a:r>
                <a:rPr lang="en-US" altLang="ja-JP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30</a:t>
              </a:r>
              <a:r>
                <a:rPr lang="ja-JP" altLang="en-US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分</a:t>
              </a:r>
              <a:endParaRPr lang="en-US" altLang="ja-JP" sz="1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r>
                <a:rPr lang="ja-JP" altLang="en-US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テレビ　</a:t>
              </a:r>
              <a:r>
                <a:rPr lang="en-US" altLang="ja-JP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40</a:t>
              </a:r>
              <a:r>
                <a:rPr lang="ja-JP" altLang="en-US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分</a:t>
              </a:r>
              <a:endParaRPr lang="en-US" altLang="ja-JP" sz="1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r>
                <a:rPr lang="ja-JP" altLang="en-US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宿題でインターネット検索　</a:t>
              </a:r>
              <a:r>
                <a:rPr lang="en-US" altLang="ja-JP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30</a:t>
              </a:r>
              <a:r>
                <a:rPr lang="ja-JP" altLang="en-US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分</a:t>
              </a:r>
              <a:endParaRPr lang="en-US" altLang="ja-JP" sz="1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endParaRPr lang="en-US" altLang="ja-JP" sz="1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endParaRPr lang="en-US" altLang="ja-JP" sz="1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r>
                <a:rPr lang="ja-JP" altLang="en-US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思ったこと</a:t>
              </a:r>
              <a:endParaRPr lang="en-US" altLang="ja-JP" sz="1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r>
                <a:rPr lang="ja-JP" altLang="en-US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　ゲーム機と動画は</a:t>
              </a:r>
              <a:endParaRPr lang="en-US" altLang="ja-JP" sz="1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r>
                <a:rPr lang="ja-JP" altLang="en-US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　「合計で</a:t>
              </a:r>
              <a:r>
                <a:rPr lang="en-US" altLang="ja-JP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60</a:t>
              </a:r>
              <a:r>
                <a:rPr lang="ja-JP" altLang="en-US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分」にすれば</a:t>
              </a:r>
              <a:endParaRPr lang="en-US" altLang="ja-JP" sz="1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r>
                <a:rPr lang="ja-JP" altLang="en-US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　</a:t>
              </a:r>
              <a:r>
                <a:rPr lang="en-US" altLang="ja-JP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30</a:t>
              </a:r>
              <a:r>
                <a:rPr lang="ja-JP" altLang="en-US" sz="1400" dirty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分早く寝ることができる！</a:t>
              </a:r>
              <a:endParaRPr lang="en-US" altLang="ja-JP" sz="1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endParaRPr lang="en-US" altLang="ja-JP" sz="1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  <a:p>
              <a:endParaRPr kumimoji="1" lang="ja-JP" altLang="en-US" sz="1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</p:grp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E83B8770-B703-9960-0F4D-A7F61EC87691}"/>
              </a:ext>
            </a:extLst>
          </p:cNvPr>
          <p:cNvSpPr/>
          <p:nvPr/>
        </p:nvSpPr>
        <p:spPr>
          <a:xfrm>
            <a:off x="542304" y="1735451"/>
            <a:ext cx="7099263" cy="93112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自分の生活を知り、</a:t>
            </a:r>
            <a:r>
              <a:rPr lang="ja-JP" alt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バランスをどうとるべきか考えるきっかけになります。</a:t>
            </a:r>
            <a:endParaRPr lang="en-US" altLang="ja-JP" sz="2000" b="1" dirty="0">
              <a:solidFill>
                <a:schemeClr val="accent5">
                  <a:lumMod val="60000"/>
                  <a:lumOff val="4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E2917E-1DFF-7B0A-862D-64D126BBF18F}"/>
              </a:ext>
            </a:extLst>
          </p:cNvPr>
          <p:cNvSpPr txBox="1"/>
          <p:nvPr/>
        </p:nvSpPr>
        <p:spPr>
          <a:xfrm>
            <a:off x="228105" y="2751417"/>
            <a:ext cx="7895024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22263" indent="-322263"/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② </a:t>
            </a:r>
            <a:r>
              <a:rPr lang="ja-JP" altLang="en-US" sz="2000" dirty="0">
                <a:highlight>
                  <a:srgbClr val="FFFF66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デジタルメディアを作る人たちは、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「たくさん使ってもらうために」</a:t>
            </a:r>
            <a:r>
              <a:rPr lang="ja-JP" altLang="en-US" sz="2000" dirty="0">
                <a:highlight>
                  <a:srgbClr val="FFFF66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どのような「しかけ」をしているか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を調べてみる。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155611A-CD33-B339-1B2C-7D7134AD97D8}"/>
              </a:ext>
            </a:extLst>
          </p:cNvPr>
          <p:cNvSpPr txBox="1"/>
          <p:nvPr/>
        </p:nvSpPr>
        <p:spPr>
          <a:xfrm>
            <a:off x="228105" y="1313483"/>
            <a:ext cx="7960119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 学校か帰ってから「</a:t>
            </a:r>
            <a:r>
              <a:rPr lang="ja-JP" altLang="en-US" sz="2000" dirty="0">
                <a:highlight>
                  <a:srgbClr val="FFFF66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どのメディアを何分使ったか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」記録してみる。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4E7A1588-3558-5E0D-ED2A-6B9F4F47D661}"/>
              </a:ext>
            </a:extLst>
          </p:cNvPr>
          <p:cNvSpPr/>
          <p:nvPr/>
        </p:nvSpPr>
        <p:spPr>
          <a:xfrm>
            <a:off x="542304" y="3638941"/>
            <a:ext cx="10616406" cy="109258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例）動画共有サイトでは、動画を見終わったあとも「次に見たくなる動画」をおすすめしてくる。</a:t>
            </a:r>
            <a:endParaRPr kumimoji="1" lang="en-US" altLang="ja-JP" sz="2000" b="1" dirty="0">
              <a:solidFill>
                <a:schemeClr val="accent5">
                  <a:lumMod val="60000"/>
                  <a:lumOff val="4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0517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E954E925-0441-4F59-9374-56EF9BA28C87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612000"/>
          </a:xfrm>
          <a:prstGeom prst="rect">
            <a:avLst/>
          </a:prstGeom>
          <a:solidFill>
            <a:srgbClr val="FFECAF"/>
          </a:solidFill>
        </p:spPr>
        <p:txBody>
          <a:bodyPr vert="horz" lIns="36000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メディアにはどんな活用例があるかな？</a:t>
            </a: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AAF5C736-2959-6F00-16BD-E2477DBF1484}"/>
              </a:ext>
            </a:extLst>
          </p:cNvPr>
          <p:cNvSpPr/>
          <p:nvPr/>
        </p:nvSpPr>
        <p:spPr>
          <a:xfrm>
            <a:off x="7239358" y="6458214"/>
            <a:ext cx="4934546" cy="33748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ja-JP" sz="14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lang="ja-JP" altLang="en-US" sz="14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メディアは、お家の人の許可のはんい内で使用しましょう。</a:t>
            </a:r>
            <a:endParaRPr kumimoji="1" lang="en-US" altLang="ja-JP" sz="140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4E474D0-EC88-DE2D-E98B-F21774D3F425}"/>
              </a:ext>
            </a:extLst>
          </p:cNvPr>
          <p:cNvGrpSpPr/>
          <p:nvPr/>
        </p:nvGrpSpPr>
        <p:grpSpPr>
          <a:xfrm>
            <a:off x="466596" y="850491"/>
            <a:ext cx="11258808" cy="5637066"/>
            <a:chOff x="705666" y="850491"/>
            <a:chExt cx="11258808" cy="5637066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6C703B1F-7D41-2E23-651E-9994AEE1E6D6}"/>
                </a:ext>
              </a:extLst>
            </p:cNvPr>
            <p:cNvSpPr/>
            <p:nvPr/>
          </p:nvSpPr>
          <p:spPr>
            <a:xfrm>
              <a:off x="3031400" y="1869581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インターネット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動画を見る</a:t>
              </a: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0016ECC4-F52F-554F-BF12-AE527C037DB1}"/>
                </a:ext>
              </a:extLst>
            </p:cNvPr>
            <p:cNvSpPr/>
            <p:nvPr/>
          </p:nvSpPr>
          <p:spPr>
            <a:xfrm>
              <a:off x="6652363" y="896132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SNS</a:t>
              </a:r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で友達と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おしゃべりする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B8747184-8B7C-0888-40B5-87746206AD7A}"/>
                </a:ext>
              </a:extLst>
            </p:cNvPr>
            <p:cNvSpPr/>
            <p:nvPr/>
          </p:nvSpPr>
          <p:spPr>
            <a:xfrm>
              <a:off x="6831149" y="4379390"/>
              <a:ext cx="3005267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インターネットで</a:t>
              </a:r>
              <a:endParaRPr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分からないことを</a:t>
              </a:r>
              <a:r>
                <a:rPr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調べる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8BFC98E1-0388-D970-2624-CD01C2ED599C}"/>
                </a:ext>
              </a:extLst>
            </p:cNvPr>
            <p:cNvSpPr/>
            <p:nvPr/>
          </p:nvSpPr>
          <p:spPr>
            <a:xfrm>
              <a:off x="5925412" y="1930559"/>
              <a:ext cx="2732117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オンラインゲームで</a:t>
              </a:r>
              <a:endParaRPr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友達とぼうけんをする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61A88988-51CE-1FB3-B9BC-ED0B5B71B549}"/>
                </a:ext>
              </a:extLst>
            </p:cNvPr>
            <p:cNvSpPr/>
            <p:nvPr/>
          </p:nvSpPr>
          <p:spPr>
            <a:xfrm>
              <a:off x="4889161" y="3978307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テレビで</a:t>
              </a:r>
              <a:endParaRPr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ニュースを見る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23CE2A51-C810-E986-A884-F3099B469A56}"/>
                </a:ext>
              </a:extLst>
            </p:cNvPr>
            <p:cNvSpPr/>
            <p:nvPr/>
          </p:nvSpPr>
          <p:spPr>
            <a:xfrm>
              <a:off x="4842163" y="5119557"/>
              <a:ext cx="2507674" cy="1368000"/>
            </a:xfrm>
            <a:prstGeom prst="roundRect">
              <a:avLst>
                <a:gd name="adj" fmla="val 30215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000" b="1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知る</a:t>
              </a:r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4FD20885-26A2-E6E4-167D-559532A515B8}"/>
                </a:ext>
              </a:extLst>
            </p:cNvPr>
            <p:cNvSpPr/>
            <p:nvPr/>
          </p:nvSpPr>
          <p:spPr>
            <a:xfrm>
              <a:off x="705666" y="850491"/>
              <a:ext cx="2507674" cy="1368000"/>
            </a:xfrm>
            <a:prstGeom prst="roundRect">
              <a:avLst>
                <a:gd name="adj" fmla="val 24333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000" b="1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楽しむ</a:t>
              </a:r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69519205-482E-D7BE-903D-17025C6E61DD}"/>
                </a:ext>
              </a:extLst>
            </p:cNvPr>
            <p:cNvSpPr/>
            <p:nvPr/>
          </p:nvSpPr>
          <p:spPr>
            <a:xfrm>
              <a:off x="8978662" y="946573"/>
              <a:ext cx="2507674" cy="1368000"/>
            </a:xfrm>
            <a:prstGeom prst="roundRect">
              <a:avLst>
                <a:gd name="adj" fmla="val 22728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000" b="1" dirty="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交流する</a:t>
              </a: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CD984B76-7D8B-2E68-58DE-158FD95AEF25}"/>
                </a:ext>
              </a:extLst>
            </p:cNvPr>
            <p:cNvSpPr/>
            <p:nvPr/>
          </p:nvSpPr>
          <p:spPr>
            <a:xfrm>
              <a:off x="9836416" y="2395494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音楽を作って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公開する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63813612-5557-77DF-1788-A7014D56615C}"/>
                </a:ext>
              </a:extLst>
            </p:cNvPr>
            <p:cNvSpPr/>
            <p:nvPr/>
          </p:nvSpPr>
          <p:spPr>
            <a:xfrm>
              <a:off x="9243707" y="3266862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イラストをかいて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en-US" altLang="ja-JP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SNS</a:t>
              </a:r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で紹介する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D93DDD5B-526E-5925-5896-2DC0D3FEE60F}"/>
                </a:ext>
              </a:extLst>
            </p:cNvPr>
            <p:cNvSpPr/>
            <p:nvPr/>
          </p:nvSpPr>
          <p:spPr>
            <a:xfrm>
              <a:off x="775037" y="4020122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天気予報を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確認する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BBE38044-C7A4-01A5-2E99-D50065ED9DAA}"/>
                </a:ext>
              </a:extLst>
            </p:cNvPr>
            <p:cNvSpPr/>
            <p:nvPr/>
          </p:nvSpPr>
          <p:spPr>
            <a:xfrm>
              <a:off x="3912194" y="3114260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まちの中で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広告を見る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23EB51B0-D50F-9F37-5A60-09B95322E0E8}"/>
                </a:ext>
              </a:extLst>
            </p:cNvPr>
            <p:cNvSpPr/>
            <p:nvPr/>
          </p:nvSpPr>
          <p:spPr>
            <a:xfrm>
              <a:off x="2195981" y="4812143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dirty="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災害時に</a:t>
              </a:r>
              <a:r>
                <a:rPr lang="ja-JP" altLang="en-US" sz="1600" dirty="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ラジオで</a:t>
              </a:r>
              <a:endParaRPr lang="en-US" altLang="ja-JP" sz="16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lang="ja-JP" altLang="en-US" sz="1600" dirty="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情報を得る</a:t>
              </a:r>
              <a:endParaRPr kumimoji="1" lang="en-US" altLang="ja-JP" sz="16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A99D89C1-6BC5-661F-E4B9-CC6171E7568E}"/>
                </a:ext>
              </a:extLst>
            </p:cNvPr>
            <p:cNvSpPr/>
            <p:nvPr/>
          </p:nvSpPr>
          <p:spPr>
            <a:xfrm>
              <a:off x="1131952" y="2462001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本で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小説を</a:t>
              </a:r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読む</a:t>
              </a:r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EF1531E4-F2D7-9D1E-2E6E-E73F91E347EE}"/>
                </a:ext>
              </a:extLst>
            </p:cNvPr>
            <p:cNvSpPr/>
            <p:nvPr/>
          </p:nvSpPr>
          <p:spPr>
            <a:xfrm>
              <a:off x="3682496" y="983120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ゲーム機で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ゲームをする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C6A51C53-FF20-7300-B324-C7A77F852285}"/>
                </a:ext>
              </a:extLst>
            </p:cNvPr>
            <p:cNvSpPr/>
            <p:nvPr/>
          </p:nvSpPr>
          <p:spPr>
            <a:xfrm>
              <a:off x="6286967" y="2861910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dirty="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学級新聞を作って</a:t>
              </a:r>
              <a:endParaRPr kumimoji="1" lang="en-US" altLang="ja-JP" sz="16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ja-JP" altLang="en-US" sz="1600" dirty="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教室にはる</a:t>
              </a:r>
              <a:endParaRPr kumimoji="1" lang="en-US" altLang="ja-JP" sz="16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56F919-7F63-D9E3-A655-40E716A5AA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8A6F2AB-234F-9D5D-ED41-CA04CAC3437E}"/>
              </a:ext>
            </a:extLst>
          </p:cNvPr>
          <p:cNvGrpSpPr/>
          <p:nvPr/>
        </p:nvGrpSpPr>
        <p:grpSpPr>
          <a:xfrm>
            <a:off x="466596" y="850491"/>
            <a:ext cx="11258808" cy="5637066"/>
            <a:chOff x="705666" y="850491"/>
            <a:chExt cx="11258808" cy="5637066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9BCE898D-8BE2-C8ED-37FA-D84676A71239}"/>
                </a:ext>
              </a:extLst>
            </p:cNvPr>
            <p:cNvSpPr/>
            <p:nvPr/>
          </p:nvSpPr>
          <p:spPr>
            <a:xfrm>
              <a:off x="3031400" y="1869581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インターネット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動画を見る</a:t>
              </a:r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435D403A-F6C6-2203-A339-27DDF15128FC}"/>
                </a:ext>
              </a:extLst>
            </p:cNvPr>
            <p:cNvSpPr/>
            <p:nvPr/>
          </p:nvSpPr>
          <p:spPr>
            <a:xfrm>
              <a:off x="6652363" y="896132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SNS</a:t>
              </a:r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で友達と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おしゃべりする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ACC10B4B-EF01-E459-0A3F-6F093ED4FFF1}"/>
                </a:ext>
              </a:extLst>
            </p:cNvPr>
            <p:cNvSpPr/>
            <p:nvPr/>
          </p:nvSpPr>
          <p:spPr>
            <a:xfrm>
              <a:off x="6831149" y="4379390"/>
              <a:ext cx="3005267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インターネットで</a:t>
              </a:r>
              <a:endParaRPr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分からないことを</a:t>
              </a:r>
              <a:r>
                <a:rPr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調べる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58B2C42F-01C8-FF28-BA3C-DCCFFB703C5D}"/>
                </a:ext>
              </a:extLst>
            </p:cNvPr>
            <p:cNvSpPr/>
            <p:nvPr/>
          </p:nvSpPr>
          <p:spPr>
            <a:xfrm>
              <a:off x="5925412" y="1930559"/>
              <a:ext cx="2732117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オンラインゲームで</a:t>
              </a:r>
              <a:endParaRPr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友達とぼうけんをする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3CCAC835-56A5-5CF8-96E4-043CB748F002}"/>
                </a:ext>
              </a:extLst>
            </p:cNvPr>
            <p:cNvSpPr/>
            <p:nvPr/>
          </p:nvSpPr>
          <p:spPr>
            <a:xfrm>
              <a:off x="4889161" y="3978307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テレビで</a:t>
              </a:r>
              <a:endParaRPr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ニュースを見る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0B5D75B2-53AD-F999-55A3-31A67BE5A61A}"/>
                </a:ext>
              </a:extLst>
            </p:cNvPr>
            <p:cNvSpPr/>
            <p:nvPr/>
          </p:nvSpPr>
          <p:spPr>
            <a:xfrm>
              <a:off x="4842163" y="5119557"/>
              <a:ext cx="2507674" cy="1368000"/>
            </a:xfrm>
            <a:prstGeom prst="roundRect">
              <a:avLst>
                <a:gd name="adj" fmla="val 30215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000" b="1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知る</a:t>
              </a: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DFDBEF7F-DD74-2DEB-545F-59E13CFB3DD3}"/>
                </a:ext>
              </a:extLst>
            </p:cNvPr>
            <p:cNvSpPr/>
            <p:nvPr/>
          </p:nvSpPr>
          <p:spPr>
            <a:xfrm>
              <a:off x="705666" y="850491"/>
              <a:ext cx="2507674" cy="1368000"/>
            </a:xfrm>
            <a:prstGeom prst="roundRect">
              <a:avLst>
                <a:gd name="adj" fmla="val 24333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000" b="1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楽しむ</a:t>
              </a:r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A0A05E38-7520-58AE-24DD-A2E2AF8913A7}"/>
                </a:ext>
              </a:extLst>
            </p:cNvPr>
            <p:cNvSpPr/>
            <p:nvPr/>
          </p:nvSpPr>
          <p:spPr>
            <a:xfrm>
              <a:off x="8978662" y="946573"/>
              <a:ext cx="2507674" cy="1368000"/>
            </a:xfrm>
            <a:prstGeom prst="roundRect">
              <a:avLst>
                <a:gd name="adj" fmla="val 22728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000" b="1" dirty="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交流する</a:t>
              </a:r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AB11DAAB-C359-C83C-D8AB-2E3C204F59A4}"/>
                </a:ext>
              </a:extLst>
            </p:cNvPr>
            <p:cNvSpPr/>
            <p:nvPr/>
          </p:nvSpPr>
          <p:spPr>
            <a:xfrm>
              <a:off x="9836416" y="2395494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音楽を作って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公開する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D429E55C-EA4E-6880-B468-63CC55168602}"/>
                </a:ext>
              </a:extLst>
            </p:cNvPr>
            <p:cNvSpPr/>
            <p:nvPr/>
          </p:nvSpPr>
          <p:spPr>
            <a:xfrm>
              <a:off x="9243707" y="3266862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イラストをかいて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en-US" altLang="ja-JP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SNS</a:t>
              </a:r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で紹介する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89D5348F-E548-7B36-8F58-304176FFBA70}"/>
                </a:ext>
              </a:extLst>
            </p:cNvPr>
            <p:cNvSpPr/>
            <p:nvPr/>
          </p:nvSpPr>
          <p:spPr>
            <a:xfrm>
              <a:off x="775037" y="4020122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天気予報を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確認する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4F899522-C1D2-6DF6-89F5-6E2451363A76}"/>
                </a:ext>
              </a:extLst>
            </p:cNvPr>
            <p:cNvSpPr/>
            <p:nvPr/>
          </p:nvSpPr>
          <p:spPr>
            <a:xfrm>
              <a:off x="3912194" y="3114260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まちの中で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広告を見る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32FDB302-5B6D-C486-E92C-77EF45666A57}"/>
                </a:ext>
              </a:extLst>
            </p:cNvPr>
            <p:cNvSpPr/>
            <p:nvPr/>
          </p:nvSpPr>
          <p:spPr>
            <a:xfrm>
              <a:off x="2195981" y="4812143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dirty="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災害時に</a:t>
              </a:r>
              <a:r>
                <a:rPr lang="ja-JP" altLang="en-US" sz="1600" dirty="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ラジオで</a:t>
              </a:r>
              <a:endParaRPr lang="en-US" altLang="ja-JP" sz="16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lang="ja-JP" altLang="en-US" sz="1600" dirty="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情報を得る</a:t>
              </a:r>
              <a:endParaRPr kumimoji="1" lang="en-US" altLang="ja-JP" sz="16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66BA2122-94EF-1F91-9CB0-12B7CA1855A4}"/>
                </a:ext>
              </a:extLst>
            </p:cNvPr>
            <p:cNvSpPr/>
            <p:nvPr/>
          </p:nvSpPr>
          <p:spPr>
            <a:xfrm>
              <a:off x="1131952" y="2462001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本で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小説を</a:t>
              </a:r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読む</a:t>
              </a:r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3BCBCDCF-B359-C32B-45D6-00659189A316}"/>
                </a:ext>
              </a:extLst>
            </p:cNvPr>
            <p:cNvSpPr/>
            <p:nvPr/>
          </p:nvSpPr>
          <p:spPr>
            <a:xfrm>
              <a:off x="3682496" y="983120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ゲーム機で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ja-JP" altLang="en-US" sz="160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ゲームをする</a:t>
              </a:r>
              <a:endParaRPr kumimoji="1" lang="en-US" altLang="ja-JP" sz="16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C0D5FA13-89DE-9DF5-7187-66203283A4B6}"/>
                </a:ext>
              </a:extLst>
            </p:cNvPr>
            <p:cNvSpPr/>
            <p:nvPr/>
          </p:nvSpPr>
          <p:spPr>
            <a:xfrm>
              <a:off x="6286967" y="2861910"/>
              <a:ext cx="2128058" cy="980902"/>
            </a:xfrm>
            <a:prstGeom prst="roundRect">
              <a:avLst/>
            </a:prstGeom>
            <a:solidFill>
              <a:srgbClr val="CCECF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dirty="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学級新聞を作って</a:t>
              </a:r>
              <a:endParaRPr kumimoji="1" lang="en-US" altLang="ja-JP" sz="16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kumimoji="1" lang="ja-JP" altLang="en-US" sz="1600" dirty="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教室にはる</a:t>
              </a:r>
              <a:endParaRPr kumimoji="1" lang="en-US" altLang="ja-JP" sz="16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7C2D7A0-90E7-7B67-BDAA-27D289DBE1FA}"/>
              </a:ext>
            </a:extLst>
          </p:cNvPr>
          <p:cNvGrpSpPr/>
          <p:nvPr/>
        </p:nvGrpSpPr>
        <p:grpSpPr>
          <a:xfrm>
            <a:off x="176000" y="642879"/>
            <a:ext cx="11839999" cy="5923664"/>
            <a:chOff x="116026" y="722663"/>
            <a:chExt cx="11839999" cy="5923664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9E1E5C04-F74B-F337-C023-5531E107EC4E}"/>
                </a:ext>
              </a:extLst>
            </p:cNvPr>
            <p:cNvSpPr/>
            <p:nvPr/>
          </p:nvSpPr>
          <p:spPr>
            <a:xfrm>
              <a:off x="116026" y="722663"/>
              <a:ext cx="11839999" cy="5923664"/>
            </a:xfrm>
            <a:prstGeom prst="roundRect">
              <a:avLst>
                <a:gd name="adj" fmla="val 0"/>
              </a:avLst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80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678FB10A-ED3F-0E0F-7F3D-E5A7727B0856}"/>
                </a:ext>
              </a:extLst>
            </p:cNvPr>
            <p:cNvSpPr/>
            <p:nvPr/>
          </p:nvSpPr>
          <p:spPr>
            <a:xfrm>
              <a:off x="1545738" y="2488653"/>
              <a:ext cx="8978613" cy="1944000"/>
            </a:xfrm>
            <a:prstGeom prst="roundRect">
              <a:avLst>
                <a:gd name="adj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32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上手に使うことで、</a:t>
              </a:r>
              <a:r>
                <a:rPr kumimoji="1" lang="ja-JP" altLang="en-US" sz="32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わたしたちの生活が、</a:t>
              </a:r>
              <a:endParaRPr kumimoji="1" lang="en-US" altLang="ja-JP" sz="32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ctr"/>
              <a:r>
                <a:rPr lang="ja-JP" altLang="en-US" sz="32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便利で豊かになります。</a:t>
              </a:r>
              <a:endParaRPr kumimoji="1" lang="en-US" altLang="ja-JP" sz="32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p:sp>
        <p:nvSpPr>
          <p:cNvPr id="4" name="タイトル 1">
            <a:extLst>
              <a:ext uri="{FF2B5EF4-FFF2-40B4-BE49-F238E27FC236}">
                <a16:creationId xmlns:a16="http://schemas.microsoft.com/office/drawing/2014/main" id="{9AA4919D-FDCB-FC41-544D-6816CD5B677C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612000"/>
          </a:xfrm>
          <a:prstGeom prst="rect">
            <a:avLst/>
          </a:prstGeom>
          <a:solidFill>
            <a:srgbClr val="FFECAF"/>
          </a:solidFill>
        </p:spPr>
        <p:txBody>
          <a:bodyPr vert="horz" lIns="36000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メディアにはどんな活用例があるかな？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83F93BAD-EA95-34B2-C39F-6D403B2B4F99}"/>
              </a:ext>
            </a:extLst>
          </p:cNvPr>
          <p:cNvSpPr/>
          <p:nvPr/>
        </p:nvSpPr>
        <p:spPr>
          <a:xfrm>
            <a:off x="7239358" y="6458214"/>
            <a:ext cx="4934546" cy="33748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ja-JP" sz="14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lang="ja-JP" altLang="en-US" sz="14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メディアは、お家の人の許可のはんい内で使用しましょう。</a:t>
            </a:r>
            <a:endParaRPr kumimoji="1" lang="en-US" altLang="ja-JP" sz="1400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5054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F0E62-8AB7-6DB1-9338-80C1C02F7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楕円 5">
            <a:extLst>
              <a:ext uri="{FF2B5EF4-FFF2-40B4-BE49-F238E27FC236}">
                <a16:creationId xmlns:a16="http://schemas.microsoft.com/office/drawing/2014/main" id="{B07435C1-3A36-23F9-1790-F5DB1A8D8864}"/>
              </a:ext>
            </a:extLst>
          </p:cNvPr>
          <p:cNvSpPr/>
          <p:nvPr/>
        </p:nvSpPr>
        <p:spPr>
          <a:xfrm>
            <a:off x="4687824" y="3416200"/>
            <a:ext cx="2816352" cy="2816352"/>
          </a:xfrm>
          <a:prstGeom prst="ellipse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B2D030D3-CA5D-2922-EDB9-375B04195395}"/>
              </a:ext>
            </a:extLst>
          </p:cNvPr>
          <p:cNvSpPr/>
          <p:nvPr/>
        </p:nvSpPr>
        <p:spPr>
          <a:xfrm>
            <a:off x="8219846" y="3416200"/>
            <a:ext cx="2816352" cy="2816352"/>
          </a:xfrm>
          <a:prstGeom prst="ellipse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2BAAA3AA-E0E4-9059-1330-3CD8C96E1672}"/>
              </a:ext>
            </a:extLst>
          </p:cNvPr>
          <p:cNvSpPr/>
          <p:nvPr/>
        </p:nvSpPr>
        <p:spPr>
          <a:xfrm>
            <a:off x="1155802" y="3416200"/>
            <a:ext cx="2816352" cy="2816352"/>
          </a:xfrm>
          <a:prstGeom prst="ellipse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3F1B9923-BCF7-F9EC-A3FF-8A6C62C276C0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612000"/>
          </a:xfrm>
          <a:prstGeom prst="rect">
            <a:avLst/>
          </a:prstGeom>
          <a:solidFill>
            <a:srgbClr val="FFECAF"/>
          </a:solidFill>
        </p:spPr>
        <p:txBody>
          <a:bodyPr vert="horz" lIns="36000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デジタルメディアの特ちょう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9F85381-8E7E-189E-8181-6E4AB370C05D}"/>
              </a:ext>
            </a:extLst>
          </p:cNvPr>
          <p:cNvSpPr txBox="1"/>
          <p:nvPr/>
        </p:nvSpPr>
        <p:spPr>
          <a:xfrm>
            <a:off x="613253" y="1828368"/>
            <a:ext cx="10969755" cy="126188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just"/>
            <a:r>
              <a:rPr lang="en-US" altLang="ja-JP" sz="28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en-US" sz="28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デジタルメディア</a:t>
            </a:r>
            <a:r>
              <a:rPr lang="en-US" altLang="ja-JP" sz="28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r>
              <a:rPr lang="ja-JP" altLang="en-US" sz="28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とは</a:t>
            </a:r>
            <a:endParaRPr lang="en-US" altLang="ja-JP" sz="28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just"/>
            <a:endParaRPr lang="en-US" altLang="ja-JP" sz="8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just"/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パソコン、スマートフォン、タブレット、デジタルゲーム機などで使うことができるメディアのことで、デジタルメディアには、紙のメディアとはちがった特ちょうがあります。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500ABBB-3A4F-0B16-A7BD-49123CD26EC7}"/>
              </a:ext>
            </a:extLst>
          </p:cNvPr>
          <p:cNvSpPr txBox="1"/>
          <p:nvPr/>
        </p:nvSpPr>
        <p:spPr>
          <a:xfrm>
            <a:off x="518158" y="813263"/>
            <a:ext cx="11155683" cy="64633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ja-JP" altLang="en-US" sz="3600" b="1" dirty="0">
                <a:highlight>
                  <a:srgbClr val="99FF99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デジタルメディア</a:t>
            </a:r>
            <a:r>
              <a:rPr lang="ja-JP" altLang="en-US" sz="36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lang="en-US" altLang="ja-JP" sz="3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…</a:t>
            </a:r>
            <a:r>
              <a:rPr lang="ja-JP" altLang="en-US" sz="3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どんな特ちょうがありますか？</a:t>
            </a:r>
          </a:p>
        </p:txBody>
      </p:sp>
      <p:pic>
        <p:nvPicPr>
          <p:cNvPr id="17" name="図 16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62E651AC-251D-BDEF-6F07-3D8373D254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41" y="3334009"/>
            <a:ext cx="3205403" cy="2780688"/>
          </a:xfrm>
          <a:prstGeom prst="rect">
            <a:avLst/>
          </a:prstGeom>
        </p:spPr>
      </p:pic>
      <p:pic>
        <p:nvPicPr>
          <p:cNvPr id="19" name="図 18" descr="白い背景に黒い文字が書かれた絵&#10;&#10;低い精度で自動的に生成された説明">
            <a:extLst>
              <a:ext uri="{FF2B5EF4-FFF2-40B4-BE49-F238E27FC236}">
                <a16:creationId xmlns:a16="http://schemas.microsoft.com/office/drawing/2014/main" id="{C513BBEF-6003-2664-AF85-A304A2DE8A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582" y="3459030"/>
            <a:ext cx="2676836" cy="2788371"/>
          </a:xfrm>
          <a:prstGeom prst="rect">
            <a:avLst/>
          </a:prstGeom>
        </p:spPr>
      </p:pic>
      <p:pic>
        <p:nvPicPr>
          <p:cNvPr id="21" name="図 20" descr="ゲームのキャラクター&#10;&#10;中程度の精度で自動的に生成された説明">
            <a:extLst>
              <a:ext uri="{FF2B5EF4-FFF2-40B4-BE49-F238E27FC236}">
                <a16:creationId xmlns:a16="http://schemas.microsoft.com/office/drawing/2014/main" id="{11E87BDA-D231-49A7-62EC-14CBBD2EA4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156" y="3669475"/>
            <a:ext cx="2996810" cy="236748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59808F-78DC-3E43-090F-EBCAFA19FE03}"/>
              </a:ext>
            </a:extLst>
          </p:cNvPr>
          <p:cNvSpPr txBox="1"/>
          <p:nvPr/>
        </p:nvSpPr>
        <p:spPr>
          <a:xfrm>
            <a:off x="7936246" y="6649399"/>
            <a:ext cx="4255754" cy="222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sz="800" b="0" i="0">
                <a:solidFill>
                  <a:srgbClr val="000000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イラスト出典：いらすとや　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https://www.irasutoya.com/</a:t>
            </a:r>
            <a:endParaRPr lang="ja-JP" altLang="en-US" sz="80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8731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8C0011-884F-6604-61B4-8A83BB6C4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74F7DEA-96E4-4E74-7F3A-B58D79EB4683}"/>
              </a:ext>
            </a:extLst>
          </p:cNvPr>
          <p:cNvSpPr txBox="1"/>
          <p:nvPr/>
        </p:nvSpPr>
        <p:spPr>
          <a:xfrm>
            <a:off x="443788" y="1412960"/>
            <a:ext cx="2672487" cy="107721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ja-JP" altLang="en-US" sz="3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考えてみよう</a:t>
            </a:r>
            <a:endParaRPr lang="en-US" altLang="ja-JP" sz="3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3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ワーク①</a:t>
            </a:r>
            <a:endParaRPr lang="en-US" altLang="ja-JP" sz="3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F03181E9-9AC7-F10A-8438-1A8D70D641AA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612000"/>
          </a:xfrm>
          <a:prstGeom prst="rect">
            <a:avLst/>
          </a:prstGeom>
          <a:solidFill>
            <a:srgbClr val="FFECAF"/>
          </a:solidFill>
        </p:spPr>
        <p:txBody>
          <a:bodyPr vert="horz" lIns="36000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ja-JP" altLang="en-US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使いすぎていないかな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92F7AB-0334-D550-1C9B-99150052D898}"/>
              </a:ext>
            </a:extLst>
          </p:cNvPr>
          <p:cNvSpPr txBox="1"/>
          <p:nvPr/>
        </p:nvSpPr>
        <p:spPr>
          <a:xfrm>
            <a:off x="267435" y="686230"/>
            <a:ext cx="12037635" cy="4616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ja-JP" altLang="en-US" sz="2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オクリンクプラスのカードを開いて考えましょう。</a:t>
            </a:r>
            <a:endParaRPr lang="en-US" altLang="ja-JP" sz="2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73771A1-7C1C-66D8-9AAF-4069086DCA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275" y="1486111"/>
            <a:ext cx="8368590" cy="469297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456F1B46-53FD-ABAF-DE8C-A7ACF71F2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729" y="6337783"/>
            <a:ext cx="1987652" cy="40642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B1ACF30-0760-C79F-EE5D-9F8FE2DBB2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441" y="6006661"/>
            <a:ext cx="2101958" cy="33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20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BD489-C7AB-E5DE-B5F6-42A64D98E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B92B339-A35D-A3AF-97B5-C1542EA894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275" y="1484313"/>
            <a:ext cx="8368590" cy="468009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E772905-B705-DB73-CD41-53EA02CE07AB}"/>
              </a:ext>
            </a:extLst>
          </p:cNvPr>
          <p:cNvSpPr txBox="1"/>
          <p:nvPr/>
        </p:nvSpPr>
        <p:spPr>
          <a:xfrm>
            <a:off x="443788" y="1398278"/>
            <a:ext cx="2672487" cy="107721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ja-JP" altLang="en-US" sz="3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考えてみよう</a:t>
            </a:r>
            <a:endParaRPr lang="en-US" altLang="ja-JP" sz="3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3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ワーク②</a:t>
            </a:r>
            <a:endParaRPr lang="en-US" altLang="ja-JP" sz="3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88502698-3F55-7692-1622-8B0784B4B03E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612000"/>
          </a:xfrm>
          <a:prstGeom prst="rect">
            <a:avLst/>
          </a:prstGeom>
          <a:solidFill>
            <a:srgbClr val="FFECAF"/>
          </a:solidFill>
        </p:spPr>
        <p:txBody>
          <a:bodyPr vert="horz" lIns="36000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ja-JP" altLang="en-US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使いすぎていないかな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AF1E267-E84A-8FA8-BC57-725EEDE1F966}"/>
              </a:ext>
            </a:extLst>
          </p:cNvPr>
          <p:cNvSpPr txBox="1"/>
          <p:nvPr/>
        </p:nvSpPr>
        <p:spPr>
          <a:xfrm>
            <a:off x="267435" y="686230"/>
            <a:ext cx="12037635" cy="4616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ja-JP" altLang="en-US" sz="2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オクリンクプラスのカードを開いて考えましょう。</a:t>
            </a:r>
            <a:endParaRPr lang="en-US" altLang="ja-JP" sz="2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7EE7D25-B134-118A-D3FE-5A025D4AEC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729" y="6337783"/>
            <a:ext cx="1987652" cy="406421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1363FA5-C7D2-D5BF-6039-5E40707CB8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441" y="6006661"/>
            <a:ext cx="2101958" cy="33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957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8C9CA4-9F0D-E091-CDBA-989AD5A154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61BEE279-E9B8-35C9-386B-9CC3AE06091E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612000"/>
          </a:xfrm>
          <a:prstGeom prst="rect">
            <a:avLst/>
          </a:prstGeom>
          <a:solidFill>
            <a:srgbClr val="FFECAF"/>
          </a:solidFill>
        </p:spPr>
        <p:txBody>
          <a:bodyPr vert="horz" lIns="36000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j-cs"/>
              </a:rPr>
              <a:t>つい長時間使ってしまうのはなぜ？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C52A477-75D5-790B-7A72-3E253DDF9AF0}"/>
              </a:ext>
            </a:extLst>
          </p:cNvPr>
          <p:cNvSpPr txBox="1"/>
          <p:nvPr/>
        </p:nvSpPr>
        <p:spPr>
          <a:xfrm>
            <a:off x="213556" y="977890"/>
            <a:ext cx="12192000" cy="5232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デジタルメディアを使いすぎると、どのようなこまったことがおきますか？</a:t>
            </a:r>
            <a:endParaRPr kumimoji="1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FB99D39-C09A-6B84-28C1-4E59614AFF1B}"/>
              </a:ext>
            </a:extLst>
          </p:cNvPr>
          <p:cNvSpPr txBox="1"/>
          <p:nvPr/>
        </p:nvSpPr>
        <p:spPr>
          <a:xfrm>
            <a:off x="7936246" y="6649399"/>
            <a:ext cx="4255754" cy="222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イラスト出典：いらすとや　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https://www.irasutoya.com/</a:t>
            </a:r>
            <a:endParaRPr kumimoji="1" lang="ja-JP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4459719-D3AE-135B-4EAC-3831413FDE39}"/>
              </a:ext>
            </a:extLst>
          </p:cNvPr>
          <p:cNvGrpSpPr/>
          <p:nvPr/>
        </p:nvGrpSpPr>
        <p:grpSpPr>
          <a:xfrm>
            <a:off x="898441" y="1729448"/>
            <a:ext cx="10186525" cy="2913392"/>
            <a:chOff x="898441" y="1729448"/>
            <a:chExt cx="10186525" cy="291339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1B251A18-45FE-5E11-FFE8-198764A41320}"/>
                </a:ext>
              </a:extLst>
            </p:cNvPr>
            <p:cNvSpPr/>
            <p:nvPr/>
          </p:nvSpPr>
          <p:spPr>
            <a:xfrm>
              <a:off x="4687824" y="1811639"/>
              <a:ext cx="2816352" cy="2816352"/>
            </a:xfrm>
            <a:prstGeom prst="ellipse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B5B7B5E0-E0B8-8E6C-18D1-5086E6604091}"/>
                </a:ext>
              </a:extLst>
            </p:cNvPr>
            <p:cNvSpPr/>
            <p:nvPr/>
          </p:nvSpPr>
          <p:spPr>
            <a:xfrm>
              <a:off x="8219846" y="1811639"/>
              <a:ext cx="2816352" cy="2816352"/>
            </a:xfrm>
            <a:prstGeom prst="ellipse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EA0D161B-CFBD-62D7-ED1B-F90F2557AEC0}"/>
                </a:ext>
              </a:extLst>
            </p:cNvPr>
            <p:cNvSpPr/>
            <p:nvPr/>
          </p:nvSpPr>
          <p:spPr>
            <a:xfrm>
              <a:off x="1155802" y="1811639"/>
              <a:ext cx="2816352" cy="2816352"/>
            </a:xfrm>
            <a:prstGeom prst="ellipse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0" name="図 9" descr="グラフィカル ユーザー インターフェイス&#10;&#10;自動的に生成された説明">
              <a:extLst>
                <a:ext uri="{FF2B5EF4-FFF2-40B4-BE49-F238E27FC236}">
                  <a16:creationId xmlns:a16="http://schemas.microsoft.com/office/drawing/2014/main" id="{70FE15D8-D448-7EEA-E22A-5102FCB976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8441" y="1729448"/>
              <a:ext cx="3205403" cy="2780688"/>
            </a:xfrm>
            <a:prstGeom prst="rect">
              <a:avLst/>
            </a:prstGeom>
          </p:spPr>
        </p:pic>
        <p:pic>
          <p:nvPicPr>
            <p:cNvPr id="12" name="図 11" descr="白い背景に黒い文字が書かれた絵&#10;&#10;低い精度で自動的に生成された説明">
              <a:extLst>
                <a:ext uri="{FF2B5EF4-FFF2-40B4-BE49-F238E27FC236}">
                  <a16:creationId xmlns:a16="http://schemas.microsoft.com/office/drawing/2014/main" id="{65A561BE-6404-F1B2-16EE-5BDF5A2723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7582" y="1854469"/>
              <a:ext cx="2676836" cy="2788371"/>
            </a:xfrm>
            <a:prstGeom prst="rect">
              <a:avLst/>
            </a:prstGeom>
          </p:spPr>
        </p:pic>
        <p:pic>
          <p:nvPicPr>
            <p:cNvPr id="13" name="図 12" descr="ゲームのキャラクター&#10;&#10;中程度の精度で自動的に生成された説明">
              <a:extLst>
                <a:ext uri="{FF2B5EF4-FFF2-40B4-BE49-F238E27FC236}">
                  <a16:creationId xmlns:a16="http://schemas.microsoft.com/office/drawing/2014/main" id="{A0DF9225-B621-AF78-1514-C86749007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8156" y="2064914"/>
              <a:ext cx="2996810" cy="2367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7055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F0E62-8AB7-6DB1-9338-80C1C02F7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F1B9923-BCF7-F9EC-A3FF-8A6C62C276C0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612000"/>
          </a:xfrm>
          <a:prstGeom prst="rect">
            <a:avLst/>
          </a:prstGeom>
          <a:solidFill>
            <a:srgbClr val="FFECAF"/>
          </a:solidFill>
        </p:spPr>
        <p:txBody>
          <a:bodyPr vert="horz" lIns="36000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つい長時間使ってしまうのはなぜ？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E918B74-C80A-8A19-9FFA-4FA4055B7DC2}"/>
              </a:ext>
            </a:extLst>
          </p:cNvPr>
          <p:cNvSpPr txBox="1"/>
          <p:nvPr/>
        </p:nvSpPr>
        <p:spPr>
          <a:xfrm>
            <a:off x="425158" y="4788039"/>
            <a:ext cx="11341682" cy="92333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just"/>
            <a:r>
              <a:rPr lang="ja-JP" altLang="en-US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まず「マイボード」に送られた</a:t>
            </a:r>
            <a:r>
              <a:rPr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8</a:t>
            </a:r>
            <a:r>
              <a:rPr lang="ja-JP" altLang="en-US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枚（理由</a:t>
            </a:r>
            <a:r>
              <a:rPr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4</a:t>
            </a:r>
            <a:r>
              <a:rPr lang="ja-JP" altLang="en-US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枚・工夫</a:t>
            </a:r>
            <a:r>
              <a:rPr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4</a:t>
            </a:r>
            <a:r>
              <a:rPr lang="ja-JP" altLang="en-US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枚）のカードの中の、「理由」のカードから、自分はどんなときにルールをやぶってしまうか考えて選び、次に「工夫」のカードから、どうすれば自分でもルールが守れそうかを選び、「理由」と「工夫」の順番でつないでみましょう。</a:t>
            </a:r>
            <a:endParaRPr lang="en-US" altLang="ja-JP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42A1CA5-B3EA-12CB-6AFF-601ED4F152F7}"/>
              </a:ext>
            </a:extLst>
          </p:cNvPr>
          <p:cNvSpPr txBox="1"/>
          <p:nvPr/>
        </p:nvSpPr>
        <p:spPr>
          <a:xfrm>
            <a:off x="7936246" y="6649399"/>
            <a:ext cx="4255754" cy="222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sz="800" b="0" i="0">
                <a:solidFill>
                  <a:srgbClr val="000000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イラスト出典：いらすとや　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https://www.irasutoya.com/</a:t>
            </a:r>
            <a:endParaRPr lang="ja-JP" altLang="en-US" sz="80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D6354A4-FC57-6251-6197-478846A85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158" y="3606344"/>
            <a:ext cx="11341683" cy="1016052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51B09B-54D8-E9C9-ED22-0A12121ADD85}"/>
              </a:ext>
            </a:extLst>
          </p:cNvPr>
          <p:cNvSpPr txBox="1"/>
          <p:nvPr/>
        </p:nvSpPr>
        <p:spPr>
          <a:xfrm>
            <a:off x="443788" y="1412960"/>
            <a:ext cx="2672487" cy="107721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ja-JP" altLang="en-US" sz="3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考えてみよう</a:t>
            </a:r>
            <a:endParaRPr lang="en-US" altLang="ja-JP" sz="3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3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ワーク③</a:t>
            </a:r>
            <a:endParaRPr lang="en-US" altLang="ja-JP" sz="3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64948E4-2AFD-CF5F-A7C2-4DDBABDC3F6B}"/>
              </a:ext>
            </a:extLst>
          </p:cNvPr>
          <p:cNvSpPr txBox="1"/>
          <p:nvPr/>
        </p:nvSpPr>
        <p:spPr>
          <a:xfrm>
            <a:off x="267435" y="686230"/>
            <a:ext cx="12037635" cy="4616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ja-JP" altLang="en-US" sz="2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オクリンクプラスのカードを開いて考えましょう。</a:t>
            </a:r>
            <a:endParaRPr lang="en-US" altLang="ja-JP" sz="2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6A86B79-8B59-2A35-EF37-E6E304A49A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729" y="6337783"/>
            <a:ext cx="1987652" cy="406421"/>
          </a:xfrm>
          <a:prstGeom prst="rect">
            <a:avLst/>
          </a:prstGeom>
        </p:spPr>
      </p:pic>
      <p:pic>
        <p:nvPicPr>
          <p:cNvPr id="13" name="図 12" descr="円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ADBC179-A786-2690-235B-058E8E64A0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602" y="1320435"/>
            <a:ext cx="6887642" cy="197111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79459B45-771F-53D0-D0B6-E97935F1E3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441" y="6006661"/>
            <a:ext cx="2101958" cy="330217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89C034B-532E-8670-A511-C708128895A5}"/>
              </a:ext>
            </a:extLst>
          </p:cNvPr>
          <p:cNvSpPr txBox="1"/>
          <p:nvPr/>
        </p:nvSpPr>
        <p:spPr>
          <a:xfrm>
            <a:off x="3368694" y="4622396"/>
            <a:ext cx="565531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まい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8BDE6E7-7D2C-5F45-8EA1-65A1CC202DAF}"/>
              </a:ext>
            </a:extLst>
          </p:cNvPr>
          <p:cNvSpPr txBox="1"/>
          <p:nvPr/>
        </p:nvSpPr>
        <p:spPr>
          <a:xfrm>
            <a:off x="4335602" y="4631542"/>
            <a:ext cx="565531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まい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BB516DD-73C3-76FD-04D3-25E98469986C}"/>
              </a:ext>
            </a:extLst>
          </p:cNvPr>
          <p:cNvSpPr txBox="1"/>
          <p:nvPr/>
        </p:nvSpPr>
        <p:spPr>
          <a:xfrm>
            <a:off x="5302510" y="4622395"/>
            <a:ext cx="565531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12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まい</a:t>
            </a:r>
            <a:endParaRPr lang="en-US" altLang="ja-JP" sz="12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2867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B3B3D2-FE28-A0B9-0ECB-B193C180BA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AAEE7CA1-072F-3FCC-D00B-7D6D00410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275" y="1484313"/>
            <a:ext cx="8368590" cy="469844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728DDDF-7258-E837-06A5-31B55E23DE27}"/>
              </a:ext>
            </a:extLst>
          </p:cNvPr>
          <p:cNvSpPr txBox="1"/>
          <p:nvPr/>
        </p:nvSpPr>
        <p:spPr>
          <a:xfrm>
            <a:off x="443788" y="1398278"/>
            <a:ext cx="2672487" cy="107721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考えてみよう</a:t>
            </a:r>
            <a:endParaRPr kumimoji="1" lang="en-US" altLang="ja-JP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ワーク③</a:t>
            </a:r>
            <a:endParaRPr kumimoji="1" lang="en-US" altLang="ja-JP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4169DBD4-B686-2209-CB7B-DDB70F233693}"/>
              </a:ext>
            </a:extLst>
          </p:cNvPr>
          <p:cNvSpPr>
            <a:spLocks noGrp="1"/>
          </p:cNvSpPr>
          <p:nvPr/>
        </p:nvSpPr>
        <p:spPr>
          <a:xfrm>
            <a:off x="0" y="0"/>
            <a:ext cx="12192000" cy="612000"/>
          </a:xfrm>
          <a:prstGeom prst="rect">
            <a:avLst/>
          </a:prstGeom>
          <a:solidFill>
            <a:srgbClr val="FFECAF"/>
          </a:solidFill>
        </p:spPr>
        <p:txBody>
          <a:bodyPr vert="horz" lIns="36000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ja-JP" altLang="en-US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デジタルメディアを使いすぎないために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8F4AF82-C222-0EB8-3844-4093CC768077}"/>
              </a:ext>
            </a:extLst>
          </p:cNvPr>
          <p:cNvSpPr txBox="1"/>
          <p:nvPr/>
        </p:nvSpPr>
        <p:spPr>
          <a:xfrm>
            <a:off x="267435" y="686230"/>
            <a:ext cx="12037635" cy="4616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オクリンクプラスのカードを開いて考えましょう。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EB5C451-232A-F9BE-63B2-58E436B95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729" y="6337783"/>
            <a:ext cx="1987652" cy="406421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A4381BAE-F9A8-61ED-788C-943ABD5D84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441" y="6006661"/>
            <a:ext cx="2101958" cy="33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699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42F4376-F127-4D81-AEC8-DF09A8071CA1}"/>
</file>

<file path=customXml/itemProps2.xml><?xml version="1.0" encoding="utf-8"?>
<ds:datastoreItem xmlns:ds="http://schemas.openxmlformats.org/officeDocument/2006/customXml" ds:itemID="{9584B2E7-A850-4240-90B2-65B10222B62A}"/>
</file>

<file path=customXml/itemProps3.xml><?xml version="1.0" encoding="utf-8"?>
<ds:datastoreItem xmlns:ds="http://schemas.openxmlformats.org/officeDocument/2006/customXml" ds:itemID="{3FCD4197-12A8-42A1-9664-3DA51217580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1313</Words>
  <Application>Microsoft Office PowerPoint</Application>
  <PresentationFormat>ワイド画面</PresentationFormat>
  <Paragraphs>171</Paragraphs>
  <Slides>10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7" baseType="lpstr">
      <vt:lpstr>BIZ UDPゴシック</vt:lpstr>
      <vt:lpstr>HGP創英角ﾎﾟｯﾌﾟ体</vt:lpstr>
      <vt:lpstr>游ゴシック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2025-11-18T02:34:37Z</dcterms:created>
  <dcterms:modified xsi:type="dcterms:W3CDTF">2025-11-18T02:34:41Z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