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63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00"/>
    <a:srgbClr val="FFCC99"/>
    <a:srgbClr val="FFCC66"/>
    <a:srgbClr val="FFFF99"/>
    <a:srgbClr val="CC00CC"/>
    <a:srgbClr val="CC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936291-44B1-4810-BD85-6EEA453E3BDB}" v="3" dt="2025-11-17T06:33:13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80" y="64"/>
      </p:cViewPr>
      <p:guideLst>
        <p:guide orient="horz" pos="2160"/>
        <p:guide pos="3840"/>
        <p:guide orient="horz" pos="2636"/>
      </p:guideLst>
    </p:cSldViewPr>
  </p:slideViewPr>
  <p:notesTextViewPr>
    <p:cViewPr>
      <p:scale>
        <a:sx n="1" d="1"/>
        <a:sy n="1" d="1"/>
      </p:scale>
      <p:origin x="0" y="-17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72D020-AAC1-471A-8839-3AFC1F8F61F7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4716B-F7B9-4025-93F8-E8D5342131E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2146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イラスト：いらすとや　より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スピーチ　</a:t>
            </a:r>
            <a:r>
              <a:rPr kumimoji="1" lang="en-US" altLang="ja-JP" dirty="0"/>
              <a:t>https://www.irasutoya.com/2015/03/blog-post_49.html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勉強会　</a:t>
            </a:r>
            <a:r>
              <a:rPr kumimoji="1" lang="en-US" altLang="ja-JP" dirty="0"/>
              <a:t>https://www.irasutoya.com/2019/09/blog-post_636.html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4716B-F7B9-4025-93F8-E8D5342131E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0978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C6E8C-7996-9E21-AF28-88FB29FE2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D8C58D0-2CB2-68C6-E25B-D9DCCA5811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F999012-5FEF-1168-8730-69A57E89E9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3465D3-A1A0-0FE1-5C02-5B7436FF3A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4716B-F7B9-4025-93F8-E8D5342131E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6154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7B85E-6B2E-A668-22A7-55CADEA67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D44ABD4-F8C9-EDF2-613B-895C644121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43C8768-ACEF-6AFB-10C4-87181B17C8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イラスト：いらすとや　より</a:t>
            </a:r>
            <a:endParaRPr kumimoji="1" lang="en-US" altLang="ja-JP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プレゼンスライドのイラスト　</a:t>
            </a:r>
            <a:r>
              <a:rPr kumimoji="1" lang="en-US" altLang="ja-JP" dirty="0"/>
              <a:t>https://www.irasutoya.com/2018/06/blog-post_206.html</a:t>
            </a:r>
          </a:p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59E3246-23EE-1D11-5733-9A74D2CAB9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4716B-F7B9-4025-93F8-E8D5342131E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3707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CBECD-5236-3086-857E-AB7D83D5E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F9D71E0-BC04-1BEB-39AD-C1F9566878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76EFD6-5B99-C554-F927-C17A1D3C47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D75B0CC-B091-48F8-53B0-0F71A28DFD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4716B-F7B9-4025-93F8-E8D5342131E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8456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10480-CF59-6D91-9F3D-4D55F408E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7A01DF5-8642-7971-B57A-094CFAF06C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E674B0D-037F-E497-63A2-1270E9637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写真：サポータ撮影</a:t>
            </a:r>
            <a:endParaRPr kumimoji="1"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3F2CA11-D870-7442-12F8-286C196135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4716B-F7B9-4025-93F8-E8D5342131E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954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EF646-B410-B183-956D-B5999A734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F3D6C04-2982-7EB4-3F59-4A6CF27754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28340F6-7465-7568-E5F8-C53911C1A3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B793146-1A83-359B-E47B-F477310F99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4716B-F7B9-4025-93F8-E8D5342131E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776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2025/11/17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5D783649-FB7F-464B-80F9-B503E1F845C8}"/>
              </a:ext>
            </a:extLst>
          </p:cNvPr>
          <p:cNvSpPr>
            <a:spLocks noGrp="1"/>
          </p:cNvSpPr>
          <p:nvPr/>
        </p:nvSpPr>
        <p:spPr>
          <a:xfrm>
            <a:off x="-1415" y="1206"/>
            <a:ext cx="12192000" cy="612000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「プレゼンテーション」は何のためにするのでしょうか</a:t>
            </a:r>
            <a:endParaRPr kumimoji="1" lang="ja-JP" altLang="en-US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 descr="テーブル, 部屋 が含まれている画像&#10;&#10;自動的に生成された説明">
            <a:extLst>
              <a:ext uri="{FF2B5EF4-FFF2-40B4-BE49-F238E27FC236}">
                <a16:creationId xmlns:a16="http://schemas.microsoft.com/office/drawing/2014/main" id="{A1BAFD6A-00E1-7496-2D1F-1AAE56D35C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563" y="1971644"/>
            <a:ext cx="2597820" cy="2211033"/>
          </a:xfrm>
          <a:prstGeom prst="rect">
            <a:avLst/>
          </a:prstGeom>
        </p:spPr>
      </p:pic>
      <p:pic>
        <p:nvPicPr>
          <p:cNvPr id="12" name="図 11" descr="黒いバックグラウンドの前に座っている人形&#10;&#10;低い精度で自動的に生成された説明">
            <a:extLst>
              <a:ext uri="{FF2B5EF4-FFF2-40B4-BE49-F238E27FC236}">
                <a16:creationId xmlns:a16="http://schemas.microsoft.com/office/drawing/2014/main" id="{21A7ABF2-2F3D-AEFB-CA2A-3AC377CE44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2549" y="1611591"/>
            <a:ext cx="2450995" cy="2635481"/>
          </a:xfrm>
          <a:prstGeom prst="rect">
            <a:avLst/>
          </a:prstGeom>
        </p:spPr>
      </p:pic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90BD7ED0-3AAE-A5E4-77DB-9D5A11EEE876}"/>
              </a:ext>
            </a:extLst>
          </p:cNvPr>
          <p:cNvSpPr/>
          <p:nvPr/>
        </p:nvSpPr>
        <p:spPr>
          <a:xfrm>
            <a:off x="3136590" y="1003703"/>
            <a:ext cx="2893671" cy="1347931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6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聞き手</a:t>
            </a:r>
            <a:endParaRPr kumimoji="1" lang="ja-JP" altLang="en-US" sz="6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BB494D3-03B5-C206-2021-D5B964B158DE}"/>
              </a:ext>
            </a:extLst>
          </p:cNvPr>
          <p:cNvSpPr txBox="1"/>
          <p:nvPr/>
        </p:nvSpPr>
        <p:spPr>
          <a:xfrm>
            <a:off x="6096000" y="14724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86EADC9-B658-38CA-5BB3-E3A6847CB9DF}"/>
              </a:ext>
            </a:extLst>
          </p:cNvPr>
          <p:cNvSpPr txBox="1"/>
          <p:nvPr/>
        </p:nvSpPr>
        <p:spPr>
          <a:xfrm>
            <a:off x="6117060" y="320308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>
                <a:latin typeface="メイリオ" panose="020B0604030504040204" pitchFamily="50" charset="-128"/>
                <a:ea typeface="メイリオ" panose="020B0604030504040204" pitchFamily="50" charset="-128"/>
              </a:rPr>
              <a:t>を持って伝え、</a:t>
            </a:r>
            <a:endParaRPr kumimoji="1" lang="en-US" altLang="ja-JP" sz="40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A492680F-E503-6465-C2FE-996C77DA4E87}"/>
              </a:ext>
            </a:extLst>
          </p:cNvPr>
          <p:cNvSpPr/>
          <p:nvPr/>
        </p:nvSpPr>
        <p:spPr>
          <a:xfrm>
            <a:off x="302549" y="4573175"/>
            <a:ext cx="11802834" cy="995422"/>
          </a:xfrm>
          <a:prstGeom prst="round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「なるほど！」と思わせて</a:t>
            </a:r>
            <a:r>
              <a:rPr kumimoji="1" lang="ja-JP" altLang="en-US" sz="3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「行動」をおこしてもらう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A0B7346E-9968-3C13-EF55-1E92E9C5FDFB}"/>
              </a:ext>
            </a:extLst>
          </p:cNvPr>
          <p:cNvSpPr/>
          <p:nvPr/>
        </p:nvSpPr>
        <p:spPr>
          <a:xfrm>
            <a:off x="3136590" y="2814470"/>
            <a:ext cx="2893671" cy="1347931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6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目的</a:t>
            </a:r>
            <a:endParaRPr kumimoji="1" lang="ja-JP" altLang="en-US" sz="6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79CB90F-BC8B-DDD0-FD4E-7E8553F5F992}"/>
              </a:ext>
            </a:extLst>
          </p:cNvPr>
          <p:cNvSpPr txBox="1"/>
          <p:nvPr/>
        </p:nvSpPr>
        <p:spPr>
          <a:xfrm>
            <a:off x="909574" y="5994919"/>
            <a:ext cx="1037285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2400" b="1">
                <a:latin typeface="メイリオ" panose="020B0604030504040204" pitchFamily="50" charset="-128"/>
                <a:ea typeface="メイリオ" panose="020B0604030504040204" pitchFamily="50" charset="-128"/>
              </a:rPr>
              <a:t>まずは「なるほど！」と思ってもらうことを目指しましょう</a:t>
            </a:r>
          </a:p>
        </p:txBody>
      </p:sp>
    </p:spTree>
    <p:extLst>
      <p:ext uri="{BB962C8B-B14F-4D97-AF65-F5344CB8AC3E}">
        <p14:creationId xmlns:p14="http://schemas.microsoft.com/office/powerpoint/2010/main" val="2128380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7494E-FADF-B793-5097-3FFAEE471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4E5D9E92-458C-2027-8A52-F14F229F0ABB}"/>
              </a:ext>
            </a:extLst>
          </p:cNvPr>
          <p:cNvSpPr>
            <a:spLocks noGrp="1"/>
          </p:cNvSpPr>
          <p:nvPr/>
        </p:nvSpPr>
        <p:spPr>
          <a:xfrm>
            <a:off x="0" y="-2583"/>
            <a:ext cx="12192000" cy="612000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「プレゼンテーション」の準備</a:t>
            </a:r>
            <a:endParaRPr kumimoji="1" lang="ja-JP" altLang="en-US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042314C-95DB-6E16-2F55-A20505CAC319}"/>
              </a:ext>
            </a:extLst>
          </p:cNvPr>
          <p:cNvSpPr/>
          <p:nvPr/>
        </p:nvSpPr>
        <p:spPr>
          <a:xfrm>
            <a:off x="1078022" y="1086544"/>
            <a:ext cx="2893671" cy="865145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聞き手</a:t>
            </a:r>
            <a:endParaRPr kumimoji="1" lang="ja-JP" altLang="en-US" sz="3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10D32C-FB2C-D637-3D97-9FFAE361493B}"/>
              </a:ext>
            </a:extLst>
          </p:cNvPr>
          <p:cNvSpPr txBox="1"/>
          <p:nvPr/>
        </p:nvSpPr>
        <p:spPr>
          <a:xfrm>
            <a:off x="28755" y="1311664"/>
            <a:ext cx="987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（１）　　　　　　　　　　　　　　　　　を　確認する</a:t>
            </a:r>
            <a:endParaRPr kumimoji="1"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560FE39-1D85-9641-605C-167E62046899}"/>
              </a:ext>
            </a:extLst>
          </p:cNvPr>
          <p:cNvSpPr txBox="1"/>
          <p:nvPr/>
        </p:nvSpPr>
        <p:spPr>
          <a:xfrm>
            <a:off x="2414908" y="2049911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だれに向けて伝える？何のためにつたえる？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B0FD91D0-29ED-8838-7BE9-9412BE8BDF08}"/>
              </a:ext>
            </a:extLst>
          </p:cNvPr>
          <p:cNvSpPr/>
          <p:nvPr/>
        </p:nvSpPr>
        <p:spPr>
          <a:xfrm>
            <a:off x="4119868" y="1087463"/>
            <a:ext cx="2893671" cy="865145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目的</a:t>
            </a:r>
            <a:endParaRPr kumimoji="1" lang="ja-JP" altLang="en-US" sz="3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67555FD-3B6C-2A2E-4047-E17BBF186F11}"/>
              </a:ext>
            </a:extLst>
          </p:cNvPr>
          <p:cNvSpPr txBox="1"/>
          <p:nvPr/>
        </p:nvSpPr>
        <p:spPr>
          <a:xfrm>
            <a:off x="18526" y="4236529"/>
            <a:ext cx="987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（３）伝えるために、何があると良いか、考えて準備する</a:t>
            </a:r>
            <a:endParaRPr kumimoji="1"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3D6315A-7DA2-5873-51A5-D6877CF38D03}"/>
              </a:ext>
            </a:extLst>
          </p:cNvPr>
          <p:cNvSpPr txBox="1"/>
          <p:nvPr/>
        </p:nvSpPr>
        <p:spPr>
          <a:xfrm>
            <a:off x="3286" y="5139305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（４）台本</a:t>
            </a:r>
            <a:r>
              <a:rPr kumimoji="1"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を用意する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8638D56-21D6-7C5F-F327-046605F11DED}"/>
              </a:ext>
            </a:extLst>
          </p:cNvPr>
          <p:cNvSpPr txBox="1"/>
          <p:nvPr/>
        </p:nvSpPr>
        <p:spPr>
          <a:xfrm>
            <a:off x="3892" y="598856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（５）くりかえし練習する</a:t>
            </a:r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08D0330-B433-F9B7-E80E-3EDA6C63DB1D}"/>
              </a:ext>
            </a:extLst>
          </p:cNvPr>
          <p:cNvSpPr txBox="1"/>
          <p:nvPr/>
        </p:nvSpPr>
        <p:spPr>
          <a:xfrm>
            <a:off x="28755" y="2967696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（２）　　　　　　　　　　　を　はっきりさせる</a:t>
            </a:r>
            <a:endParaRPr kumimoji="1"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9EC3BA98-2C7E-210B-5048-D92BF1660420}"/>
              </a:ext>
            </a:extLst>
          </p:cNvPr>
          <p:cNvSpPr/>
          <p:nvPr/>
        </p:nvSpPr>
        <p:spPr>
          <a:xfrm>
            <a:off x="1033154" y="2733764"/>
            <a:ext cx="3790777" cy="865145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3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伝えたいこと</a:t>
            </a:r>
            <a:endParaRPr kumimoji="1" lang="ja-JP" altLang="en-US" sz="3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1" name="吹き出し: 角を丸めた四角形 40">
            <a:extLst>
              <a:ext uri="{FF2B5EF4-FFF2-40B4-BE49-F238E27FC236}">
                <a16:creationId xmlns:a16="http://schemas.microsoft.com/office/drawing/2014/main" id="{D4B2D6A6-4A47-F325-F3F2-8649DD57AF49}"/>
              </a:ext>
            </a:extLst>
          </p:cNvPr>
          <p:cNvSpPr/>
          <p:nvPr/>
        </p:nvSpPr>
        <p:spPr>
          <a:xfrm>
            <a:off x="5561813" y="5150347"/>
            <a:ext cx="6251330" cy="1168770"/>
          </a:xfrm>
          <a:prstGeom prst="wedgeRoundRectCallout">
            <a:avLst>
              <a:gd name="adj1" fmla="val -35763"/>
              <a:gd name="adj2" fmla="val -76470"/>
              <a:gd name="adj3" fmla="val 16667"/>
            </a:avLst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どうすれば</a:t>
            </a:r>
            <a:r>
              <a:rPr lang="ja-JP" altLang="en-US" sz="28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「なるほど！」</a:t>
            </a:r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endParaRPr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思ってもらえるかな？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5F145E1-FDA3-53C4-E618-46DE31E4109F}"/>
              </a:ext>
            </a:extLst>
          </p:cNvPr>
          <p:cNvSpPr txBox="1"/>
          <p:nvPr/>
        </p:nvSpPr>
        <p:spPr>
          <a:xfrm>
            <a:off x="2414908" y="365155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何をつたえる？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C0E9ACC-D3D8-B459-8701-4AC1B63095D9}"/>
              </a:ext>
            </a:extLst>
          </p:cNvPr>
          <p:cNvSpPr txBox="1"/>
          <p:nvPr/>
        </p:nvSpPr>
        <p:spPr>
          <a:xfrm>
            <a:off x="7772251" y="108823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かくにん</a:t>
            </a:r>
            <a:endParaRPr kumimoji="1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8316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64599-79D1-2698-DA49-03F969790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EE6F4CD7-FDB7-5F0A-4053-AB2F3D89EC42}"/>
              </a:ext>
            </a:extLst>
          </p:cNvPr>
          <p:cNvSpPr>
            <a:spLocks noGrp="1"/>
          </p:cNvSpPr>
          <p:nvPr/>
        </p:nvSpPr>
        <p:spPr>
          <a:xfrm>
            <a:off x="0" y="-2583"/>
            <a:ext cx="12192000" cy="612000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「なるほど！」と思ってもらうために</a:t>
            </a:r>
            <a:endParaRPr kumimoji="1" lang="ja-JP" altLang="en-US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図 8" descr="アイコン が含まれている画像">
            <a:extLst>
              <a:ext uri="{FF2B5EF4-FFF2-40B4-BE49-F238E27FC236}">
                <a16:creationId xmlns:a16="http://schemas.microsoft.com/office/drawing/2014/main" id="{D2E79B64-2CA2-7374-B35F-AD3CA2BC34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45" y="1839451"/>
            <a:ext cx="2915380" cy="2662714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8F1EF45-3411-0816-A7FB-C28FCE872762}"/>
              </a:ext>
            </a:extLst>
          </p:cNvPr>
          <p:cNvSpPr txBox="1"/>
          <p:nvPr/>
        </p:nvSpPr>
        <p:spPr>
          <a:xfrm>
            <a:off x="3799010" y="2887465"/>
            <a:ext cx="8032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>
                <a:latin typeface="メイリオ" panose="020B0604030504040204" pitchFamily="50" charset="-128"/>
                <a:ea typeface="メイリオ" panose="020B0604030504040204" pitchFamily="50" charset="-128"/>
              </a:rPr>
              <a:t>データ</a:t>
            </a:r>
            <a:r>
              <a:rPr kumimoji="1"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（グラフなどで伝わりやすくしたもの）</a:t>
            </a:r>
            <a:endParaRPr kumimoji="1" lang="ja-JP" altLang="en-US" sz="36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91AD889-5C9E-A3FE-707C-B103CDB26B2B}"/>
              </a:ext>
            </a:extLst>
          </p:cNvPr>
          <p:cNvSpPr txBox="1"/>
          <p:nvPr/>
        </p:nvSpPr>
        <p:spPr>
          <a:xfrm>
            <a:off x="3776259" y="393547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>
                <a:latin typeface="メイリオ" panose="020B0604030504040204" pitchFamily="50" charset="-128"/>
                <a:ea typeface="メイリオ" panose="020B0604030504040204" pitchFamily="50" charset="-128"/>
              </a:rPr>
              <a:t>もけい、サンプル</a:t>
            </a:r>
            <a:endParaRPr kumimoji="1" lang="en-US" altLang="ja-JP" sz="36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031EB6E-AFE0-18B3-BBC3-D83E700CCDAD}"/>
              </a:ext>
            </a:extLst>
          </p:cNvPr>
          <p:cNvSpPr txBox="1"/>
          <p:nvPr/>
        </p:nvSpPr>
        <p:spPr>
          <a:xfrm>
            <a:off x="3799010" y="183945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1DE806FB-E0D6-1CD6-B07A-25440EE94CFB}"/>
              </a:ext>
            </a:extLst>
          </p:cNvPr>
          <p:cNvSpPr txBox="1"/>
          <p:nvPr/>
        </p:nvSpPr>
        <p:spPr>
          <a:xfrm>
            <a:off x="395145" y="115930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よく使われる資料の例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C8A1886-A325-CD02-C765-D9C042AD4403}"/>
              </a:ext>
            </a:extLst>
          </p:cNvPr>
          <p:cNvSpPr>
            <a:spLocks noGrp="1"/>
          </p:cNvSpPr>
          <p:nvPr/>
        </p:nvSpPr>
        <p:spPr>
          <a:xfrm>
            <a:off x="0" y="5535168"/>
            <a:ext cx="12192000" cy="1322832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ja-JP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9C7154E4-FCB1-6F74-BAED-5F98FDEB7B9F}"/>
              </a:ext>
            </a:extLst>
          </p:cNvPr>
          <p:cNvSpPr/>
          <p:nvPr/>
        </p:nvSpPr>
        <p:spPr>
          <a:xfrm>
            <a:off x="220790" y="5850279"/>
            <a:ext cx="2140845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聞き手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B20D1960-51AA-3ABC-C9F2-DD569DC3D9E9}"/>
              </a:ext>
            </a:extLst>
          </p:cNvPr>
          <p:cNvSpPr/>
          <p:nvPr/>
        </p:nvSpPr>
        <p:spPr>
          <a:xfrm>
            <a:off x="2524152" y="5842102"/>
            <a:ext cx="2140844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目的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BC08217F-5D9A-8F3D-97DF-E3D69242A885}"/>
              </a:ext>
            </a:extLst>
          </p:cNvPr>
          <p:cNvSpPr/>
          <p:nvPr/>
        </p:nvSpPr>
        <p:spPr>
          <a:xfrm>
            <a:off x="4827513" y="5838224"/>
            <a:ext cx="3497997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伝えたいこと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CA6BD05-07BE-6900-05FC-2AC710140A06}"/>
              </a:ext>
            </a:extLst>
          </p:cNvPr>
          <p:cNvSpPr txBox="1"/>
          <p:nvPr/>
        </p:nvSpPr>
        <p:spPr>
          <a:xfrm>
            <a:off x="8325510" y="6087918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を意識しながら準備しよう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4596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EB7337-E479-02E8-D1B4-D0B6864217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1B2C8E21-C31C-6DC5-7994-2F11A6A37848}"/>
              </a:ext>
            </a:extLst>
          </p:cNvPr>
          <p:cNvSpPr>
            <a:spLocks noGrp="1"/>
          </p:cNvSpPr>
          <p:nvPr/>
        </p:nvSpPr>
        <p:spPr>
          <a:xfrm>
            <a:off x="0" y="-2583"/>
            <a:ext cx="12192000" cy="612000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プレゼンテーションソフトを使うとき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9DE9E78-A56D-EC73-B9FD-0EF1771AE8A8}"/>
              </a:ext>
            </a:extLst>
          </p:cNvPr>
          <p:cNvSpPr txBox="1"/>
          <p:nvPr/>
        </p:nvSpPr>
        <p:spPr>
          <a:xfrm>
            <a:off x="405092" y="985483"/>
            <a:ext cx="710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>
                <a:latin typeface="メイリオ" panose="020B0604030504040204" pitchFamily="50" charset="-128"/>
                <a:ea typeface="メイリオ" panose="020B0604030504040204" pitchFamily="50" charset="-128"/>
              </a:rPr>
              <a:t>文字は少なく、キーワードで書く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A27E2A9-5F1E-DAC7-9CB8-D4850047F1F4}"/>
              </a:ext>
            </a:extLst>
          </p:cNvPr>
          <p:cNvSpPr txBox="1"/>
          <p:nvPr/>
        </p:nvSpPr>
        <p:spPr>
          <a:xfrm>
            <a:off x="8211111" y="1290736"/>
            <a:ext cx="1627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Good!</a:t>
            </a:r>
            <a:endParaRPr kumimoji="1" lang="ja-JP" altLang="en-US" sz="3600" b="1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3C3BE044-23FD-0A3E-8114-AD58B4FB71DB}"/>
              </a:ext>
            </a:extLst>
          </p:cNvPr>
          <p:cNvGrpSpPr/>
          <p:nvPr/>
        </p:nvGrpSpPr>
        <p:grpSpPr>
          <a:xfrm>
            <a:off x="796488" y="1872864"/>
            <a:ext cx="4571623" cy="2602985"/>
            <a:chOff x="694857" y="2127507"/>
            <a:chExt cx="4571623" cy="2602985"/>
          </a:xfrm>
        </p:grpSpPr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DC75F83-46B4-C762-5ED2-D361E02D6818}"/>
                </a:ext>
              </a:extLst>
            </p:cNvPr>
            <p:cNvSpPr/>
            <p:nvPr/>
          </p:nvSpPr>
          <p:spPr>
            <a:xfrm>
              <a:off x="694857" y="2127507"/>
              <a:ext cx="4571623" cy="260298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5B8C835D-D135-BB7D-2352-2F16926D2E07}"/>
                </a:ext>
              </a:extLst>
            </p:cNvPr>
            <p:cNvSpPr txBox="1"/>
            <p:nvPr/>
          </p:nvSpPr>
          <p:spPr>
            <a:xfrm>
              <a:off x="695998" y="2285225"/>
              <a:ext cx="4570482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八ヶ岳のみりょく</a:t>
              </a:r>
              <a:r>
                <a:rPr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①おいしい高原野菜</a:t>
              </a:r>
              <a:endPara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レタスやキャベツなどがつくられています</a:t>
              </a:r>
              <a:endParaRPr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新鮮なので食べておいしいだけでなく、</a:t>
              </a:r>
              <a:endParaRPr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高原野菜の畑の風景もすばらしいです。</a:t>
              </a:r>
              <a:endParaRPr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325DE8B4-79DF-DA76-B192-37E65B04ABF4}"/>
                </a:ext>
              </a:extLst>
            </p:cNvPr>
            <p:cNvSpPr txBox="1"/>
            <p:nvPr/>
          </p:nvSpPr>
          <p:spPr>
            <a:xfrm>
              <a:off x="1676750" y="4230951"/>
              <a:ext cx="34163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これぞ八ヶ岳のみりょくです！</a:t>
              </a:r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6626962F-FE35-1431-372D-93625EF8AFE9}"/>
              </a:ext>
            </a:extLst>
          </p:cNvPr>
          <p:cNvGrpSpPr/>
          <p:nvPr/>
        </p:nvGrpSpPr>
        <p:grpSpPr>
          <a:xfrm>
            <a:off x="6840188" y="1872864"/>
            <a:ext cx="4571623" cy="2602985"/>
            <a:chOff x="6576511" y="2151574"/>
            <a:chExt cx="4571623" cy="2602985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4B86A7CD-C821-8CEE-7CE1-FB747458C024}"/>
                </a:ext>
              </a:extLst>
            </p:cNvPr>
            <p:cNvSpPr/>
            <p:nvPr/>
          </p:nvSpPr>
          <p:spPr>
            <a:xfrm>
              <a:off x="6576511" y="2151574"/>
              <a:ext cx="4571623" cy="260298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F0093042-1EFA-5C50-52F5-3B026A304C8D}"/>
                </a:ext>
              </a:extLst>
            </p:cNvPr>
            <p:cNvSpPr txBox="1"/>
            <p:nvPr/>
          </p:nvSpPr>
          <p:spPr>
            <a:xfrm>
              <a:off x="6705188" y="2339924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rPr>
                <a:t>高原野菜</a:t>
              </a:r>
              <a:endParaRPr kumimoji="1"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68BC5E0B-DAF5-70EA-D25C-2CBC1FE39391}"/>
                </a:ext>
              </a:extLst>
            </p:cNvPr>
            <p:cNvSpPr txBox="1"/>
            <p:nvPr/>
          </p:nvSpPr>
          <p:spPr>
            <a:xfrm>
              <a:off x="7057292" y="2966061"/>
              <a:ext cx="36100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rPr>
                <a:t>レタス・キャベツ</a:t>
              </a:r>
              <a:r>
                <a:rPr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など</a:t>
              </a:r>
              <a:endParaRPr kumimoji="1"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rPr>
                <a:t>・新せん・おいしい</a:t>
              </a:r>
              <a:endParaRPr kumimoji="1"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rPr>
                <a:t>・さわやかな畑の風景</a:t>
              </a:r>
              <a:endParaRPr kumimoji="1" lang="en-US" altLang="ja-JP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B77EBDE-ABB9-5939-4A5C-C03750AD90EE}"/>
              </a:ext>
            </a:extLst>
          </p:cNvPr>
          <p:cNvSpPr txBox="1"/>
          <p:nvPr/>
        </p:nvSpPr>
        <p:spPr>
          <a:xfrm>
            <a:off x="2140372" y="4653225"/>
            <a:ext cx="812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八ヶ岳のみりょくを他のまちに住む小学生に知ってもらい、</a:t>
            </a:r>
            <a:endParaRPr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「八ヶ岳に行こう！」と思ってもらうためのプレゼンテーションの例</a:t>
            </a:r>
            <a:endParaRPr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矢印: 右 26">
            <a:extLst>
              <a:ext uri="{FF2B5EF4-FFF2-40B4-BE49-F238E27FC236}">
                <a16:creationId xmlns:a16="http://schemas.microsoft.com/office/drawing/2014/main" id="{972BF577-11A7-EBC2-DB1D-03C2EBB00DB8}"/>
              </a:ext>
            </a:extLst>
          </p:cNvPr>
          <p:cNvSpPr/>
          <p:nvPr/>
        </p:nvSpPr>
        <p:spPr>
          <a:xfrm>
            <a:off x="5837806" y="2784888"/>
            <a:ext cx="625032" cy="87716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8AA4AA28-36F6-3387-9F59-C2B1EC65D014}"/>
              </a:ext>
            </a:extLst>
          </p:cNvPr>
          <p:cNvSpPr>
            <a:spLocks noGrp="1"/>
          </p:cNvSpPr>
          <p:nvPr/>
        </p:nvSpPr>
        <p:spPr>
          <a:xfrm>
            <a:off x="0" y="5535168"/>
            <a:ext cx="12192000" cy="1322832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ja-JP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F20D4DE5-331D-9AF4-B8C7-37D8291DF710}"/>
              </a:ext>
            </a:extLst>
          </p:cNvPr>
          <p:cNvSpPr/>
          <p:nvPr/>
        </p:nvSpPr>
        <p:spPr>
          <a:xfrm>
            <a:off x="220790" y="5850279"/>
            <a:ext cx="2140845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聞き手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8BEF84B5-D9E1-86E7-4CE8-A1436E88008E}"/>
              </a:ext>
            </a:extLst>
          </p:cNvPr>
          <p:cNvSpPr/>
          <p:nvPr/>
        </p:nvSpPr>
        <p:spPr>
          <a:xfrm>
            <a:off x="2524152" y="5842102"/>
            <a:ext cx="2140844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目的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E1E5C001-2B09-4BF6-96A9-08717F22475D}"/>
              </a:ext>
            </a:extLst>
          </p:cNvPr>
          <p:cNvSpPr/>
          <p:nvPr/>
        </p:nvSpPr>
        <p:spPr>
          <a:xfrm>
            <a:off x="4827513" y="5838224"/>
            <a:ext cx="3497997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伝えたいこと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32F6ACC-C994-C858-4619-F94A74BE4D33}"/>
              </a:ext>
            </a:extLst>
          </p:cNvPr>
          <p:cNvSpPr txBox="1"/>
          <p:nvPr/>
        </p:nvSpPr>
        <p:spPr>
          <a:xfrm>
            <a:off x="8325510" y="6087918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を意識しながら準備しよう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7044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77444-6DFD-D806-390A-1C167967D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687A403-7790-C4D3-0266-65A3851835B1}"/>
              </a:ext>
            </a:extLst>
          </p:cNvPr>
          <p:cNvSpPr>
            <a:spLocks noGrp="1"/>
          </p:cNvSpPr>
          <p:nvPr/>
        </p:nvSpPr>
        <p:spPr>
          <a:xfrm>
            <a:off x="0" y="-2583"/>
            <a:ext cx="12192000" cy="612000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プレゼンテーションソフトを使うとき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1EFAADE-9FD1-EF89-C866-1ECADDDDABF7}"/>
              </a:ext>
            </a:extLst>
          </p:cNvPr>
          <p:cNvSpPr txBox="1"/>
          <p:nvPr/>
        </p:nvSpPr>
        <p:spPr>
          <a:xfrm>
            <a:off x="405092" y="985483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b="1">
                <a:latin typeface="メイリオ" panose="020B0604030504040204" pitchFamily="50" charset="-128"/>
                <a:ea typeface="メイリオ" panose="020B0604030504040204" pitchFamily="50" charset="-128"/>
              </a:rPr>
              <a:t>写真やグラフをしぼりこむ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E6CF6CA-A2BB-1C7D-BC81-C77C3BC2E9D1}"/>
              </a:ext>
            </a:extLst>
          </p:cNvPr>
          <p:cNvSpPr txBox="1"/>
          <p:nvPr/>
        </p:nvSpPr>
        <p:spPr>
          <a:xfrm>
            <a:off x="8222685" y="1290736"/>
            <a:ext cx="16273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Good!</a:t>
            </a:r>
            <a:endParaRPr kumimoji="1" lang="ja-JP" altLang="en-US" sz="3600" b="1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B4D4F524-98DA-8EA3-E16A-9355492D34A7}"/>
              </a:ext>
            </a:extLst>
          </p:cNvPr>
          <p:cNvSpPr/>
          <p:nvPr/>
        </p:nvSpPr>
        <p:spPr>
          <a:xfrm>
            <a:off x="796488" y="1872864"/>
            <a:ext cx="4571623" cy="26029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94C4553-DBC1-A89A-1902-F080FC3B54B9}"/>
              </a:ext>
            </a:extLst>
          </p:cNvPr>
          <p:cNvGrpSpPr/>
          <p:nvPr/>
        </p:nvGrpSpPr>
        <p:grpSpPr>
          <a:xfrm>
            <a:off x="6851762" y="1873781"/>
            <a:ext cx="4571623" cy="2602985"/>
            <a:chOff x="6576511" y="2151574"/>
            <a:chExt cx="4571623" cy="2602985"/>
          </a:xfrm>
        </p:grpSpPr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186DB067-CEEF-738A-2124-5646DEA1A24A}"/>
                </a:ext>
              </a:extLst>
            </p:cNvPr>
            <p:cNvSpPr/>
            <p:nvPr/>
          </p:nvSpPr>
          <p:spPr>
            <a:xfrm>
              <a:off x="6576511" y="2151574"/>
              <a:ext cx="4571623" cy="260298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000"/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9BA08D36-54F2-9515-17FE-D3FF06DE49A5}"/>
                </a:ext>
              </a:extLst>
            </p:cNvPr>
            <p:cNvSpPr txBox="1"/>
            <p:nvPr/>
          </p:nvSpPr>
          <p:spPr>
            <a:xfrm>
              <a:off x="6875007" y="2291895"/>
              <a:ext cx="41088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>
                  <a:latin typeface="メイリオ" panose="020B0604030504040204" pitchFamily="50" charset="-128"/>
                  <a:ea typeface="メイリオ" panose="020B0604030504040204" pitchFamily="50" charset="-128"/>
                </a:rPr>
                <a:t>夏もすずしい、林の中のウォーキング</a:t>
              </a:r>
              <a:endParaRPr kumimoji="1" lang="en-US" altLang="ja-JP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31" name="矢印: 右 30">
            <a:extLst>
              <a:ext uri="{FF2B5EF4-FFF2-40B4-BE49-F238E27FC236}">
                <a16:creationId xmlns:a16="http://schemas.microsoft.com/office/drawing/2014/main" id="{29682000-FEA9-1009-6B39-5ABE541A42B9}"/>
              </a:ext>
            </a:extLst>
          </p:cNvPr>
          <p:cNvSpPr/>
          <p:nvPr/>
        </p:nvSpPr>
        <p:spPr>
          <a:xfrm>
            <a:off x="5837806" y="2784888"/>
            <a:ext cx="625032" cy="87716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0D3D19C-D84F-8477-6606-7265835155A1}"/>
              </a:ext>
            </a:extLst>
          </p:cNvPr>
          <p:cNvSpPr txBox="1"/>
          <p:nvPr/>
        </p:nvSpPr>
        <p:spPr>
          <a:xfrm>
            <a:off x="839434" y="1969954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夏はウォーキング</a:t>
            </a:r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おすすめ</a:t>
            </a:r>
            <a:endParaRPr kumimoji="1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3" name="図 42" descr="森の中の道&#10;&#10;自動的に生成された説明">
            <a:extLst>
              <a:ext uri="{FF2B5EF4-FFF2-40B4-BE49-F238E27FC236}">
                <a16:creationId xmlns:a16="http://schemas.microsoft.com/office/drawing/2014/main" id="{CBCE58D1-D481-AC7A-BF5A-1EF0376B8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444" y="2395114"/>
            <a:ext cx="2208950" cy="1656712"/>
          </a:xfrm>
          <a:prstGeom prst="rect">
            <a:avLst/>
          </a:prstGeom>
        </p:spPr>
      </p:pic>
      <p:pic>
        <p:nvPicPr>
          <p:cNvPr id="45" name="図 44" descr="森の中の道&#10;&#10;自動的に生成された説明">
            <a:extLst>
              <a:ext uri="{FF2B5EF4-FFF2-40B4-BE49-F238E27FC236}">
                <a16:creationId xmlns:a16="http://schemas.microsoft.com/office/drawing/2014/main" id="{B4F4D2FB-3CA3-8A2B-EB67-90A7BB7D3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97" y="2343325"/>
            <a:ext cx="1954588" cy="1465941"/>
          </a:xfrm>
          <a:prstGeom prst="rect">
            <a:avLst/>
          </a:prstGeom>
        </p:spPr>
      </p:pic>
      <p:pic>
        <p:nvPicPr>
          <p:cNvPr id="47" name="図 46" descr="草が生えている木&#10;&#10;自動的に生成された説明">
            <a:extLst>
              <a:ext uri="{FF2B5EF4-FFF2-40B4-BE49-F238E27FC236}">
                <a16:creationId xmlns:a16="http://schemas.microsoft.com/office/drawing/2014/main" id="{A9AE6B7B-765C-64B1-2F6A-440DE8865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832" y="2318673"/>
            <a:ext cx="2020324" cy="1515243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09DF2296-53A1-8FE2-DB88-1F573EAABAC6}"/>
              </a:ext>
            </a:extLst>
          </p:cNvPr>
          <p:cNvSpPr txBox="1"/>
          <p:nvPr/>
        </p:nvSpPr>
        <p:spPr>
          <a:xfrm>
            <a:off x="2140372" y="4653225"/>
            <a:ext cx="812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八ヶ岳のみりょくを他のまちに住む小学生に知ってもらい、</a:t>
            </a:r>
            <a:endParaRPr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「八ヶ岳に行こう！」と思ってもらうためのプレゼンテーションの例</a:t>
            </a:r>
            <a:endParaRPr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A92E43E-0673-224B-5F77-F6CB8C55B3EA}"/>
              </a:ext>
            </a:extLst>
          </p:cNvPr>
          <p:cNvSpPr txBox="1"/>
          <p:nvPr/>
        </p:nvSpPr>
        <p:spPr>
          <a:xfrm>
            <a:off x="7153181" y="4095754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歩いたあとは、ぜひソフトクリームを！</a:t>
            </a:r>
            <a:endParaRPr kumimoji="1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図 48" descr="丘の上にある&#10;&#10;中程度の精度で自動的に生成された説明">
            <a:extLst>
              <a:ext uri="{FF2B5EF4-FFF2-40B4-BE49-F238E27FC236}">
                <a16:creationId xmlns:a16="http://schemas.microsoft.com/office/drawing/2014/main" id="{93E5A344-EB4D-0920-2FD7-A99C774601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865" y="2914912"/>
            <a:ext cx="1954588" cy="1465941"/>
          </a:xfrm>
          <a:prstGeom prst="rect">
            <a:avLst/>
          </a:prstGeom>
        </p:spPr>
      </p:pic>
      <p:sp>
        <p:nvSpPr>
          <p:cNvPr id="12" name="タイトル 1">
            <a:extLst>
              <a:ext uri="{FF2B5EF4-FFF2-40B4-BE49-F238E27FC236}">
                <a16:creationId xmlns:a16="http://schemas.microsoft.com/office/drawing/2014/main" id="{306FE298-27F3-6FD1-191D-60EABE4BB3DD}"/>
              </a:ext>
            </a:extLst>
          </p:cNvPr>
          <p:cNvSpPr>
            <a:spLocks noGrp="1"/>
          </p:cNvSpPr>
          <p:nvPr/>
        </p:nvSpPr>
        <p:spPr>
          <a:xfrm>
            <a:off x="0" y="5535168"/>
            <a:ext cx="12192000" cy="1322832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ja-JP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8AE2B4A3-26B4-3FDA-2795-A84E6C17E71E}"/>
              </a:ext>
            </a:extLst>
          </p:cNvPr>
          <p:cNvSpPr/>
          <p:nvPr/>
        </p:nvSpPr>
        <p:spPr>
          <a:xfrm>
            <a:off x="220790" y="5850279"/>
            <a:ext cx="2140845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聞き手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D846F82E-2C9C-F9C9-3986-DA6720EC6CE7}"/>
              </a:ext>
            </a:extLst>
          </p:cNvPr>
          <p:cNvSpPr/>
          <p:nvPr/>
        </p:nvSpPr>
        <p:spPr>
          <a:xfrm>
            <a:off x="2524152" y="5842102"/>
            <a:ext cx="2140844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目的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499A82-B751-CEED-DE66-37AF85E9D0EC}"/>
              </a:ext>
            </a:extLst>
          </p:cNvPr>
          <p:cNvSpPr/>
          <p:nvPr/>
        </p:nvSpPr>
        <p:spPr>
          <a:xfrm>
            <a:off x="4827513" y="5838224"/>
            <a:ext cx="3497997" cy="735349"/>
          </a:xfrm>
          <a:prstGeom prst="roundRect">
            <a:avLst/>
          </a:prstGeom>
          <a:solidFill>
            <a:srgbClr val="CCEC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伝えたいこと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EC4005E-8138-D81D-36BE-E52D7C447EFD}"/>
              </a:ext>
            </a:extLst>
          </p:cNvPr>
          <p:cNvSpPr txBox="1"/>
          <p:nvPr/>
        </p:nvSpPr>
        <p:spPr>
          <a:xfrm>
            <a:off x="8325510" y="6087918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rPr>
              <a:t>を意識しながら準備しよう</a:t>
            </a:r>
            <a:endParaRPr lang="en-US" altLang="ja-JP" sz="24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1426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52796-DE65-8C40-3130-7BE4FEBE8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D3FF8615-2BD3-A31A-325D-C97DE033A654}"/>
              </a:ext>
            </a:extLst>
          </p:cNvPr>
          <p:cNvSpPr>
            <a:spLocks noGrp="1"/>
          </p:cNvSpPr>
          <p:nvPr/>
        </p:nvSpPr>
        <p:spPr>
          <a:xfrm>
            <a:off x="0" y="-2583"/>
            <a:ext cx="12192000" cy="612000"/>
          </a:xfrm>
          <a:prstGeom prst="rect">
            <a:avLst/>
          </a:prstGeom>
          <a:solidFill>
            <a:srgbClr val="FFECAF"/>
          </a:solidFill>
        </p:spPr>
        <p:txBody>
          <a:bodyPr vert="horz" lIns="360000" tIns="45720" rIns="91440" bIns="45720" rtlCol="0" anchor="b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>
                <a:latin typeface="メイリオ" panose="020B0604030504040204" pitchFamily="50" charset="-128"/>
                <a:ea typeface="メイリオ" panose="020B0604030504040204" pitchFamily="50" charset="-128"/>
              </a:rPr>
              <a:t>聞き手につたわるように、くり返し練習しよう！</a:t>
            </a:r>
            <a:endParaRPr lang="en-US" altLang="ja-JP" sz="28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5C09407-889B-F40A-034F-EB0A3DC38E12}"/>
              </a:ext>
            </a:extLst>
          </p:cNvPr>
          <p:cNvSpPr txBox="1"/>
          <p:nvPr/>
        </p:nvSpPr>
        <p:spPr>
          <a:xfrm>
            <a:off x="694521" y="1038673"/>
            <a:ext cx="100335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b="1">
                <a:latin typeface="メイリオ" panose="020B0604030504040204" pitchFamily="50" charset="-128"/>
                <a:ea typeface="メイリオ" panose="020B0604030504040204" pitchFamily="50" charset="-128"/>
              </a:rPr>
              <a:t>♪チェックリストを使い、より良くしていきましょう</a:t>
            </a:r>
            <a:endParaRPr lang="en-US" altLang="ja-JP" sz="32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3200" b="1">
                <a:latin typeface="メイリオ" panose="020B0604030504040204" pitchFamily="50" charset="-128"/>
                <a:ea typeface="メイリオ" panose="020B0604030504040204" pitchFamily="50" charset="-128"/>
              </a:rPr>
              <a:t>♪先生や他の人たちからアドバイスをもらいましょう</a:t>
            </a:r>
            <a:endParaRPr lang="en-US" altLang="ja-JP" sz="3200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8630D19-472B-B4CD-846C-D48A9B5D2AA3}"/>
              </a:ext>
            </a:extLst>
          </p:cNvPr>
          <p:cNvSpPr txBox="1"/>
          <p:nvPr/>
        </p:nvSpPr>
        <p:spPr>
          <a:xfrm>
            <a:off x="446965" y="2770743"/>
            <a:ext cx="11315918" cy="3108543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チェックリストの例</a:t>
            </a:r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800">
                <a:latin typeface="メイリオ"/>
                <a:ea typeface="メイリオ"/>
              </a:rPr>
              <a:t>▢わかりやすい言葉を使い、聞く人に伝わる声の大きさで話している</a:t>
            </a:r>
          </a:p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▢原こうを読むとき、聞き手のほうを見ている</a:t>
            </a:r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▢資料は見やすい</a:t>
            </a:r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▢注目するところが分かるように 身ぶり手ぶりを入れて話している</a:t>
            </a:r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800">
                <a:latin typeface="メイリオ" panose="020B0604030504040204" pitchFamily="50" charset="-128"/>
                <a:ea typeface="メイリオ" panose="020B0604030504040204" pitchFamily="50" charset="-128"/>
              </a:rPr>
              <a:t>▢「なるほど！」と思ってもらえる内容になっている</a:t>
            </a:r>
            <a:endParaRPr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F7B4D3A2-31ED-B1EC-5418-31FDCE261B6C}"/>
              </a:ext>
            </a:extLst>
          </p:cNvPr>
          <p:cNvSpPr/>
          <p:nvPr/>
        </p:nvSpPr>
        <p:spPr>
          <a:xfrm>
            <a:off x="157936" y="2341825"/>
            <a:ext cx="11876128" cy="3966380"/>
          </a:xfrm>
          <a:prstGeom prst="roundRect">
            <a:avLst/>
          </a:pr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8915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6cec9c4575384e6832828b850fb3d8ca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b232b3d882ab0768955b1b696fb1577d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9C3A4CCD-C428-4A06-851E-F3BB2E5C0F11}"/>
</file>

<file path=customXml/itemProps2.xml><?xml version="1.0" encoding="utf-8"?>
<ds:datastoreItem xmlns:ds="http://schemas.openxmlformats.org/officeDocument/2006/customXml" ds:itemID="{30F08E06-22CF-494F-8E12-96D2D065D7A9}"/>
</file>

<file path=customXml/itemProps3.xml><?xml version="1.0" encoding="utf-8"?>
<ds:datastoreItem xmlns:ds="http://schemas.openxmlformats.org/officeDocument/2006/customXml" ds:itemID="{7F7342B9-9A4C-4AD5-9A0D-876D9D35BD7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492</Words>
  <Application>Microsoft Office PowerPoint</Application>
  <PresentationFormat>ワイド画面</PresentationFormat>
  <Paragraphs>83</Paragraphs>
  <Slides>6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メイリオ</vt:lpstr>
      <vt:lpstr>游ゴシック</vt:lpstr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2025-11-17T06:33:13Z</dcterms:created>
  <dcterms:modified xsi:type="dcterms:W3CDTF">2025-11-17T06:33:21Z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