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61" r:id="rId2"/>
    <p:sldId id="262" r:id="rId3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DDDDD"/>
    <a:srgbClr val="CC00CC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FB1FC9-0CF5-464D-B9A1-83B5B9739975}" v="3" dt="2025-11-17T06:30:11.0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2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EC72D020-AAC1-471A-8839-3AFC1F8F61F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4888" y="1252538"/>
            <a:ext cx="23383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7954716B-F7B9-4025-93F8-E8D534213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146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EF646-B410-B183-956D-B5999A734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F3D6C04-2982-7EB4-3F59-4A6CF2775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74888" y="1252538"/>
            <a:ext cx="2338387" cy="3381375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28340F6-7465-7568-E5F8-C53911C1A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793146-1A83-359B-E47B-F477310F99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54716B-F7B9-4025-93F8-E8D5342131E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6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9E57F-0EF2-B4C2-BFF4-0381F8966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017CBAE-707D-24BA-CD05-E80A08E6E8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74888" y="1252538"/>
            <a:ext cx="2338387" cy="3381375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FB900CE-D108-B5E4-DD05-A52DD8281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F80008-EB42-E1C2-DCC0-348CA86B83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54716B-F7B9-4025-93F8-E8D5342131E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80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46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46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26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8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1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61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8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04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105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56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99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33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52796-DE65-8C40-3130-7BE4FEBE8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360F7491-D040-AD28-38C9-89C39004872B}"/>
              </a:ext>
            </a:extLst>
          </p:cNvPr>
          <p:cNvSpPr>
            <a:spLocks noGrp="1"/>
          </p:cNvSpPr>
          <p:nvPr/>
        </p:nvSpPr>
        <p:spPr>
          <a:xfrm>
            <a:off x="90173" y="787262"/>
            <a:ext cx="6690353" cy="3904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360000" tIns="45720" rIns="91440" bIns="45720" rtlCol="0" anchor="b">
            <a:norm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プレゼンテーションとらのまき　①準備をしよう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CA4BD94D-7FEF-A83A-B85F-3484E77606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483951"/>
              </p:ext>
            </p:extLst>
          </p:nvPr>
        </p:nvGraphicFramePr>
        <p:xfrm>
          <a:off x="95247" y="1241935"/>
          <a:ext cx="6672581" cy="1620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833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  <a:gridCol w="4603748">
                  <a:extLst>
                    <a:ext uri="{9D8B030D-6E8A-4147-A177-3AD203B41FA5}">
                      <a16:colId xmlns:a16="http://schemas.microsoft.com/office/drawing/2014/main" val="1120189259"/>
                    </a:ext>
                  </a:extLst>
                </a:gridCol>
              </a:tblGrid>
              <a:tr h="241425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だれに伝えるか（聞き手）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621225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何のために伝えるか（目的）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9709866"/>
                  </a:ext>
                </a:extLst>
              </a:tr>
              <a:tr h="7017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伝えたいこと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356855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595DED-D2EF-9A32-C7E8-E4F927465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972690"/>
              </p:ext>
            </p:extLst>
          </p:nvPr>
        </p:nvGraphicFramePr>
        <p:xfrm>
          <a:off x="95247" y="93520"/>
          <a:ext cx="6682740" cy="63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2740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191731">
                <a:tc>
                  <a:txBody>
                    <a:bodyPr/>
                    <a:lstStyle/>
                    <a:p>
                      <a:r>
                        <a:rPr kumimoji="1" lang="ja-JP" altLang="en-US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年　　　　組　　　　　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340897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メンバー：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642716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E1B48B82-DBB2-DE0C-06E4-4268CAD6E4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850959"/>
              </p:ext>
            </p:extLst>
          </p:nvPr>
        </p:nvGraphicFramePr>
        <p:xfrm>
          <a:off x="95249" y="3189851"/>
          <a:ext cx="6672579" cy="1940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751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  <a:gridCol w="4608828">
                  <a:extLst>
                    <a:ext uri="{9D8B030D-6E8A-4147-A177-3AD203B41FA5}">
                      <a16:colId xmlns:a16="http://schemas.microsoft.com/office/drawing/2014/main" val="1162161100"/>
                    </a:ext>
                  </a:extLst>
                </a:gridCol>
              </a:tblGrid>
              <a:tr h="429649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プレゼンテーション前の聞き手の意見・考え（予想）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619744"/>
                  </a:ext>
                </a:extLst>
              </a:tr>
              <a:tr h="645549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どんな資料があるとよいか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528216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とくに伝えたいキーワード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307880"/>
                  </a:ext>
                </a:extLst>
              </a:tr>
              <a:tr h="309772">
                <a:tc>
                  <a:txBody>
                    <a:bodyPr/>
                    <a:lstStyle/>
                    <a:p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題名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556579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5546390-7274-6EAA-15A7-971ED7AD0A34}"/>
              </a:ext>
            </a:extLst>
          </p:cNvPr>
          <p:cNvSpPr txBox="1"/>
          <p:nvPr/>
        </p:nvSpPr>
        <p:spPr>
          <a:xfrm flipH="1">
            <a:off x="-1" y="2862111"/>
            <a:ext cx="6725920" cy="30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★なるほど！と思ってもらうために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47F77F-1786-E6F0-0682-EFAA95C0E86C}"/>
              </a:ext>
            </a:extLst>
          </p:cNvPr>
          <p:cNvSpPr txBox="1"/>
          <p:nvPr/>
        </p:nvSpPr>
        <p:spPr>
          <a:xfrm flipH="1">
            <a:off x="-1" y="5107583"/>
            <a:ext cx="6767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★スライドの組み立て　：　全体の流れを見て、すじが通っているか確認（かくにん）しよう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922C6B3-5BCE-A11C-F856-D33C9FE63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17540"/>
              </p:ext>
            </p:extLst>
          </p:nvPr>
        </p:nvGraphicFramePr>
        <p:xfrm>
          <a:off x="90173" y="5415360"/>
          <a:ext cx="6684218" cy="266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114">
                  <a:extLst>
                    <a:ext uri="{9D8B030D-6E8A-4147-A177-3AD203B41FA5}">
                      <a16:colId xmlns:a16="http://schemas.microsoft.com/office/drawing/2014/main" val="1162161100"/>
                    </a:ext>
                  </a:extLst>
                </a:gridCol>
                <a:gridCol w="995688">
                  <a:extLst>
                    <a:ext uri="{9D8B030D-6E8A-4147-A177-3AD203B41FA5}">
                      <a16:colId xmlns:a16="http://schemas.microsoft.com/office/drawing/2014/main" val="1974533168"/>
                    </a:ext>
                  </a:extLst>
                </a:gridCol>
                <a:gridCol w="2004476">
                  <a:extLst>
                    <a:ext uri="{9D8B030D-6E8A-4147-A177-3AD203B41FA5}">
                      <a16:colId xmlns:a16="http://schemas.microsoft.com/office/drawing/2014/main" val="748573400"/>
                    </a:ext>
                  </a:extLst>
                </a:gridCol>
                <a:gridCol w="320993">
                  <a:extLst>
                    <a:ext uri="{9D8B030D-6E8A-4147-A177-3AD203B41FA5}">
                      <a16:colId xmlns:a16="http://schemas.microsoft.com/office/drawing/2014/main" val="2176151633"/>
                    </a:ext>
                  </a:extLst>
                </a:gridCol>
                <a:gridCol w="1057322">
                  <a:extLst>
                    <a:ext uri="{9D8B030D-6E8A-4147-A177-3AD203B41FA5}">
                      <a16:colId xmlns:a16="http://schemas.microsoft.com/office/drawing/2014/main" val="3836289887"/>
                    </a:ext>
                  </a:extLst>
                </a:gridCol>
                <a:gridCol w="1992625">
                  <a:extLst>
                    <a:ext uri="{9D8B030D-6E8A-4147-A177-3AD203B41FA5}">
                      <a16:colId xmlns:a16="http://schemas.microsoft.com/office/drawing/2014/main" val="2411976751"/>
                    </a:ext>
                  </a:extLst>
                </a:gridCol>
              </a:tblGrid>
              <a:tr h="221614"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組み立て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主な内容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組み立て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主な内容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465900"/>
                  </a:ext>
                </a:extLst>
              </a:tr>
              <a:tr h="584834"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 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表紙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619744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600488"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307880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556579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3D071E5-5B33-535A-AFAD-E30313DB5F8C}"/>
              </a:ext>
            </a:extLst>
          </p:cNvPr>
          <p:cNvSpPr txBox="1"/>
          <p:nvPr/>
        </p:nvSpPr>
        <p:spPr>
          <a:xfrm flipH="1">
            <a:off x="96523" y="8152456"/>
            <a:ext cx="6677652" cy="67710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スライドの組み立て例</a:t>
            </a:r>
            <a:r>
              <a:rPr kumimoji="1" lang="en-US" altLang="ja-JP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r>
              <a: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理由①、理由②など、複数のスライドにわたっても良い</a:t>
            </a:r>
            <a:endParaRPr kumimoji="1" lang="en-US" altLang="ja-JP" sz="1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・結論（けつろん）⇒理由⇒理由の根きょ⇒再度結論（けつろん）</a:t>
            </a:r>
            <a:endParaRPr kumimoji="1" lang="en-US" altLang="ja-JP" sz="1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・現状の説明⇒現状に対する意見⇒解決・対しょの方法⇒解決・対しょの方法による結果　　　</a:t>
            </a:r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F46C288-F9A9-9EE1-9E8B-DB6A0EF87560}"/>
              </a:ext>
            </a:extLst>
          </p:cNvPr>
          <p:cNvSpPr txBox="1"/>
          <p:nvPr/>
        </p:nvSpPr>
        <p:spPr>
          <a:xfrm flipH="1">
            <a:off x="-6350" y="8829564"/>
            <a:ext cx="6767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★完成したスライドを自分たちで見直そう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□字のまちがいがない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□データや文章を引用したとき、引用元（出典）がかいてある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□原こうを読みながらスライドを表示させ、流れに無理がないことを確認（かくにん）した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8915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85783-A9ED-6658-B2E9-44EB85A63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6DFF46BD-45D1-A012-AEB6-BB666992B919}"/>
              </a:ext>
            </a:extLst>
          </p:cNvPr>
          <p:cNvSpPr>
            <a:spLocks noGrp="1"/>
          </p:cNvSpPr>
          <p:nvPr/>
        </p:nvSpPr>
        <p:spPr>
          <a:xfrm>
            <a:off x="74929" y="784661"/>
            <a:ext cx="6690353" cy="3904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360000" tIns="45720" rIns="91440" bIns="45720" rtlCol="0" anchor="b">
            <a:norm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プレゼンテーションとらのまき　②より良くしよう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DDF0220E-DC83-59DF-4724-D63529722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393313"/>
              </p:ext>
            </p:extLst>
          </p:nvPr>
        </p:nvGraphicFramePr>
        <p:xfrm>
          <a:off x="85090" y="87804"/>
          <a:ext cx="6682740" cy="63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2740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191731">
                <a:tc>
                  <a:txBody>
                    <a:bodyPr/>
                    <a:lstStyle/>
                    <a:p>
                      <a:r>
                        <a:rPr kumimoji="1" lang="ja-JP" altLang="en-US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年　　　　組　　　　　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340897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メンバー：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642716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17864F5-93D1-D6A6-0A7E-1F1D59629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466363"/>
              </p:ext>
            </p:extLst>
          </p:nvPr>
        </p:nvGraphicFramePr>
        <p:xfrm>
          <a:off x="95249" y="1490009"/>
          <a:ext cx="6672578" cy="1859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160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  <a:gridCol w="691991">
                  <a:extLst>
                    <a:ext uri="{9D8B030D-6E8A-4147-A177-3AD203B41FA5}">
                      <a16:colId xmlns:a16="http://schemas.microsoft.com/office/drawing/2014/main" val="2266425852"/>
                    </a:ext>
                  </a:extLst>
                </a:gridCol>
                <a:gridCol w="697812">
                  <a:extLst>
                    <a:ext uri="{9D8B030D-6E8A-4147-A177-3AD203B41FA5}">
                      <a16:colId xmlns:a16="http://schemas.microsoft.com/office/drawing/2014/main" val="3163516156"/>
                    </a:ext>
                  </a:extLst>
                </a:gridCol>
                <a:gridCol w="608673">
                  <a:extLst>
                    <a:ext uri="{9D8B030D-6E8A-4147-A177-3AD203B41FA5}">
                      <a16:colId xmlns:a16="http://schemas.microsoft.com/office/drawing/2014/main" val="1822668456"/>
                    </a:ext>
                  </a:extLst>
                </a:gridCol>
                <a:gridCol w="609942">
                  <a:extLst>
                    <a:ext uri="{9D8B030D-6E8A-4147-A177-3AD203B41FA5}">
                      <a16:colId xmlns:a16="http://schemas.microsoft.com/office/drawing/2014/main" val="2697015153"/>
                    </a:ext>
                  </a:extLst>
                </a:gridCol>
              </a:tblGrid>
              <a:tr h="424342">
                <a:tc>
                  <a:txBody>
                    <a:bodyPr/>
                    <a:lstStyle/>
                    <a:p>
                      <a:r>
                        <a:rPr kumimoji="1" lang="ja-JP" altLang="en-US" sz="105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チェックリスト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自分たち</a:t>
                      </a:r>
                      <a:endParaRPr kumimoji="1" lang="en-US" altLang="ja-JP" sz="1050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チェック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  <a:tr h="2939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>
                          <a:latin typeface="ＭＳ Ｐゴシック"/>
                          <a:ea typeface="ＭＳ Ｐゴシック"/>
                        </a:rPr>
                        <a:t>わかりやすい言葉を使い、聞く人に伝わる声の大きさで話している</a:t>
                      </a:r>
                      <a:endParaRPr lang="en-US" altLang="ja-JP" sz="1100">
                        <a:latin typeface="ＭＳ Ｐゴシック"/>
                        <a:ea typeface="ＭＳ Ｐゴシック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642716"/>
                  </a:ext>
                </a:extLst>
              </a:tr>
              <a:tr h="2939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原こうを読むとき、聞き手のほうを見ている</a:t>
                      </a:r>
                      <a:endParaRPr lang="en-US" altLang="ja-JP" sz="1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502643"/>
                  </a:ext>
                </a:extLst>
              </a:tr>
              <a:tr h="2593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資料は見やすい</a:t>
                      </a:r>
                      <a:endParaRPr lang="en-US" altLang="ja-JP" sz="1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97058"/>
                  </a:ext>
                </a:extLst>
              </a:tr>
              <a:tr h="2939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注目するところが分かるように 身ぶり手ぶりを入れて話している</a:t>
                      </a:r>
                      <a:endParaRPr lang="en-US" altLang="ja-JP" sz="1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741996"/>
                  </a:ext>
                </a:extLst>
              </a:tr>
              <a:tr h="2939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「なるほど！」と思ってもらえる内容になっている</a:t>
                      </a:r>
                      <a:endParaRPr lang="en-US" altLang="ja-JP" sz="11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endParaRPr lang="en-US" altLang="ja-JP"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338995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AEF16E3-AF48-72FB-8681-E5ABD9F58282}"/>
              </a:ext>
            </a:extLst>
          </p:cNvPr>
          <p:cNvSpPr txBox="1"/>
          <p:nvPr/>
        </p:nvSpPr>
        <p:spPr>
          <a:xfrm flipH="1">
            <a:off x="-2" y="1180556"/>
            <a:ext cx="6680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★先生や他の班の人に練習を聞いてもらい、アドバイスをもらってより良くしよう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8F12BF85-5FE6-5295-81C3-1D559FDD9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157977"/>
              </p:ext>
            </p:extLst>
          </p:nvPr>
        </p:nvGraphicFramePr>
        <p:xfrm>
          <a:off x="110490" y="3434745"/>
          <a:ext cx="6680197" cy="1006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0197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1006572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もらったアドバイス：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</a:tbl>
          </a:graphicData>
        </a:graphic>
      </p:graphicFrame>
      <p:sp>
        <p:nvSpPr>
          <p:cNvPr id="4" name="タイトル 1">
            <a:extLst>
              <a:ext uri="{FF2B5EF4-FFF2-40B4-BE49-F238E27FC236}">
                <a16:creationId xmlns:a16="http://schemas.microsoft.com/office/drawing/2014/main" id="{935D94A9-8709-03B4-E9B7-5986EED01797}"/>
              </a:ext>
            </a:extLst>
          </p:cNvPr>
          <p:cNvSpPr>
            <a:spLocks noGrp="1"/>
          </p:cNvSpPr>
          <p:nvPr/>
        </p:nvSpPr>
        <p:spPr>
          <a:xfrm>
            <a:off x="95249" y="5547828"/>
            <a:ext cx="6690353" cy="3904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360000" tIns="45720" rIns="91440" bIns="45720" rtlCol="0" anchor="b">
            <a:norm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プレゼンテーションとらのまき　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③ふりかえり、次に生かそう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A25859-B1B3-D324-D04A-D3C5BB04969E}"/>
              </a:ext>
            </a:extLst>
          </p:cNvPr>
          <p:cNvSpPr txBox="1"/>
          <p:nvPr/>
        </p:nvSpPr>
        <p:spPr>
          <a:xfrm flipH="1">
            <a:off x="-3" y="4417709"/>
            <a:ext cx="6680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★他の班の練習を見て、良いところを取り入れよう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43581E6-E588-1382-5D33-190E5FBF07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106959"/>
              </p:ext>
            </p:extLst>
          </p:nvPr>
        </p:nvGraphicFramePr>
        <p:xfrm>
          <a:off x="113026" y="4739641"/>
          <a:ext cx="6680197" cy="72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0197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725044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取り入れたい良いところ：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120C523-30C8-BFB9-1167-46BBF7561699}"/>
              </a:ext>
            </a:extLst>
          </p:cNvPr>
          <p:cNvSpPr txBox="1"/>
          <p:nvPr/>
        </p:nvSpPr>
        <p:spPr>
          <a:xfrm flipH="1">
            <a:off x="21598" y="5938283"/>
            <a:ext cx="6680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★他の班のプレゼンテーションを聞き、特に「なるほど！」と思えた発表はどれでしたか</a:t>
            </a:r>
            <a:endParaRPr kumimoji="1"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77E91EEA-E19D-8A30-74BB-39E405974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26692"/>
              </p:ext>
            </p:extLst>
          </p:nvPr>
        </p:nvGraphicFramePr>
        <p:xfrm>
          <a:off x="113026" y="6246060"/>
          <a:ext cx="6680197" cy="117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0197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1175730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特に「なるほど！」と思ったプレゼンテーション：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どこが「なるほど！」ポイントだったか：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779C02-2FF2-CD52-BC50-D064475FA9A4}"/>
              </a:ext>
            </a:extLst>
          </p:cNvPr>
          <p:cNvSpPr txBox="1"/>
          <p:nvPr/>
        </p:nvSpPr>
        <p:spPr>
          <a:xfrm flipH="1">
            <a:off x="-4" y="7411630"/>
            <a:ext cx="6680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★自分たちのプレゼンテーションをふりかえろう</a:t>
            </a:r>
            <a:endParaRPr kumimoji="1" lang="en-US" altLang="ja-JP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16BAAD4-91A3-F893-D204-3F03C521F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349699"/>
              </p:ext>
            </p:extLst>
          </p:nvPr>
        </p:nvGraphicFramePr>
        <p:xfrm>
          <a:off x="105405" y="7710858"/>
          <a:ext cx="6680197" cy="1991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0197">
                  <a:extLst>
                    <a:ext uri="{9D8B030D-6E8A-4147-A177-3AD203B41FA5}">
                      <a16:colId xmlns:a16="http://schemas.microsoft.com/office/drawing/2014/main" val="4269553658"/>
                    </a:ext>
                  </a:extLst>
                </a:gridCol>
              </a:tblGrid>
              <a:tr h="1991942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「なるほど！」と思ってもらえたか：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特にがんばったこと：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今後、生かしたいこと：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745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233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0AD58DA-E04C-4396-B479-508F1B8936FA}"/>
</file>

<file path=customXml/itemProps2.xml><?xml version="1.0" encoding="utf-8"?>
<ds:datastoreItem xmlns:ds="http://schemas.openxmlformats.org/officeDocument/2006/customXml" ds:itemID="{8AACDC68-8002-4EAA-ADBB-605A518BBDA9}"/>
</file>

<file path=customXml/itemProps3.xml><?xml version="1.0" encoding="utf-8"?>
<ds:datastoreItem xmlns:ds="http://schemas.openxmlformats.org/officeDocument/2006/customXml" ds:itemID="{48B499AC-372B-4969-9FF4-9F4E4043125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424</Words>
  <Application>Microsoft Office PowerPoint</Application>
  <PresentationFormat>A4 210 x 297 mm</PresentationFormat>
  <Paragraphs>82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2025-11-17T06:30:11Z</dcterms:created>
  <dcterms:modified xsi:type="dcterms:W3CDTF">2025-11-17T06:30:21Z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