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6"/>
  </p:notes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FFFCC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479C806-4B86-400A-A465-BE3F5569BDA4}" v="3" dt="2025-10-09T01:56:54.91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88" d="100"/>
          <a:sy n="88" d="100"/>
        </p:scale>
        <p:origin x="40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8/10/relationships/authors" Target="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Relationship Id="rId14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C6A3A3-59B5-44C5-84A8-1009B38AE0BD}" type="datetimeFigureOut">
              <a:rPr kumimoji="1" lang="ja-JP" altLang="en-US" smtClean="0"/>
              <a:t>2025/10/9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9980AD-B1EB-474D-AB5D-2CEF22CB1C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6938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9980AD-B1EB-474D-AB5D-2CEF22CB1CEF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3637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D669AE-A28A-6571-261E-9448BCC384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8ECFDB49-F72D-D8B1-572A-2C24FEB7915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2A6E5910-B6D9-34FB-3A9E-A00BC5B6FF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735B28D-07B4-72CF-82DA-FFD51EA4E24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9980AD-B1EB-474D-AB5D-2CEF22CB1CEF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24713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9980AD-B1EB-474D-AB5D-2CEF22CB1CEF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14977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AA59237-4639-7553-7AFC-68F99ADBF6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ECC3941-CE05-E94B-DA9D-8E499441D0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5F62353-DC5A-5B40-49F2-14CBA1759A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710F-057C-4A95-B019-35C70B2569EE}" type="datetimeFigureOut">
              <a:rPr kumimoji="1" lang="ja-JP" altLang="en-US" smtClean="0"/>
              <a:t>2025/10/9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3A559F3-A68A-9B95-81D5-DE2548F5C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6FDA8F1-A536-3502-57F0-E65BDE7EB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677EB-F943-44F5-A7C8-BC9B7DF71B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3071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3D38F2-8AB0-18A6-76D4-EA3F0D1B3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DDBD09D-E0D8-D35D-494B-B83EF04287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BFDD1B8-E16C-9C20-FF49-4487F4891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710F-057C-4A95-B019-35C70B2569EE}" type="datetimeFigureOut">
              <a:rPr kumimoji="1" lang="ja-JP" altLang="en-US" smtClean="0"/>
              <a:t>2025/10/9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0223DD6-1397-1F33-FBEA-4F5E7732F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677351C-3112-5B8F-F2BF-2273267E1B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677EB-F943-44F5-A7C8-BC9B7DF71B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1531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514D9E3-19BB-5BDA-541D-2A682F2B4E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F29D7E1-0CE2-8640-31D2-8F1531FE29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242220C-F1F4-8720-254B-A21E98C63D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710F-057C-4A95-B019-35C70B2569EE}" type="datetimeFigureOut">
              <a:rPr kumimoji="1" lang="ja-JP" altLang="en-US" smtClean="0"/>
              <a:t>2025/10/9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D6120CC-ACF1-A336-6E3D-F04CC3DAB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679D976-0C9A-5EB4-8263-1BBD8F6CA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677EB-F943-44F5-A7C8-BC9B7DF71B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3813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078256-8CC5-BE3F-BE18-9C272B555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F1EA529-563C-0121-7780-967C7388AF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549EF1D-12F4-4243-B450-000A27DBB9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710F-057C-4A95-B019-35C70B2569EE}" type="datetimeFigureOut">
              <a:rPr kumimoji="1" lang="ja-JP" altLang="en-US" smtClean="0"/>
              <a:t>2025/10/9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5B08631-EF19-6082-EE92-B789801974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50A615C-1EBF-C8D4-CB46-366C1CAE1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677EB-F943-44F5-A7C8-BC9B7DF71B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7151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B9FDBEB-DDA5-8CB3-3B8F-CCBAE7666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0060AEA-AA32-1DB6-20D4-BCC8B45D18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C67A516-4C43-15DF-7D1A-988DE87758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710F-057C-4A95-B019-35C70B2569EE}" type="datetimeFigureOut">
              <a:rPr kumimoji="1" lang="ja-JP" altLang="en-US" smtClean="0"/>
              <a:t>2025/10/9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214C00C-DB55-61C7-6D4D-757C7444E3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76BAE2F-17CC-C261-29FA-CE90F357A7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677EB-F943-44F5-A7C8-BC9B7DF71B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3713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D375990-A367-CC9E-1132-51D549E9CF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D4B03E-22AA-47AE-231F-383871F155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ED23E02-0CB7-BA3E-420C-D7878A16D0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A845D3B-008F-2F72-8469-C0375E2046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710F-057C-4A95-B019-35C70B2569EE}" type="datetimeFigureOut">
              <a:rPr kumimoji="1" lang="ja-JP" altLang="en-US" smtClean="0"/>
              <a:t>2025/10/9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395D237-CD20-4FD0-56A8-D9F152A66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DACCCDC-E7EB-F031-2C64-CBF63C4E0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677EB-F943-44F5-A7C8-BC9B7DF71B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6656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1D81D79-11E5-C318-47D1-CA973EF90B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13D57C8-70CE-E195-DE66-8749A00228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140F751-7BEB-9D29-3CDB-697B128065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FCA29B0-569B-E53B-9195-2BC314EE27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6F56098-C722-0C15-AD27-F3988436A6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1C3C7D5-BBFD-C57C-BA9B-3CCDCCE08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710F-057C-4A95-B019-35C70B2569EE}" type="datetimeFigureOut">
              <a:rPr kumimoji="1" lang="ja-JP" altLang="en-US" smtClean="0"/>
              <a:t>2025/10/9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4ED9D7C-6E29-ACD6-55C6-785202E6E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C64CE0C-B86A-1035-AC90-8BB391867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677EB-F943-44F5-A7C8-BC9B7DF71B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9179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C01900A-88B0-C8CF-FC8D-56FEC91D78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159B2E5-0A32-DDA4-B191-8D92CBFAA2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710F-057C-4A95-B019-35C70B2569EE}" type="datetimeFigureOut">
              <a:rPr kumimoji="1" lang="ja-JP" altLang="en-US" smtClean="0"/>
              <a:t>2025/10/9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57999E4-776E-BFCD-981B-8390FD664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D6790AD-929B-B188-8F9D-F09D5A652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677EB-F943-44F5-A7C8-BC9B7DF71B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9265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36D6613-7258-AB94-52C6-AB57487FB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710F-057C-4A95-B019-35C70B2569EE}" type="datetimeFigureOut">
              <a:rPr kumimoji="1" lang="ja-JP" altLang="en-US" smtClean="0"/>
              <a:t>2025/10/9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E16CBED-0B5B-9D51-24C1-EB8E3AF8D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E8751FF-028E-D259-0569-9342C1450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677EB-F943-44F5-A7C8-BC9B7DF71B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5990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BCF704-C473-703C-7EB4-346CD46414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1B14113-C442-EE2B-083D-E947718751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39F3B37-E729-C68F-40CA-9C6A10171B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68C6451-39A6-657C-96C9-DFFA55999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710F-057C-4A95-B019-35C70B2569EE}" type="datetimeFigureOut">
              <a:rPr kumimoji="1" lang="ja-JP" altLang="en-US" smtClean="0"/>
              <a:t>2025/10/9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38FD1C6-20EB-10E8-8E1D-64979B6B8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56A2756-F870-2F25-88CE-D0B63CA81F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677EB-F943-44F5-A7C8-BC9B7DF71B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2655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8A0ED9-B77E-BA9F-1340-5243ACEFA0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A849320-D868-DE0E-7E17-5E811AA786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F36B098-126D-C087-4531-A023DE4727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D010D88-992D-79AF-B5B9-8F40B95B1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710F-057C-4A95-B019-35C70B2569EE}" type="datetimeFigureOut">
              <a:rPr kumimoji="1" lang="ja-JP" altLang="en-US" smtClean="0"/>
              <a:t>2025/10/9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15E6538-37E2-3657-90F5-0B79B7A1C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6A7CB44-88F6-CFCE-6187-6DA7A6787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677EB-F943-44F5-A7C8-BC9B7DF71B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1078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FDA16F4-CDCB-7A31-5704-7483D0D1FB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96ABC92-D112-6B5D-D45C-9798AC1AEC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9189B10-4951-7DA5-69DC-DD41EA0399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8E710F-057C-4A95-B019-35C70B2569EE}" type="datetimeFigureOut">
              <a:rPr kumimoji="1" lang="ja-JP" altLang="en-US" smtClean="0"/>
              <a:t>2025/10/9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F0DF049-43B2-AF9C-5B15-60B8E27139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94C1311-4DDB-C0F5-664E-BFE8976BAF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A677EB-F943-44F5-A7C8-BC9B7DF71B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9377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タンポポのイラスト">
            <a:extLst>
              <a:ext uri="{FF2B5EF4-FFF2-40B4-BE49-F238E27FC236}">
                <a16:creationId xmlns:a16="http://schemas.microsoft.com/office/drawing/2014/main" id="{CF1FC81A-9FFC-152D-CF86-5623E727B7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13400">
            <a:off x="9597170" y="1688553"/>
            <a:ext cx="1187282" cy="116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タンポポのイラスト">
            <a:extLst>
              <a:ext uri="{FF2B5EF4-FFF2-40B4-BE49-F238E27FC236}">
                <a16:creationId xmlns:a16="http://schemas.microsoft.com/office/drawing/2014/main" id="{80500F3E-F60E-3E3B-A24A-8366439C53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49961">
            <a:off x="2098122" y="5704194"/>
            <a:ext cx="1064124" cy="1045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タンポポのイラスト">
            <a:extLst>
              <a:ext uri="{FF2B5EF4-FFF2-40B4-BE49-F238E27FC236}">
                <a16:creationId xmlns:a16="http://schemas.microsoft.com/office/drawing/2014/main" id="{B7F9A2D6-D16E-123C-1312-DCF57B28C1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05927">
            <a:off x="8928975" y="5063858"/>
            <a:ext cx="1477375" cy="1451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タンポポのイラスト">
            <a:extLst>
              <a:ext uri="{FF2B5EF4-FFF2-40B4-BE49-F238E27FC236}">
                <a16:creationId xmlns:a16="http://schemas.microsoft.com/office/drawing/2014/main" id="{9D3566C5-B138-B2BE-F316-3438740592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49961">
            <a:off x="903316" y="1285905"/>
            <a:ext cx="1324824" cy="1301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タンポポのイラスト">
            <a:extLst>
              <a:ext uri="{FF2B5EF4-FFF2-40B4-BE49-F238E27FC236}">
                <a16:creationId xmlns:a16="http://schemas.microsoft.com/office/drawing/2014/main" id="{1B3C6DA2-B995-64F2-2F01-70F2AFCBA2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49961">
            <a:off x="5370613" y="3688714"/>
            <a:ext cx="1477375" cy="1451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タンポポのイラスト">
            <a:extLst>
              <a:ext uri="{FF2B5EF4-FFF2-40B4-BE49-F238E27FC236}">
                <a16:creationId xmlns:a16="http://schemas.microsoft.com/office/drawing/2014/main" id="{1C8BFA0C-4A50-7A09-FD56-5CCA9EF018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03841">
            <a:off x="817908" y="3458286"/>
            <a:ext cx="1025306" cy="1007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タンポポのイラスト">
            <a:extLst>
              <a:ext uri="{FF2B5EF4-FFF2-40B4-BE49-F238E27FC236}">
                <a16:creationId xmlns:a16="http://schemas.microsoft.com/office/drawing/2014/main" id="{1E785480-9264-EFFE-A78E-CB750D773C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11001">
            <a:off x="5778357" y="1196235"/>
            <a:ext cx="1025306" cy="1007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タイトル 1">
            <a:extLst>
              <a:ext uri="{FF2B5EF4-FFF2-40B4-BE49-F238E27FC236}">
                <a16:creationId xmlns:a16="http://schemas.microsoft.com/office/drawing/2014/main" id="{01193955-92B9-8BEA-1407-5B0FECA6F149}"/>
              </a:ext>
            </a:extLst>
          </p:cNvPr>
          <p:cNvSpPr txBox="1">
            <a:spLocks/>
          </p:cNvSpPr>
          <p:nvPr/>
        </p:nvSpPr>
        <p:spPr>
          <a:xfrm>
            <a:off x="-793631" y="-66618"/>
            <a:ext cx="6590414" cy="64504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200" b="1">
                <a:solidFill>
                  <a:schemeClr val="accent4"/>
                </a:solidFill>
              </a:rPr>
              <a:t>蒲公英について調べました</a:t>
            </a:r>
          </a:p>
        </p:txBody>
      </p:sp>
      <p:sp>
        <p:nvSpPr>
          <p:cNvPr id="11" name="コンテンツ プレースホルダー 2">
            <a:extLst>
              <a:ext uri="{FF2B5EF4-FFF2-40B4-BE49-F238E27FC236}">
                <a16:creationId xmlns:a16="http://schemas.microsoft.com/office/drawing/2014/main" id="{0BBB67F2-074B-B519-8BA8-E6C07598E2C6}"/>
              </a:ext>
            </a:extLst>
          </p:cNvPr>
          <p:cNvSpPr txBox="1">
            <a:spLocks/>
          </p:cNvSpPr>
          <p:nvPr/>
        </p:nvSpPr>
        <p:spPr>
          <a:xfrm>
            <a:off x="2587" y="928263"/>
            <a:ext cx="7572374" cy="192027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2000">
                <a:solidFill>
                  <a:schemeClr val="accent4">
                    <a:lumMod val="60000"/>
                    <a:lumOff val="40000"/>
                  </a:schemeClr>
                </a:solidFill>
              </a:rPr>
              <a:t>たんぽぽ</a:t>
            </a:r>
            <a:r>
              <a:rPr lang="ja-JP" altLang="en-US" sz="2000"/>
              <a:t>は春に作花です。</a:t>
            </a:r>
            <a:endParaRPr lang="en-US" altLang="ja-JP" sz="2000"/>
          </a:p>
          <a:p>
            <a:pPr algn="l"/>
            <a:r>
              <a:rPr lang="ja-JP" altLang="en-US" sz="2000">
                <a:solidFill>
                  <a:schemeClr val="accent4">
                    <a:lumMod val="60000"/>
                    <a:lumOff val="40000"/>
                  </a:schemeClr>
                </a:solidFill>
              </a:rPr>
              <a:t>たんぽぽ</a:t>
            </a:r>
            <a:r>
              <a:rPr lang="ja-JP" altLang="en-US" sz="2000"/>
              <a:t>は、キク科タンポポ属の多年草です。</a:t>
            </a:r>
            <a:endParaRPr lang="en-US" altLang="ja-JP" sz="2000"/>
          </a:p>
          <a:p>
            <a:pPr algn="l"/>
            <a:r>
              <a:rPr lang="ja-JP" altLang="en-US" sz="2000">
                <a:solidFill>
                  <a:schemeClr val="accent4">
                    <a:lumMod val="60000"/>
                    <a:lumOff val="40000"/>
                  </a:schemeClr>
                </a:solidFill>
              </a:rPr>
              <a:t>たんぽぽ</a:t>
            </a:r>
            <a:r>
              <a:rPr lang="ja-JP" altLang="en-US" sz="2000"/>
              <a:t>の根でタンポポコーヒーを作ることができます。</a:t>
            </a:r>
            <a:endParaRPr lang="en-US" altLang="ja-JP" sz="2000"/>
          </a:p>
          <a:p>
            <a:pPr algn="l"/>
            <a:r>
              <a:rPr lang="ja-JP" altLang="en-US" sz="2000">
                <a:solidFill>
                  <a:schemeClr val="accent4">
                    <a:lumMod val="60000"/>
                    <a:lumOff val="40000"/>
                  </a:schemeClr>
                </a:solidFill>
                <a:ea typeface="游ゴシック"/>
              </a:rPr>
              <a:t>たんぽぽ</a:t>
            </a:r>
            <a:r>
              <a:rPr lang="ja-JP" altLang="en-US" sz="2000">
                <a:ea typeface="游ゴシック"/>
              </a:rPr>
              <a:t>には、二ホンタンポポとセイヨウタンポポがあるそうで</a:t>
            </a:r>
            <a:endParaRPr lang="en-US" altLang="ja-JP" sz="2000">
              <a:ea typeface="游ゴシック" panose="020B0400000000000000" pitchFamily="34" charset="-128"/>
            </a:endParaRPr>
          </a:p>
          <a:p>
            <a:pPr algn="l"/>
            <a:r>
              <a:rPr lang="ja-JP" altLang="en-US" sz="2000">
                <a:ea typeface="游ゴシック"/>
              </a:rPr>
              <a:t>す。</a:t>
            </a:r>
            <a:endParaRPr lang="en-US" altLang="ja-JP" sz="2000">
              <a:ea typeface="游ゴシック" panose="020B0400000000000000" pitchFamily="34" charset="-128"/>
            </a:endParaRPr>
          </a:p>
        </p:txBody>
      </p:sp>
      <p:pic>
        <p:nvPicPr>
          <p:cNvPr id="12" name="図 11" descr="草の上にある花&#10;&#10;自動的に生成された説明">
            <a:extLst>
              <a:ext uri="{FF2B5EF4-FFF2-40B4-BE49-F238E27FC236}">
                <a16:creationId xmlns:a16="http://schemas.microsoft.com/office/drawing/2014/main" id="{03D7B004-2750-A039-8552-E3E105518F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61265">
            <a:off x="6967836" y="3072901"/>
            <a:ext cx="3730961" cy="2798221"/>
          </a:xfrm>
          <a:prstGeom prst="rect">
            <a:avLst/>
          </a:prstGeom>
        </p:spPr>
      </p:pic>
      <p:sp>
        <p:nvSpPr>
          <p:cNvPr id="3" name="テキスト ボックス 1">
            <a:extLst>
              <a:ext uri="{FF2B5EF4-FFF2-40B4-BE49-F238E27FC236}">
                <a16:creationId xmlns:a16="http://schemas.microsoft.com/office/drawing/2014/main" id="{6308D0DA-38C2-40B4-9EC5-6BCD8D1BABD6}"/>
              </a:ext>
            </a:extLst>
          </p:cNvPr>
          <p:cNvSpPr txBox="1"/>
          <p:nvPr/>
        </p:nvSpPr>
        <p:spPr>
          <a:xfrm>
            <a:off x="9519144" y="6651215"/>
            <a:ext cx="2672856" cy="215444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sz="800">
                <a:latin typeface="Meiryo UI" panose="020B0604030504040204" pitchFamily="50" charset="-128"/>
                <a:ea typeface="Meiryo UI" panose="020B0604030504040204" pitchFamily="50" charset="-128"/>
                <a:cs typeface="Calibri"/>
              </a:rPr>
              <a:t>イラスト出典：いらすとや　https://www.irasutoya.com/</a:t>
            </a:r>
            <a:endParaRPr lang="ja-JP" sz="8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A88E9405-C8D9-7627-0765-D641D3CE0830}"/>
              </a:ext>
            </a:extLst>
          </p:cNvPr>
          <p:cNvSpPr/>
          <p:nvPr/>
        </p:nvSpPr>
        <p:spPr>
          <a:xfrm>
            <a:off x="-1778000" y="0"/>
            <a:ext cx="1642533" cy="58591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見づらい例</a:t>
            </a:r>
          </a:p>
        </p:txBody>
      </p:sp>
    </p:spTree>
    <p:extLst>
      <p:ext uri="{BB962C8B-B14F-4D97-AF65-F5344CB8AC3E}">
        <p14:creationId xmlns:p14="http://schemas.microsoft.com/office/powerpoint/2010/main" val="37453121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グラフィカル ユーザー インターフェイス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18CD90A3-57D7-A727-586E-5F77F344F5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8070" y="1492001"/>
            <a:ext cx="8696326" cy="4891683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3" name="吹き出し: 角を丸めた四角形 12">
            <a:extLst>
              <a:ext uri="{FF2B5EF4-FFF2-40B4-BE49-F238E27FC236}">
                <a16:creationId xmlns:a16="http://schemas.microsoft.com/office/drawing/2014/main" id="{715A7DF1-3F9B-8046-ECD9-F25D27004049}"/>
              </a:ext>
            </a:extLst>
          </p:cNvPr>
          <p:cNvSpPr/>
          <p:nvPr/>
        </p:nvSpPr>
        <p:spPr>
          <a:xfrm>
            <a:off x="2536979" y="567795"/>
            <a:ext cx="1771649" cy="676275"/>
          </a:xfrm>
          <a:prstGeom prst="wedgeRoundRectCallout">
            <a:avLst>
              <a:gd name="adj1" fmla="val -50378"/>
              <a:gd name="adj2" fmla="val 89596"/>
              <a:gd name="adj3" fmla="val 16667"/>
            </a:avLst>
          </a:prstGeom>
          <a:ln w="38100">
            <a:solidFill>
              <a:schemeClr val="accent2"/>
            </a:solidFill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「蒲公英」って</a:t>
            </a:r>
            <a:endParaRPr kumimoji="1"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漢字読める？</a:t>
            </a:r>
          </a:p>
        </p:txBody>
      </p:sp>
      <p:sp>
        <p:nvSpPr>
          <p:cNvPr id="7" name="吹き出し: 角を丸めた四角形 6">
            <a:extLst>
              <a:ext uri="{FF2B5EF4-FFF2-40B4-BE49-F238E27FC236}">
                <a16:creationId xmlns:a16="http://schemas.microsoft.com/office/drawing/2014/main" id="{5E735305-A5CA-AA49-A39E-71A65317DDDC}"/>
              </a:ext>
            </a:extLst>
          </p:cNvPr>
          <p:cNvSpPr/>
          <p:nvPr/>
        </p:nvSpPr>
        <p:spPr>
          <a:xfrm>
            <a:off x="2674031" y="3959248"/>
            <a:ext cx="1883456" cy="1023711"/>
          </a:xfrm>
          <a:prstGeom prst="wedgeRoundRectCallout">
            <a:avLst>
              <a:gd name="adj1" fmla="val -57523"/>
              <a:gd name="adj2" fmla="val -115899"/>
              <a:gd name="adj3" fmla="val 16667"/>
            </a:avLst>
          </a:prstGeom>
          <a:ln w="38100">
            <a:solidFill>
              <a:schemeClr val="accent2"/>
            </a:solidFill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スライドの色と</a:t>
            </a:r>
            <a:endParaRPr kumimoji="1"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にている</a:t>
            </a:r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色で</a:t>
            </a:r>
            <a:endParaRPr kumimoji="1"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見づらい</a:t>
            </a:r>
            <a:endParaRPr kumimoji="1" lang="ja-JP" altLang="en-US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吹き出し: 角を丸めた四角形 7">
            <a:extLst>
              <a:ext uri="{FF2B5EF4-FFF2-40B4-BE49-F238E27FC236}">
                <a16:creationId xmlns:a16="http://schemas.microsoft.com/office/drawing/2014/main" id="{D8D67910-E432-A89B-B9CE-463C87C74EBC}"/>
              </a:ext>
            </a:extLst>
          </p:cNvPr>
          <p:cNvSpPr/>
          <p:nvPr/>
        </p:nvSpPr>
        <p:spPr>
          <a:xfrm>
            <a:off x="9510939" y="3513450"/>
            <a:ext cx="2428875" cy="676275"/>
          </a:xfrm>
          <a:prstGeom prst="wedgeRoundRectCallout">
            <a:avLst>
              <a:gd name="adj1" fmla="val -67001"/>
              <a:gd name="adj2" fmla="val 49288"/>
              <a:gd name="adj3" fmla="val 16667"/>
            </a:avLst>
          </a:prstGeom>
          <a:ln w="38100">
            <a:solidFill>
              <a:schemeClr val="accent2"/>
            </a:solidFill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写真</a:t>
            </a:r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がななめで</a:t>
            </a:r>
            <a:endParaRPr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見づらい</a:t>
            </a:r>
            <a:endParaRPr kumimoji="1"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" name="吹き出し: 角を丸めた四角形 8">
            <a:extLst>
              <a:ext uri="{FF2B5EF4-FFF2-40B4-BE49-F238E27FC236}">
                <a16:creationId xmlns:a16="http://schemas.microsoft.com/office/drawing/2014/main" id="{CE6A8FE4-BA8B-65D9-95C1-C9745142CD56}"/>
              </a:ext>
            </a:extLst>
          </p:cNvPr>
          <p:cNvSpPr/>
          <p:nvPr/>
        </p:nvSpPr>
        <p:spPr>
          <a:xfrm>
            <a:off x="4676561" y="3598588"/>
            <a:ext cx="2079839" cy="676275"/>
          </a:xfrm>
          <a:prstGeom prst="wedgeRoundRectCallout">
            <a:avLst>
              <a:gd name="adj1" fmla="val -123110"/>
              <a:gd name="adj2" fmla="val -93570"/>
              <a:gd name="adj3" fmla="val 16667"/>
            </a:avLst>
          </a:prstGeom>
          <a:ln w="38100">
            <a:solidFill>
              <a:schemeClr val="accent2"/>
            </a:solidFill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絵と重なって</a:t>
            </a:r>
            <a:endParaRPr kumimoji="1"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文字が見えない</a:t>
            </a:r>
            <a:endParaRPr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" name="吹き出し: 角を丸めた四角形 9">
            <a:extLst>
              <a:ext uri="{FF2B5EF4-FFF2-40B4-BE49-F238E27FC236}">
                <a16:creationId xmlns:a16="http://schemas.microsoft.com/office/drawing/2014/main" id="{EC1A73FE-3E9B-A8C3-3410-958F179DFF0B}"/>
              </a:ext>
            </a:extLst>
          </p:cNvPr>
          <p:cNvSpPr/>
          <p:nvPr/>
        </p:nvSpPr>
        <p:spPr>
          <a:xfrm>
            <a:off x="4484009" y="567795"/>
            <a:ext cx="2209799" cy="676275"/>
          </a:xfrm>
          <a:prstGeom prst="wedgeRoundRectCallout">
            <a:avLst>
              <a:gd name="adj1" fmla="val -39680"/>
              <a:gd name="adj2" fmla="val 89462"/>
              <a:gd name="adj3" fmla="val 16667"/>
            </a:avLst>
          </a:prstGeom>
          <a:ln w="38100">
            <a:solidFill>
              <a:schemeClr val="accent2"/>
            </a:solidFill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何を調べたのか、</a:t>
            </a:r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文字が見えにくい</a:t>
            </a:r>
          </a:p>
        </p:txBody>
      </p:sp>
      <p:sp>
        <p:nvSpPr>
          <p:cNvPr id="12" name="吹き出し: 角を丸めた四角形 11">
            <a:extLst>
              <a:ext uri="{FF2B5EF4-FFF2-40B4-BE49-F238E27FC236}">
                <a16:creationId xmlns:a16="http://schemas.microsoft.com/office/drawing/2014/main" id="{CBAA6811-1758-0FDB-E00C-A3F40715E597}"/>
              </a:ext>
            </a:extLst>
          </p:cNvPr>
          <p:cNvSpPr/>
          <p:nvPr/>
        </p:nvSpPr>
        <p:spPr>
          <a:xfrm>
            <a:off x="5380264" y="1575946"/>
            <a:ext cx="1840593" cy="553811"/>
          </a:xfrm>
          <a:prstGeom prst="wedgeRoundRectCallout">
            <a:avLst>
              <a:gd name="adj1" fmla="val -165548"/>
              <a:gd name="adj2" fmla="val 60286"/>
              <a:gd name="adj3" fmla="val 16667"/>
            </a:avLst>
          </a:prstGeom>
          <a:ln w="38100">
            <a:solidFill>
              <a:schemeClr val="accent2"/>
            </a:solidFill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漢字のまちがい</a:t>
            </a:r>
            <a:endParaRPr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CE8F0D2E-CB1B-C89B-9B30-96579BB415C9}"/>
              </a:ext>
            </a:extLst>
          </p:cNvPr>
          <p:cNvSpPr txBox="1"/>
          <p:nvPr/>
        </p:nvSpPr>
        <p:spPr>
          <a:xfrm>
            <a:off x="200025" y="66675"/>
            <a:ext cx="8267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このスライドを</a:t>
            </a:r>
            <a:r>
              <a:rPr lang="ja-JP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見て、どこが気になりましたか。</a:t>
            </a:r>
            <a:endParaRPr kumimoji="1" lang="ja-JP" altLang="en-US" sz="2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" name="吹き出し: 角を丸めた四角形 14">
            <a:extLst>
              <a:ext uri="{FF2B5EF4-FFF2-40B4-BE49-F238E27FC236}">
                <a16:creationId xmlns:a16="http://schemas.microsoft.com/office/drawing/2014/main" id="{A6A69EB5-DCA8-A788-73D8-F109CC4980EC}"/>
              </a:ext>
            </a:extLst>
          </p:cNvPr>
          <p:cNvSpPr/>
          <p:nvPr/>
        </p:nvSpPr>
        <p:spPr>
          <a:xfrm>
            <a:off x="9472839" y="4948567"/>
            <a:ext cx="2466975" cy="676275"/>
          </a:xfrm>
          <a:prstGeom prst="wedgeRoundRectCallout">
            <a:avLst>
              <a:gd name="adj1" fmla="val -65843"/>
              <a:gd name="adj2" fmla="val -45078"/>
              <a:gd name="adj3" fmla="val 16667"/>
            </a:avLst>
          </a:prstGeom>
          <a:ln w="38100">
            <a:solidFill>
              <a:schemeClr val="accent2"/>
            </a:solidFill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たんぽぽの様子が</a:t>
            </a:r>
            <a:endParaRPr kumimoji="1"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わかりづらい写真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6FFADF4-2BEF-5EA9-9CC8-3F31FB79B935}"/>
              </a:ext>
            </a:extLst>
          </p:cNvPr>
          <p:cNvSpPr/>
          <p:nvPr/>
        </p:nvSpPr>
        <p:spPr>
          <a:xfrm>
            <a:off x="-1778000" y="0"/>
            <a:ext cx="1642533" cy="90593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見づらい例の</a:t>
            </a:r>
            <a:endParaRPr kumimoji="1" lang="en-US" altLang="ja-JP" dirty="0"/>
          </a:p>
          <a:p>
            <a:pPr algn="ctr"/>
            <a:r>
              <a:rPr lang="ja-JP" altLang="en-US" dirty="0"/>
              <a:t>解説</a:t>
            </a:r>
            <a:endParaRPr kumimoji="1" lang="ja-JP" altLang="en-US" dirty="0"/>
          </a:p>
        </p:txBody>
      </p:sp>
      <p:sp>
        <p:nvSpPr>
          <p:cNvPr id="5" name="吹き出し: 角を丸めた四角形 4">
            <a:extLst>
              <a:ext uri="{FF2B5EF4-FFF2-40B4-BE49-F238E27FC236}">
                <a16:creationId xmlns:a16="http://schemas.microsoft.com/office/drawing/2014/main" id="{DD4C0491-88B1-A323-AC53-F4A990FD2A55}"/>
              </a:ext>
            </a:extLst>
          </p:cNvPr>
          <p:cNvSpPr/>
          <p:nvPr/>
        </p:nvSpPr>
        <p:spPr>
          <a:xfrm>
            <a:off x="200025" y="567795"/>
            <a:ext cx="2086429" cy="676275"/>
          </a:xfrm>
          <a:prstGeom prst="wedgeRoundRectCallout">
            <a:avLst>
              <a:gd name="adj1" fmla="val 31676"/>
              <a:gd name="adj2" fmla="val 91742"/>
              <a:gd name="adj3" fmla="val 16667"/>
            </a:avLst>
          </a:prstGeom>
          <a:ln w="38100">
            <a:solidFill>
              <a:schemeClr val="accent2"/>
            </a:solidFill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タイトルと文が</a:t>
            </a:r>
            <a:endParaRPr kumimoji="1"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はじによっている</a:t>
            </a:r>
            <a:endParaRPr kumimoji="1"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吹き出し: 角を丸めた四角形 15">
            <a:extLst>
              <a:ext uri="{FF2B5EF4-FFF2-40B4-BE49-F238E27FC236}">
                <a16:creationId xmlns:a16="http://schemas.microsoft.com/office/drawing/2014/main" id="{4BA05C88-CA45-8506-C733-3ECE160638FF}"/>
              </a:ext>
            </a:extLst>
          </p:cNvPr>
          <p:cNvSpPr/>
          <p:nvPr/>
        </p:nvSpPr>
        <p:spPr>
          <a:xfrm>
            <a:off x="342901" y="4179293"/>
            <a:ext cx="2137229" cy="1023711"/>
          </a:xfrm>
          <a:prstGeom prst="wedgeRoundRectCallout">
            <a:avLst>
              <a:gd name="adj1" fmla="val 21368"/>
              <a:gd name="adj2" fmla="val -110936"/>
              <a:gd name="adj3" fmla="val 16667"/>
            </a:avLst>
          </a:prstGeom>
          <a:ln w="38100">
            <a:solidFill>
              <a:schemeClr val="accent2"/>
            </a:solidFill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ちゅうとはんぱな</a:t>
            </a:r>
            <a:endParaRPr kumimoji="1"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ところで</a:t>
            </a:r>
            <a:endParaRPr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行が変わっている</a:t>
            </a:r>
          </a:p>
        </p:txBody>
      </p:sp>
    </p:spTree>
    <p:extLst>
      <p:ext uri="{BB962C8B-B14F-4D97-AF65-F5344CB8AC3E}">
        <p14:creationId xmlns:p14="http://schemas.microsoft.com/office/powerpoint/2010/main" val="674445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CFB8191-E6D2-FBCA-1C89-90C92C26C8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1">
            <a:extLst>
              <a:ext uri="{FF2B5EF4-FFF2-40B4-BE49-F238E27FC236}">
                <a16:creationId xmlns:a16="http://schemas.microsoft.com/office/drawing/2014/main" id="{4BD038BC-F231-7AED-4DAD-ED2AEF790B42}"/>
              </a:ext>
            </a:extLst>
          </p:cNvPr>
          <p:cNvSpPr txBox="1">
            <a:spLocks/>
          </p:cNvSpPr>
          <p:nvPr/>
        </p:nvSpPr>
        <p:spPr>
          <a:xfrm>
            <a:off x="1237556" y="216097"/>
            <a:ext cx="9716887" cy="76593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4000" b="1" dirty="0">
                <a:solidFill>
                  <a:srgbClr val="FF66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たんぽぽについて調べました</a:t>
            </a:r>
          </a:p>
        </p:txBody>
      </p:sp>
      <p:sp>
        <p:nvSpPr>
          <p:cNvPr id="11" name="コンテンツ プレースホルダー 2">
            <a:extLst>
              <a:ext uri="{FF2B5EF4-FFF2-40B4-BE49-F238E27FC236}">
                <a16:creationId xmlns:a16="http://schemas.microsoft.com/office/drawing/2014/main" id="{04DCAB65-C841-6F40-904D-A3344BF3A48B}"/>
              </a:ext>
            </a:extLst>
          </p:cNvPr>
          <p:cNvSpPr txBox="1">
            <a:spLocks/>
          </p:cNvSpPr>
          <p:nvPr/>
        </p:nvSpPr>
        <p:spPr>
          <a:xfrm>
            <a:off x="287523" y="1155171"/>
            <a:ext cx="5498903" cy="555490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・春にさく花</a:t>
            </a:r>
            <a:endParaRPr lang="en-US" altLang="ja-JP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l"/>
            <a:endParaRPr lang="en-US" altLang="ja-JP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l"/>
            <a:r>
              <a:rPr lang="ja-JP" altLang="en-US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・キク科タンポポ属の</a:t>
            </a:r>
            <a:endParaRPr lang="en-US" altLang="ja-JP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l"/>
            <a:r>
              <a:rPr lang="ja-JP" altLang="en-US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多年草（何年も花がさく）</a:t>
            </a:r>
            <a:endParaRPr lang="en-US" altLang="ja-JP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l"/>
            <a:endParaRPr lang="en-US" altLang="ja-JP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l"/>
            <a:r>
              <a:rPr lang="ja-JP" altLang="en-US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・根でタンポポコーヒーを作ることが</a:t>
            </a:r>
            <a:endParaRPr lang="en-US" altLang="ja-JP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l"/>
            <a:r>
              <a:rPr lang="ja-JP" altLang="en-US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できる</a:t>
            </a:r>
            <a:endParaRPr lang="en-US" altLang="ja-JP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l"/>
            <a:endParaRPr lang="en-US" altLang="ja-JP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l"/>
            <a:r>
              <a:rPr lang="ja-JP" altLang="en-US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・二ホンタンポポと</a:t>
            </a:r>
            <a:endParaRPr lang="en-US" altLang="ja-JP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l"/>
            <a:r>
              <a:rPr lang="ja-JP" altLang="en-US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セイヨウタンポポがある</a:t>
            </a:r>
            <a:endParaRPr lang="en-US" altLang="ja-JP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l"/>
            <a:endParaRPr lang="en-US" altLang="ja-JP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l"/>
            <a:r>
              <a:rPr lang="ja-JP" altLang="en-US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・漢字では「蒲公英」と書く</a:t>
            </a: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7C98C741-2842-3493-9C07-1A5AEDB90D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05862" y="1155171"/>
            <a:ext cx="5513867" cy="4223231"/>
          </a:xfrm>
          <a:prstGeom prst="rect">
            <a:avLst/>
          </a:prstGeom>
        </p:spPr>
      </p:pic>
      <p:pic>
        <p:nvPicPr>
          <p:cNvPr id="15" name="Picture 2" descr="タンポポのイラスト">
            <a:extLst>
              <a:ext uri="{FF2B5EF4-FFF2-40B4-BE49-F238E27FC236}">
                <a16:creationId xmlns:a16="http://schemas.microsoft.com/office/drawing/2014/main" id="{090562F0-1193-C204-2B7A-12F3B40621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4123" y="315803"/>
            <a:ext cx="669603" cy="657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2DA76322-0937-5898-D356-8DFD5F1F39AF}"/>
              </a:ext>
            </a:extLst>
          </p:cNvPr>
          <p:cNvSpPr txBox="1"/>
          <p:nvPr/>
        </p:nvSpPr>
        <p:spPr>
          <a:xfrm>
            <a:off x="2760303" y="1899843"/>
            <a:ext cx="5048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b="1" dirty="0"/>
              <a:t>ぞく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370F0159-D71B-37CF-EE11-9CA3E1CB9BFE}"/>
              </a:ext>
            </a:extLst>
          </p:cNvPr>
          <p:cNvSpPr txBox="1"/>
          <p:nvPr/>
        </p:nvSpPr>
        <p:spPr>
          <a:xfrm>
            <a:off x="706959" y="2386502"/>
            <a:ext cx="9239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b="1" dirty="0"/>
              <a:t>たねんそう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587BB5A9-18E8-CFC2-A77A-12477190BCDB}"/>
              </a:ext>
            </a:extLst>
          </p:cNvPr>
          <p:cNvSpPr/>
          <p:nvPr/>
        </p:nvSpPr>
        <p:spPr>
          <a:xfrm>
            <a:off x="-1778000" y="0"/>
            <a:ext cx="1642533" cy="58591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改善例</a:t>
            </a:r>
          </a:p>
        </p:txBody>
      </p:sp>
      <p:sp>
        <p:nvSpPr>
          <p:cNvPr id="5" name="コンテンツ プレースホルダー 2">
            <a:extLst>
              <a:ext uri="{FF2B5EF4-FFF2-40B4-BE49-F238E27FC236}">
                <a16:creationId xmlns:a16="http://schemas.microsoft.com/office/drawing/2014/main" id="{95BDEAAB-DD9A-FEB5-902A-0B74D5D5D2B6}"/>
              </a:ext>
            </a:extLst>
          </p:cNvPr>
          <p:cNvSpPr txBox="1">
            <a:spLocks/>
          </p:cNvSpPr>
          <p:nvPr/>
        </p:nvSpPr>
        <p:spPr>
          <a:xfrm>
            <a:off x="6142735" y="5733280"/>
            <a:ext cx="5640120" cy="90862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使った本：「〇〇ずかん」〇〇出版社 </a:t>
            </a:r>
            <a:r>
              <a:rPr lang="en-US" altLang="ja-JP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2025</a:t>
            </a:r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年　</a:t>
            </a:r>
            <a:r>
              <a:rPr lang="en-US" altLang="ja-JP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120</a:t>
            </a:r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ページ</a:t>
            </a:r>
            <a:endParaRPr lang="en-US" altLang="ja-JP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l"/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イラスト：</a:t>
            </a:r>
            <a:r>
              <a:rPr lang="ja-JP" altLang="ja-JP" sz="14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Calibri"/>
              </a:rPr>
              <a:t>いらすとや　https://www.irasutoya.com/</a:t>
            </a:r>
            <a:endParaRPr lang="en-US" altLang="ja-JP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l"/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写真：自分でさつえい</a:t>
            </a:r>
            <a:endParaRPr lang="en-US" altLang="ja-JP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098217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04A334-BB7B-B473-2B5A-C35037839D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 descr="花の写真のスクリーンショッ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520BC345-7518-AC44-D4C4-AECC194983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9589" y="1508354"/>
            <a:ext cx="8581001" cy="4826813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3" name="吹き出し: 角を丸めた四角形 12">
            <a:extLst>
              <a:ext uri="{FF2B5EF4-FFF2-40B4-BE49-F238E27FC236}">
                <a16:creationId xmlns:a16="http://schemas.microsoft.com/office/drawing/2014/main" id="{834A84C3-5EA2-9F0B-6B2A-93635941A073}"/>
              </a:ext>
            </a:extLst>
          </p:cNvPr>
          <p:cNvSpPr/>
          <p:nvPr/>
        </p:nvSpPr>
        <p:spPr>
          <a:xfrm>
            <a:off x="4621847" y="2255322"/>
            <a:ext cx="2171700" cy="1028627"/>
          </a:xfrm>
          <a:prstGeom prst="wedgeRoundRectCallout">
            <a:avLst>
              <a:gd name="adj1" fmla="val -61689"/>
              <a:gd name="adj2" fmla="val 28189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accent2"/>
            </a:solidFill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すべての文字が</a:t>
            </a:r>
            <a:endParaRPr kumimoji="1"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はっきり読める</a:t>
            </a:r>
            <a:endParaRPr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>
                <a:latin typeface="ＭＳ Ｐゴシック"/>
                <a:ea typeface="ＭＳ Ｐゴシック"/>
              </a:rPr>
              <a:t>大きさと色</a:t>
            </a:r>
            <a:endParaRPr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" name="吹き出し: 角を丸めた四角形 9">
            <a:extLst>
              <a:ext uri="{FF2B5EF4-FFF2-40B4-BE49-F238E27FC236}">
                <a16:creationId xmlns:a16="http://schemas.microsoft.com/office/drawing/2014/main" id="{5EF5D56B-1904-7A75-37E8-F39DB298BA6E}"/>
              </a:ext>
            </a:extLst>
          </p:cNvPr>
          <p:cNvSpPr/>
          <p:nvPr/>
        </p:nvSpPr>
        <p:spPr>
          <a:xfrm>
            <a:off x="7753351" y="609600"/>
            <a:ext cx="2209799" cy="676275"/>
          </a:xfrm>
          <a:prstGeom prst="wedgeRoundRectCallout">
            <a:avLst>
              <a:gd name="adj1" fmla="val -45591"/>
              <a:gd name="adj2" fmla="val 109851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accent2"/>
            </a:solidFill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見やすい大きさと</a:t>
            </a:r>
            <a:endParaRPr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色の字</a:t>
            </a:r>
          </a:p>
        </p:txBody>
      </p:sp>
      <p:sp>
        <p:nvSpPr>
          <p:cNvPr id="11" name="吹き出し: 角を丸めた四角形 10">
            <a:extLst>
              <a:ext uri="{FF2B5EF4-FFF2-40B4-BE49-F238E27FC236}">
                <a16:creationId xmlns:a16="http://schemas.microsoft.com/office/drawing/2014/main" id="{5B07441F-51CC-ABB5-F87B-A1646195ABC8}"/>
              </a:ext>
            </a:extLst>
          </p:cNvPr>
          <p:cNvSpPr/>
          <p:nvPr/>
        </p:nvSpPr>
        <p:spPr>
          <a:xfrm>
            <a:off x="193780" y="4062449"/>
            <a:ext cx="1837444" cy="2138326"/>
          </a:xfrm>
          <a:prstGeom prst="wedgeRoundRectCallout">
            <a:avLst>
              <a:gd name="adj1" fmla="val 67519"/>
              <a:gd name="adj2" fmla="val -72126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accent2"/>
            </a:solidFill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見る人に</a:t>
            </a:r>
            <a:endParaRPr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あまり</a:t>
            </a:r>
            <a:endParaRPr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なじみがない</a:t>
            </a:r>
            <a:endParaRPr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言葉には</a:t>
            </a:r>
            <a:endParaRPr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endParaRPr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ふりがなと説明</a:t>
            </a:r>
            <a:endParaRPr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FD742D3A-E664-29D2-EED7-A7A0BA9BAF16}"/>
              </a:ext>
            </a:extLst>
          </p:cNvPr>
          <p:cNvSpPr txBox="1"/>
          <p:nvPr/>
        </p:nvSpPr>
        <p:spPr>
          <a:xfrm>
            <a:off x="200025" y="66675"/>
            <a:ext cx="8267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見やすくするためのくふうの例</a:t>
            </a:r>
            <a:endParaRPr kumimoji="1" lang="en-US" altLang="ja-JP" sz="2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" name="吹き出し: 角を丸めた四角形 14">
            <a:extLst>
              <a:ext uri="{FF2B5EF4-FFF2-40B4-BE49-F238E27FC236}">
                <a16:creationId xmlns:a16="http://schemas.microsoft.com/office/drawing/2014/main" id="{9082FFC3-F6F6-C1B3-C9C7-718677E42C81}"/>
              </a:ext>
            </a:extLst>
          </p:cNvPr>
          <p:cNvSpPr/>
          <p:nvPr/>
        </p:nvSpPr>
        <p:spPr>
          <a:xfrm>
            <a:off x="9528122" y="2255322"/>
            <a:ext cx="2466975" cy="821405"/>
          </a:xfrm>
          <a:prstGeom prst="wedgeRoundRectCallout">
            <a:avLst>
              <a:gd name="adj1" fmla="val -44607"/>
              <a:gd name="adj2" fmla="val 102809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accent2"/>
            </a:solidFill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大きく</a:t>
            </a:r>
            <a:endParaRPr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わかりやすい写真</a:t>
            </a:r>
            <a:endParaRPr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吹き出し: 角を丸めた四角形 3">
            <a:extLst>
              <a:ext uri="{FF2B5EF4-FFF2-40B4-BE49-F238E27FC236}">
                <a16:creationId xmlns:a16="http://schemas.microsoft.com/office/drawing/2014/main" id="{33F49AE7-6E33-6234-9937-D13A3C441BEF}"/>
              </a:ext>
            </a:extLst>
          </p:cNvPr>
          <p:cNvSpPr/>
          <p:nvPr/>
        </p:nvSpPr>
        <p:spPr>
          <a:xfrm>
            <a:off x="4837536" y="4253396"/>
            <a:ext cx="2078631" cy="739678"/>
          </a:xfrm>
          <a:prstGeom prst="wedgeRoundRectCallout">
            <a:avLst>
              <a:gd name="adj1" fmla="val -65156"/>
              <a:gd name="adj2" fmla="val -39472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accent2"/>
            </a:solidFill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できるだけ</a:t>
            </a:r>
            <a:endParaRPr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シンプルな文</a:t>
            </a:r>
            <a:endParaRPr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E9284854-34C6-F088-90A6-028B98F42A01}"/>
              </a:ext>
            </a:extLst>
          </p:cNvPr>
          <p:cNvSpPr/>
          <p:nvPr/>
        </p:nvSpPr>
        <p:spPr>
          <a:xfrm>
            <a:off x="-1778000" y="0"/>
            <a:ext cx="1642533" cy="90593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改善例の</a:t>
            </a:r>
            <a:endParaRPr kumimoji="1" lang="en-US" altLang="ja-JP" dirty="0"/>
          </a:p>
          <a:p>
            <a:pPr algn="ctr"/>
            <a:r>
              <a:rPr lang="ja-JP" altLang="en-US" dirty="0"/>
              <a:t>解説</a:t>
            </a:r>
            <a:endParaRPr kumimoji="1"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039B022-1EA6-2BCE-7B42-03493351EB51}"/>
              </a:ext>
            </a:extLst>
          </p:cNvPr>
          <p:cNvSpPr txBox="1"/>
          <p:nvPr/>
        </p:nvSpPr>
        <p:spPr>
          <a:xfrm>
            <a:off x="1198480" y="5495266"/>
            <a:ext cx="7913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せつめい</a:t>
            </a:r>
            <a:endParaRPr kumimoji="1" lang="en-US" altLang="ja-JP" sz="12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吹き出し: 角を丸めた四角形 12">
            <a:extLst>
              <a:ext uri="{FF2B5EF4-FFF2-40B4-BE49-F238E27FC236}">
                <a16:creationId xmlns:a16="http://schemas.microsoft.com/office/drawing/2014/main" id="{E4A81D70-44DF-DDE3-9F7A-DF18DBA488F8}"/>
              </a:ext>
            </a:extLst>
          </p:cNvPr>
          <p:cNvSpPr/>
          <p:nvPr/>
        </p:nvSpPr>
        <p:spPr>
          <a:xfrm>
            <a:off x="233324" y="740252"/>
            <a:ext cx="1995526" cy="789440"/>
          </a:xfrm>
          <a:prstGeom prst="wedgeRoundRectCallout">
            <a:avLst>
              <a:gd name="adj1" fmla="val 42014"/>
              <a:gd name="adj2" fmla="val 69344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accent2"/>
            </a:solidFill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ja-JP" altLang="en-US" dirty="0">
                <a:latin typeface="ＭＳ Ｐゴシック"/>
                <a:ea typeface="ＭＳ Ｐゴシック"/>
              </a:rPr>
              <a:t>上下左右に</a:t>
            </a:r>
            <a:endParaRPr lang="en-US" altLang="ja-JP" dirty="0">
              <a:latin typeface="ＭＳ Ｐゴシック"/>
              <a:ea typeface="ＭＳ Ｐゴシック"/>
            </a:endParaRPr>
          </a:p>
          <a:p>
            <a:pPr algn="ctr"/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よはく　がある</a:t>
            </a:r>
          </a:p>
        </p:txBody>
      </p:sp>
      <p:sp>
        <p:nvSpPr>
          <p:cNvPr id="7" name="吹き出し: 角を丸めた四角形 6">
            <a:extLst>
              <a:ext uri="{FF2B5EF4-FFF2-40B4-BE49-F238E27FC236}">
                <a16:creationId xmlns:a16="http://schemas.microsoft.com/office/drawing/2014/main" id="{B6D0CCC3-8A72-3054-5DF9-0DEAA09452B4}"/>
              </a:ext>
            </a:extLst>
          </p:cNvPr>
          <p:cNvSpPr/>
          <p:nvPr/>
        </p:nvSpPr>
        <p:spPr>
          <a:xfrm>
            <a:off x="9787768" y="5114767"/>
            <a:ext cx="2078631" cy="902293"/>
          </a:xfrm>
          <a:prstGeom prst="wedgeRoundRectCallout">
            <a:avLst>
              <a:gd name="adj1" fmla="val -71266"/>
              <a:gd name="adj2" fmla="val -12579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accent2"/>
            </a:solidFill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使った本など</a:t>
            </a:r>
            <a:endParaRPr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endParaRPr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情報元をかく</a:t>
            </a:r>
            <a:endParaRPr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911EC49-B5BB-3ED4-DD19-5701CB1F269C}"/>
              </a:ext>
            </a:extLst>
          </p:cNvPr>
          <p:cNvSpPr txBox="1"/>
          <p:nvPr/>
        </p:nvSpPr>
        <p:spPr>
          <a:xfrm>
            <a:off x="9988782" y="5495266"/>
            <a:ext cx="11047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じょうほうもと</a:t>
            </a:r>
            <a:endParaRPr kumimoji="1" lang="en-US" altLang="ja-JP" sz="12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660701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A97DB29E-1F57-40C2-A895-09FB78983091}"/>
</file>

<file path=customXml/itemProps2.xml><?xml version="1.0" encoding="utf-8"?>
<ds:datastoreItem xmlns:ds="http://schemas.openxmlformats.org/officeDocument/2006/customXml" ds:itemID="{75FCAB24-E70A-40F4-92C9-27F8BA7A4160}"/>
</file>

<file path=customXml/itemProps3.xml><?xml version="1.0" encoding="utf-8"?>
<ds:datastoreItem xmlns:ds="http://schemas.openxmlformats.org/officeDocument/2006/customXml" ds:itemID="{CF11D449-523C-43DD-9E13-894AE3AAFA6E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292</Words>
  <Application>Microsoft Office PowerPoint</Application>
  <PresentationFormat>ワイド画面</PresentationFormat>
  <Paragraphs>77</Paragraphs>
  <Slides>4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Meiryo UI</vt:lpstr>
      <vt:lpstr>ＭＳ Ｐゴシック</vt:lpstr>
      <vt:lpstr>ＭＳ ゴシック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2025-10-09T01:56:54Z</dcterms:created>
  <dcterms:modified xsi:type="dcterms:W3CDTF">2025-10-09T01:57:03Z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