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FF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7D0868-E82F-4634-A6A1-9B66589A7AC0}" v="4" dt="2025-04-03T06:51:13.1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42782-CD9E-4C18-BEAB-EBA935D4B17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095EE-D939-4420-8F05-4328BBAF0B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520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画像出典</a:t>
            </a:r>
            <a:endParaRPr kumimoji="1" lang="en-US" altLang="ja-JP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i="0">
                <a:solidFill>
                  <a:srgbClr val="444444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携帯ゲームで遊ぶ子供達のイラスト　</a:t>
            </a:r>
            <a:r>
              <a:rPr kumimoji="1" lang="en-US" altLang="ja-JP"/>
              <a:t>https://www.irasutoya.com/2014/01/blog-post_8031.html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i="0">
                <a:solidFill>
                  <a:srgbClr val="444444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スマートフォンを使う子供のイラスト（男の子）　</a:t>
            </a:r>
            <a:r>
              <a:rPr kumimoji="1" lang="en-US" altLang="ja-JP"/>
              <a:t>https://www.irasutoya.com/2014/12/blog-post_541.html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i="0">
                <a:solidFill>
                  <a:srgbClr val="444444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スマートフォンを使う子供のイラスト（女の子）　</a:t>
            </a:r>
            <a:r>
              <a:rPr kumimoji="1" lang="en-US" altLang="ja-JP"/>
              <a:t>https://www.irasutoya.com/2014/12/blog-post_601.html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i="0">
                <a:solidFill>
                  <a:srgbClr val="444444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いろいろな世代の中性的な人のイラスト　</a:t>
            </a:r>
            <a:r>
              <a:rPr kumimoji="1" lang="en-US" altLang="ja-JP"/>
              <a:t>https://www.irasutoya.com/2019/07/blog-post_395.html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ゲーム機のイラスト　</a:t>
            </a:r>
            <a:r>
              <a:rPr kumimoji="1" lang="en-US" altLang="ja-JP"/>
              <a:t>https://www.irasutoya.com/2013/04/blog-post_8152.html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8095EE-D939-4420-8F05-4328BBAF0B1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228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117B59-EBDB-D85E-8997-A62F863AC7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8D7D173-D2F6-C6DE-BA90-BACEB2DCC5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420F77-BFE9-BD7D-CF63-2DA16F4BC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C60CE1-9B47-4CAD-9BD1-FBC8F84A9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3943EE-8D51-01F9-851C-68FF5641D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051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5EEB26-712B-3464-8AF5-49FC47360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B3D1D7B-5622-7040-2EA4-2A77ABBAEC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211916-78F7-CE7F-D6C3-4DDEC5961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7BA9E0-6215-3CB7-5367-1C4BFD1A7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F5B62F-8DCB-FCBA-140C-FF9AFA895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8513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C7397B5-A9A4-CCAA-B183-CAFF486B88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4A6C28A-8663-D602-C633-0782BF67E3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100880-FDA3-53A4-DC4C-EC981BAD1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075AA7-68F2-F015-9C88-7774E9B7F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261977-0B4B-13CE-9274-457397F61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91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BD58A4-9BDF-8E1B-CC99-9930406A4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AA9F24-11CD-A366-DDA8-99D6DFA46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5C8098-C80B-576C-756E-AC96B1859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9D1089-7362-5475-6200-7CC663A65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2CF2E4-0668-02FE-A53A-8D9552CB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325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942A8E-114E-1C48-7F33-B64158F2A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D3B08B-B282-4CDB-526D-C668ADDB1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564673-8C8A-C0F5-A5D6-9C0F6BB02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F6C3DD-50A9-904F-7090-9C7311111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AC698E-C859-B3DC-776F-0CF49E0D7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6225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1A04CC-18B6-7E7F-D6D3-2A6D59F0D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70B199-45A1-C700-C667-34063789A7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1267304-5CF4-6650-AB56-A0DEEBCC1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61C3564-0D87-17B0-6FC6-39247EB28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7B8A6C-3765-C259-A878-7CBC8C001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66C849-F833-58E7-95AA-7D408C0F1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268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6383B3-131B-DFD0-50F2-FD87C0CBA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1FFF00-38CC-837F-368C-0C14E8DD5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EE99D0B-5462-404A-DD3A-004630531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79D6BE6-A3FF-AB6D-21B9-7B0D4ECE1E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5A3DEB3-6346-A4C0-5FDF-F45C282A53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5327639-BAC5-EBB6-FC18-CFD85DA28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7841D38-7BD9-ACB0-A88A-AA30C0A07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D248392-8FA4-405C-AA45-E579744A9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7067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BC8078-B818-AB54-0C1C-1FB364F57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5EDA607-1522-5D71-8FDA-DE6B24596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B999167-96A8-48B2-CC53-255D142B5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0C1E263-7E2E-44B9-CBEF-2DCFEAB4D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953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99EE3E8-E37C-7618-379F-FB3266E84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E2DE78A-6450-192F-D50C-A4E7B9EC3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0FDC005-87A9-7A1E-7A97-C97534B82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45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B3E9DB-481C-AA87-302E-E0F1F59E4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270005-A425-1165-BA53-E3832D39BA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3DABEC9-9CB4-A9C9-E43F-2D72098CEE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314E5BC-73CE-8448-A3AD-D37F3C1A1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525B55D-6303-4C24-897D-36C42F51B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434AE9-A2AB-1B95-98B2-5A8125109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87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D4B0D5-F0A0-634A-CFB4-A80E426E0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781331-4EF3-2745-17D9-49A1939BA4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D5F749C-08BF-7E84-D3EE-2C0D89D1D1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6BC14A-E618-1475-3D53-717E57E17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87F1ED-133D-BD2A-F61B-F4A065443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9238CA-66AA-5193-6074-20E94C372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672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D62356F-5C6E-9134-2C41-8B77DB1CE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02BF924-23BE-7ABE-89B0-D68A90F931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57B12B-ADCA-B05A-C8A3-941AAB43D0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17C6C4-721B-6C2D-E520-B26F94AA0F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D4695C-3583-4768-350F-E28B8EA412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829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966F4565-E7B9-EAE8-E3E9-CEAA3E00DA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798885"/>
              </p:ext>
            </p:extLst>
          </p:nvPr>
        </p:nvGraphicFramePr>
        <p:xfrm>
          <a:off x="344085" y="1213473"/>
          <a:ext cx="9043764" cy="30249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21203">
                  <a:extLst>
                    <a:ext uri="{9D8B030D-6E8A-4147-A177-3AD203B41FA5}">
                      <a16:colId xmlns:a16="http://schemas.microsoft.com/office/drawing/2014/main" val="3997142681"/>
                    </a:ext>
                  </a:extLst>
                </a:gridCol>
                <a:gridCol w="7622561">
                  <a:extLst>
                    <a:ext uri="{9D8B030D-6E8A-4147-A177-3AD203B41FA5}">
                      <a16:colId xmlns:a16="http://schemas.microsoft.com/office/drawing/2014/main" val="2631127233"/>
                    </a:ext>
                  </a:extLst>
                </a:gridCol>
              </a:tblGrid>
              <a:tr h="1226598">
                <a:tc>
                  <a:txBody>
                    <a:bodyPr/>
                    <a:lstStyle/>
                    <a:p>
                      <a:r>
                        <a:rPr kumimoji="1" lang="en-US" altLang="ja-JP" sz="2500" b="1">
                          <a:solidFill>
                            <a:srgbClr val="339966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A</a:t>
                      </a:r>
                      <a:r>
                        <a:rPr kumimoji="1" lang="ja-JP" altLang="en-US" sz="2500" b="1">
                          <a:solidFill>
                            <a:srgbClr val="339966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さん　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500" b="1" dirty="0">
                          <a:solidFill>
                            <a:srgbClr val="339966"/>
                          </a:solidFill>
                          <a:latin typeface="ＭＳ Ｐゴシック"/>
                          <a:ea typeface="ＭＳ Ｐゴシック"/>
                        </a:rPr>
                        <a:t>今日、</a:t>
                      </a:r>
                      <a:r>
                        <a:rPr kumimoji="1" lang="en-US" altLang="ja-JP" sz="2500" b="1" dirty="0">
                          <a:solidFill>
                            <a:srgbClr val="339966"/>
                          </a:solidFill>
                          <a:latin typeface="ＭＳ Ｐゴシック"/>
                          <a:ea typeface="ＭＳ Ｐゴシック"/>
                        </a:rPr>
                        <a:t>C</a:t>
                      </a:r>
                      <a:r>
                        <a:rPr kumimoji="1" lang="ja-JP" altLang="en-US" sz="2500" b="1" dirty="0">
                          <a:solidFill>
                            <a:srgbClr val="339966"/>
                          </a:solidFill>
                          <a:latin typeface="ＭＳ Ｐゴシック"/>
                          <a:ea typeface="ＭＳ Ｐゴシック"/>
                        </a:rPr>
                        <a:t>さんの家で、ゲーム機を持って行って遊ぶんだ</a:t>
                      </a:r>
                      <a:endParaRPr kumimoji="1" lang="en-US" altLang="ja-JP" sz="2500" b="1" dirty="0">
                        <a:solidFill>
                          <a:srgbClr val="339966"/>
                        </a:solidFill>
                        <a:latin typeface="ＭＳ Ｐゴシック"/>
                        <a:ea typeface="ＭＳ Ｐゴシック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500" b="1" dirty="0">
                          <a:solidFill>
                            <a:srgbClr val="339966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いっしょに行かない？</a:t>
                      </a:r>
                      <a:endParaRPr kumimoji="1" lang="en-US" altLang="ja-JP" sz="2500" b="1" dirty="0">
                        <a:solidFill>
                          <a:srgbClr val="339966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22591"/>
                  </a:ext>
                </a:extLst>
              </a:tr>
              <a:tr h="835614">
                <a:tc>
                  <a:txBody>
                    <a:bodyPr/>
                    <a:lstStyle/>
                    <a:p>
                      <a:r>
                        <a:rPr kumimoji="1" lang="en-US" altLang="ja-JP" sz="2500" b="0">
                          <a:solidFill>
                            <a:srgbClr val="C0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B</a:t>
                      </a:r>
                      <a:r>
                        <a:rPr kumimoji="1" lang="ja-JP" altLang="en-US" sz="2500" b="0">
                          <a:solidFill>
                            <a:srgbClr val="C0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さん　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500" b="0" dirty="0">
                          <a:solidFill>
                            <a:srgbClr val="C00000"/>
                          </a:solidFill>
                          <a:latin typeface="ＭＳ Ｐゴシック"/>
                          <a:ea typeface="ＭＳ Ｐゴシック"/>
                        </a:rPr>
                        <a:t>今日は、</a:t>
                      </a:r>
                      <a:r>
                        <a:rPr kumimoji="1" lang="en-US" altLang="ja-JP" sz="2500" b="0" dirty="0">
                          <a:solidFill>
                            <a:srgbClr val="C00000"/>
                          </a:solidFill>
                          <a:latin typeface="ＭＳ Ｐゴシック"/>
                          <a:ea typeface="ＭＳ Ｐゴシック"/>
                        </a:rPr>
                        <a:t>D</a:t>
                      </a:r>
                      <a:r>
                        <a:rPr kumimoji="1" lang="ja-JP" altLang="en-US" sz="2500" b="0" dirty="0">
                          <a:solidFill>
                            <a:srgbClr val="C00000"/>
                          </a:solidFill>
                          <a:latin typeface="ＭＳ Ｐゴシック"/>
                          <a:ea typeface="ＭＳ Ｐゴシック"/>
                        </a:rPr>
                        <a:t>さんと遊ぶ約束をしているんだ。</a:t>
                      </a:r>
                    </a:p>
                    <a:p>
                      <a:pPr lvl="0">
                        <a:buNone/>
                      </a:pPr>
                      <a:endParaRPr lang="ja-JP" altLang="en-US" sz="600" b="0" dirty="0">
                        <a:solidFill>
                          <a:srgbClr val="C00000"/>
                        </a:solidFill>
                        <a:latin typeface="ＭＳ Ｐゴシック"/>
                        <a:ea typeface="ＭＳ Ｐゴシック"/>
                      </a:endParaRPr>
                    </a:p>
                    <a:p>
                      <a:r>
                        <a:rPr kumimoji="1" lang="en-US" altLang="ja-JP" sz="2500" b="0" dirty="0">
                          <a:solidFill>
                            <a:srgbClr val="C0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</a:t>
                      </a:r>
                      <a:r>
                        <a:rPr kumimoji="1" lang="ja-JP" altLang="en-US" sz="2500" b="0" dirty="0">
                          <a:solidFill>
                            <a:srgbClr val="C0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さんはゲーム機を持っていないから行かないと思う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626787"/>
                  </a:ext>
                </a:extLst>
              </a:tr>
              <a:tr h="710648">
                <a:tc>
                  <a:txBody>
                    <a:bodyPr/>
                    <a:lstStyle/>
                    <a:p>
                      <a:endParaRPr lang="en-US" altLang="ja-JP" sz="2500" b="1">
                        <a:solidFill>
                          <a:srgbClr val="339966"/>
                        </a:solidFill>
                        <a:latin typeface="ＭＳ Ｐゴシック"/>
                        <a:ea typeface="ＭＳ Ｐゴシック"/>
                      </a:endParaRPr>
                    </a:p>
                    <a:p>
                      <a:pPr lvl="0">
                        <a:buNone/>
                      </a:pPr>
                      <a:r>
                        <a:rPr kumimoji="1" lang="en-US" altLang="ja-JP" sz="2500" b="1">
                          <a:solidFill>
                            <a:srgbClr val="339966"/>
                          </a:solidFill>
                          <a:latin typeface="ＭＳ Ｐゴシック"/>
                          <a:ea typeface="ＭＳ Ｐゴシック"/>
                        </a:rPr>
                        <a:t>A</a:t>
                      </a:r>
                      <a:r>
                        <a:rPr kumimoji="1" lang="ja-JP" altLang="en-US" sz="2500" b="1">
                          <a:solidFill>
                            <a:srgbClr val="339966"/>
                          </a:solidFill>
                          <a:latin typeface="ＭＳ Ｐゴシック"/>
                          <a:ea typeface="ＭＳ Ｐゴシック"/>
                        </a:rPr>
                        <a:t>さん　：</a:t>
                      </a:r>
                      <a:endParaRPr kumimoji="1" lang="en-US" alt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ja-JP" sz="2500" b="1" i="0" u="none" strike="noStrike" noProof="0" dirty="0">
                          <a:solidFill>
                            <a:srgbClr val="339966"/>
                          </a:solidFill>
                          <a:latin typeface="MS PGothic"/>
                        </a:rPr>
                        <a:t>D</a:t>
                      </a:r>
                      <a:r>
                        <a:rPr lang="ja-JP" sz="2500" b="1" i="0" u="none" strike="noStrike" noProof="0" dirty="0">
                          <a:solidFill>
                            <a:srgbClr val="339966"/>
                          </a:solidFill>
                          <a:latin typeface="MS PGothic"/>
                          <a:ea typeface="MS PGothic"/>
                        </a:rPr>
                        <a:t>さんはいいんじゃない</a:t>
                      </a:r>
                      <a:endParaRPr lang="ja-JP" sz="2500" b="0" i="0" u="none" strike="noStrike" noProof="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4107847124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7CD13998-CA5B-A150-00D5-8856AA509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245" y="365126"/>
            <a:ext cx="11553713" cy="689124"/>
          </a:xfrm>
        </p:spPr>
        <p:txBody>
          <a:bodyPr>
            <a:normAutofit/>
          </a:bodyPr>
          <a:lstStyle/>
          <a:p>
            <a:r>
              <a:rPr kumimoji="1" lang="en-US" altLang="ja-JP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さんと</a:t>
            </a:r>
            <a:r>
              <a:rPr kumimoji="1" lang="en-US" altLang="ja-JP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</a:t>
            </a:r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さんの</a:t>
            </a:r>
            <a:r>
              <a:rPr kumimoji="1" lang="en-US" altLang="ja-JP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SNS</a:t>
            </a:r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（またはメール）でのメッセージのやりとりです。</a:t>
            </a:r>
          </a:p>
        </p:txBody>
      </p:sp>
      <p:pic>
        <p:nvPicPr>
          <p:cNvPr id="8" name="図 7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A27DF334-10E8-75D8-8C3F-A2CD8CBCEB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071" y="3429000"/>
            <a:ext cx="5652887" cy="31797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D7F899F-AADB-F6B9-83F5-6E2BCE364274}"/>
              </a:ext>
            </a:extLst>
          </p:cNvPr>
          <p:cNvSpPr txBox="1"/>
          <p:nvPr/>
        </p:nvSpPr>
        <p:spPr>
          <a:xfrm>
            <a:off x="5468996" y="1053616"/>
            <a:ext cx="46767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339966"/>
                </a:solidFill>
                <a:latin typeface="MS PGothic"/>
                <a:ea typeface="MS PGothic"/>
              </a:rPr>
              <a:t>き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2F9F97-782D-A9BE-6771-9FB4DCD15015}"/>
              </a:ext>
            </a:extLst>
          </p:cNvPr>
          <p:cNvSpPr txBox="1"/>
          <p:nvPr/>
        </p:nvSpPr>
        <p:spPr>
          <a:xfrm>
            <a:off x="4548649" y="2301138"/>
            <a:ext cx="81237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1400">
                <a:solidFill>
                  <a:srgbClr val="C00000"/>
                </a:solidFill>
                <a:latin typeface="MS PGothic"/>
                <a:ea typeface="MS PGothic"/>
              </a:rPr>
              <a:t>やくそく</a:t>
            </a:r>
            <a:endParaRPr lang="en-US" altLang="ja-JP" sz="1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03329E-A8C6-16A2-2668-6C8AE9002E6E}"/>
              </a:ext>
            </a:extLst>
          </p:cNvPr>
          <p:cNvSpPr txBox="1"/>
          <p:nvPr/>
        </p:nvSpPr>
        <p:spPr>
          <a:xfrm>
            <a:off x="3611320" y="2786231"/>
            <a:ext cx="81237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1400" dirty="0">
                <a:solidFill>
                  <a:srgbClr val="C00000"/>
                </a:solidFill>
                <a:latin typeface="MS PGothic"/>
                <a:ea typeface="MS PGothic"/>
              </a:rPr>
              <a:t>き</a:t>
            </a:r>
          </a:p>
        </p:txBody>
      </p:sp>
    </p:spTree>
    <p:extLst>
      <p:ext uri="{BB962C8B-B14F-4D97-AF65-F5344CB8AC3E}">
        <p14:creationId xmlns:p14="http://schemas.microsoft.com/office/powerpoint/2010/main" val="2110658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3DE4CF08-1053-ABC6-ADB0-30C6CA986061}"/>
              </a:ext>
            </a:extLst>
          </p:cNvPr>
          <p:cNvSpPr/>
          <p:nvPr/>
        </p:nvSpPr>
        <p:spPr>
          <a:xfrm>
            <a:off x="7522050" y="592017"/>
            <a:ext cx="4166887" cy="2794774"/>
          </a:xfrm>
          <a:prstGeom prst="wedgeRoundRectCallout">
            <a:avLst>
              <a:gd name="adj1" fmla="val 833"/>
              <a:gd name="adj2" fmla="val 59601"/>
              <a:gd name="adj3" fmla="val 16667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吹き出し: 角を丸めた四角形 15">
            <a:extLst>
              <a:ext uri="{FF2B5EF4-FFF2-40B4-BE49-F238E27FC236}">
                <a16:creationId xmlns:a16="http://schemas.microsoft.com/office/drawing/2014/main" id="{5611D992-79AC-B51B-8D86-C2D7037263F0}"/>
              </a:ext>
            </a:extLst>
          </p:cNvPr>
          <p:cNvSpPr/>
          <p:nvPr/>
        </p:nvSpPr>
        <p:spPr>
          <a:xfrm>
            <a:off x="490032" y="585912"/>
            <a:ext cx="4166887" cy="2794774"/>
          </a:xfrm>
          <a:prstGeom prst="wedgeRoundRectCallout">
            <a:avLst>
              <a:gd name="adj1" fmla="val -833"/>
              <a:gd name="adj2" fmla="val 62500"/>
              <a:gd name="adj3" fmla="val 16667"/>
            </a:avLst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 descr="白いバックグラウンドの前に座っている人形&#10;&#10;低い精度で自動的に生成された説明">
            <a:extLst>
              <a:ext uri="{FF2B5EF4-FFF2-40B4-BE49-F238E27FC236}">
                <a16:creationId xmlns:a16="http://schemas.microsoft.com/office/drawing/2014/main" id="{90676930-8BD4-34BC-75E6-C82C5544D5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096"/>
          <a:stretch/>
        </p:blipFill>
        <p:spPr>
          <a:xfrm>
            <a:off x="9191041" y="434173"/>
            <a:ext cx="1870928" cy="3110461"/>
          </a:xfrm>
          <a:prstGeom prst="rect">
            <a:avLst/>
          </a:prstGeom>
        </p:spPr>
      </p:pic>
      <p:pic>
        <p:nvPicPr>
          <p:cNvPr id="7" name="図 6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1799D780-84C5-7288-C0AD-3DCAA0E2E9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050" y="3577067"/>
            <a:ext cx="1780155" cy="2882842"/>
          </a:xfrm>
          <a:prstGeom prst="rect">
            <a:avLst/>
          </a:prstGeom>
        </p:spPr>
      </p:pic>
      <p:pic>
        <p:nvPicPr>
          <p:cNvPr id="9" name="図 8" descr="シャツ が含まれている画像&#10;&#10;自動的に生成された説明">
            <a:extLst>
              <a:ext uri="{FF2B5EF4-FFF2-40B4-BE49-F238E27FC236}">
                <a16:creationId xmlns:a16="http://schemas.microsoft.com/office/drawing/2014/main" id="{B11F1133-5292-E1D0-F928-6977AD6F45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61" y="585913"/>
            <a:ext cx="1576086" cy="2524354"/>
          </a:xfrm>
          <a:prstGeom prst="rect">
            <a:avLst/>
          </a:prstGeom>
        </p:spPr>
      </p:pic>
      <p:pic>
        <p:nvPicPr>
          <p:cNvPr id="11" name="図 10" descr="ロゴ&#10;&#10;自動的に生成された説明">
            <a:extLst>
              <a:ext uri="{FF2B5EF4-FFF2-40B4-BE49-F238E27FC236}">
                <a16:creationId xmlns:a16="http://schemas.microsoft.com/office/drawing/2014/main" id="{EEE36D5F-046A-F022-9DE3-8DE4EEB7C5E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5467" y="2530462"/>
            <a:ext cx="1576086" cy="651878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47E2C32-415F-794D-6006-9791FD0D0D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42804" y="3452833"/>
            <a:ext cx="1865352" cy="3020813"/>
          </a:xfrm>
          <a:prstGeom prst="rect">
            <a:avLst/>
          </a:prstGeom>
        </p:spPr>
      </p:pic>
      <p:sp>
        <p:nvSpPr>
          <p:cNvPr id="15" name="乗算記号 14">
            <a:extLst>
              <a:ext uri="{FF2B5EF4-FFF2-40B4-BE49-F238E27FC236}">
                <a16:creationId xmlns:a16="http://schemas.microsoft.com/office/drawing/2014/main" id="{3BF275E8-4CC4-3B69-4DF1-872236940A22}"/>
              </a:ext>
            </a:extLst>
          </p:cNvPr>
          <p:cNvSpPr/>
          <p:nvPr/>
        </p:nvSpPr>
        <p:spPr>
          <a:xfrm>
            <a:off x="2750109" y="2246367"/>
            <a:ext cx="1169043" cy="1134319"/>
          </a:xfrm>
          <a:prstGeom prst="mathMultiply">
            <a:avLst>
              <a:gd name="adj1" fmla="val 644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3DDBB1-ED50-DA21-4498-83596699AF30}"/>
              </a:ext>
            </a:extLst>
          </p:cNvPr>
          <p:cNvSpPr txBox="1"/>
          <p:nvPr/>
        </p:nvSpPr>
        <p:spPr>
          <a:xfrm>
            <a:off x="8667699" y="6604638"/>
            <a:ext cx="32287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ＭＳ Ｐゴシック"/>
                <a:ea typeface="ＭＳ Ｐゴシック"/>
              </a:rPr>
              <a:t>イラスト出典：いらすとや　</a:t>
            </a:r>
            <a:r>
              <a:rPr lang="en-US" altLang="ja-JP" sz="105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ＭＳ Ｐゴシック"/>
                <a:ea typeface="ＭＳ Ｐゴシック"/>
              </a:rPr>
              <a:t>https://www.irasutoya.com/</a:t>
            </a:r>
            <a:endParaRPr kumimoji="1" lang="ja-JP" altLang="en-US" sz="1050">
              <a:latin typeface="ＭＳ Ｐゴシック"/>
              <a:ea typeface="ＭＳ Ｐゴシック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DC29D6-86A1-A395-82BF-453188100C41}"/>
              </a:ext>
            </a:extLst>
          </p:cNvPr>
          <p:cNvSpPr txBox="1"/>
          <p:nvPr/>
        </p:nvSpPr>
        <p:spPr>
          <a:xfrm>
            <a:off x="9302205" y="4406185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644A371-B598-5A2E-42EE-2C4388C5E66C}"/>
              </a:ext>
            </a:extLst>
          </p:cNvPr>
          <p:cNvSpPr txBox="1"/>
          <p:nvPr/>
        </p:nvSpPr>
        <p:spPr>
          <a:xfrm>
            <a:off x="7954930" y="862810"/>
            <a:ext cx="1289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kumimoji="1"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F2430B9-1FDC-EA5E-7467-0C9F3942231A}"/>
              </a:ext>
            </a:extLst>
          </p:cNvPr>
          <p:cNvSpPr txBox="1"/>
          <p:nvPr/>
        </p:nvSpPr>
        <p:spPr>
          <a:xfrm>
            <a:off x="955193" y="4313139"/>
            <a:ext cx="1276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</a:t>
            </a:r>
            <a:r>
              <a:rPr kumimoji="1"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4BCC1E9-0209-0576-A025-4267AE5C6ED4}"/>
              </a:ext>
            </a:extLst>
          </p:cNvPr>
          <p:cNvSpPr txBox="1"/>
          <p:nvPr/>
        </p:nvSpPr>
        <p:spPr>
          <a:xfrm>
            <a:off x="2464908" y="896829"/>
            <a:ext cx="1282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</a:t>
            </a:r>
            <a:r>
              <a:rPr kumimoji="1"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</a:p>
        </p:txBody>
      </p:sp>
      <p:pic>
        <p:nvPicPr>
          <p:cNvPr id="12" name="グラフィックス 11" descr="稲妻 単色塗りつぶし">
            <a:extLst>
              <a:ext uri="{FF2B5EF4-FFF2-40B4-BE49-F238E27FC236}">
                <a16:creationId xmlns:a16="http://schemas.microsoft.com/office/drawing/2014/main" id="{8A477649-982C-405E-6285-E0E22015A30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900189">
            <a:off x="4029442" y="4902545"/>
            <a:ext cx="914400" cy="914400"/>
          </a:xfrm>
          <a:prstGeom prst="rect">
            <a:avLst/>
          </a:prstGeom>
        </p:spPr>
      </p:pic>
      <p:pic>
        <p:nvPicPr>
          <p:cNvPr id="13" name="グラフィックス 12" descr="稲妻 単色塗りつぶし">
            <a:extLst>
              <a:ext uri="{FF2B5EF4-FFF2-40B4-BE49-F238E27FC236}">
                <a16:creationId xmlns:a16="http://schemas.microsoft.com/office/drawing/2014/main" id="{E04AF6CA-E9F2-7F2F-CCC5-75633D7327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8700309" flipH="1">
            <a:off x="6814796" y="4917631"/>
            <a:ext cx="873990" cy="914400"/>
          </a:xfrm>
          <a:prstGeom prst="rect">
            <a:avLst/>
          </a:prstGeom>
        </p:spPr>
      </p:pic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A874002-44C4-2420-8AFD-226A8EC1B9FC}"/>
              </a:ext>
            </a:extLst>
          </p:cNvPr>
          <p:cNvCxnSpPr>
            <a:cxnSpLocks/>
          </p:cNvCxnSpPr>
          <p:nvPr/>
        </p:nvCxnSpPr>
        <p:spPr>
          <a:xfrm flipH="1">
            <a:off x="4656919" y="0"/>
            <a:ext cx="2773522" cy="6858000"/>
          </a:xfrm>
          <a:prstGeom prst="line">
            <a:avLst/>
          </a:prstGeom>
          <a:ln w="57150">
            <a:solidFill>
              <a:srgbClr val="99CC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267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A98769F7-AC2C-428A-9189-7AD939CD32E8}"/>
</file>

<file path=customXml/itemProps2.xml><?xml version="1.0" encoding="utf-8"?>
<ds:datastoreItem xmlns:ds="http://schemas.openxmlformats.org/officeDocument/2006/customXml" ds:itemID="{4B1A5D5D-CAD9-48D0-9B74-CA640408F5F8}"/>
</file>

<file path=customXml/itemProps3.xml><?xml version="1.0" encoding="utf-8"?>
<ds:datastoreItem xmlns:ds="http://schemas.openxmlformats.org/officeDocument/2006/customXml" ds:itemID="{0C1AF960-B43B-4C95-AB82-1204EF5D1BB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</Words>
  <Application>Microsoft Office PowerPoint</Application>
  <PresentationFormat>ワイド画面</PresentationFormat>
  <Paragraphs>26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MS PGothic</vt:lpstr>
      <vt:lpstr>MS PGothic</vt:lpstr>
      <vt:lpstr>Meiryo</vt:lpstr>
      <vt:lpstr>游ゴシック</vt:lpstr>
      <vt:lpstr>游ゴシック Light</vt:lpstr>
      <vt:lpstr>Arial</vt:lpstr>
      <vt:lpstr>Office テーマ</vt:lpstr>
      <vt:lpstr>AさんとBさんのSNS（またはメール）でのメッセージのやりとりです。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2025-04-03T06:51:13Z</dcterms:created>
  <dcterms:modified xsi:type="dcterms:W3CDTF">2025-04-03T06:51:20Z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0x010100DAC8B651FE8FAB4980A0CD832FD20183</vt:lpwstr>
  </property>
</Properties>
</file>