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1"/>
  </p:notesMasterIdLst>
  <p:sldIdLst>
    <p:sldId id="989" r:id="rId2"/>
    <p:sldId id="265" r:id="rId3"/>
    <p:sldId id="982" r:id="rId4"/>
    <p:sldId id="854" r:id="rId5"/>
    <p:sldId id="977" r:id="rId6"/>
    <p:sldId id="981" r:id="rId7"/>
    <p:sldId id="987" r:id="rId8"/>
    <p:sldId id="979" r:id="rId9"/>
    <p:sldId id="1013" r:id="rId10"/>
  </p:sldIdLst>
  <p:sldSz cx="9906000" cy="6858000" type="A4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B0B0"/>
    <a:srgbClr val="1A2A4B"/>
    <a:srgbClr val="BDD7EE"/>
    <a:srgbClr val="FFECAF"/>
    <a:srgbClr val="FFC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945735-A07D-41E2-B0A0-299C54E8699D}" v="9" dt="2025-03-25T04:44:14.7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F9C30-B45C-43D6-984A-615F1D4A6106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1279525"/>
            <a:ext cx="499110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0A3CD-D141-41E4-AED4-BAEB30AFC1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03024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832475" y="381000"/>
            <a:ext cx="2740025" cy="189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10A257-9144-48B5-B140-E4EA8FDE2CFA}" type="slidenum">
              <a: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401085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455335-B161-45C4-990B-739F7FBC684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43975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455335-B161-45C4-990B-739F7FBC684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2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5832475" y="381000"/>
            <a:ext cx="2740025" cy="189865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10A257-9144-48B5-B140-E4EA8FDE2CFA}" type="slidenum">
              <a: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419880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455335-B161-45C4-990B-739F7FBC6840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6961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346E32A-F764-4E98-BB4A-FE0017D3BB8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7998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3000" y="1446558"/>
            <a:ext cx="9360000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3000" y="3926233"/>
            <a:ext cx="9360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3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B1D0CA7-7AA3-44FB-AA5A-9DE16ED65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387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000" y="2402378"/>
            <a:ext cx="9360000" cy="19600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3000" y="4589465"/>
            <a:ext cx="9360000" cy="1500187"/>
          </a:xfrm>
        </p:spPr>
        <p:txBody>
          <a:bodyPr lIns="360000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4C10A50-0083-4759-900C-49B566023C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541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664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8D4E857-165C-4440-AC6E-6AD58AA86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4589" y="877199"/>
            <a:ext cx="9345453" cy="55839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104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6">
            <a:extLst>
              <a:ext uri="{FF2B5EF4-FFF2-40B4-BE49-F238E27FC236}">
                <a16:creationId xmlns:a16="http://schemas.microsoft.com/office/drawing/2014/main" id="{D483F3ED-1ECB-433C-A272-190D4A3349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480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C8230-0D77-4685-AD97-C7CC477124A5}" type="datetimeFigureOut">
              <a:rPr kumimoji="1" lang="ja-JP" altLang="en-US" smtClean="0"/>
              <a:t>2025/3/25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A7204-CB3F-4B7B-98D5-6454F70EC1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477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7634"/>
            <a:ext cx="9906000" cy="612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6" name="スライド番号プレースホルダー 6">
            <a:extLst>
              <a:ext uri="{FF2B5EF4-FFF2-40B4-BE49-F238E27FC236}">
                <a16:creationId xmlns:a16="http://schemas.microsoft.com/office/drawing/2014/main" id="{191E1C79-3FA5-404E-807F-BE10A46C4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1FA4484F-0235-4104-8BED-68B7DB9A7EF9}"/>
              </a:ext>
            </a:extLst>
          </p:cNvPr>
          <p:cNvCxnSpPr>
            <a:cxnSpLocks/>
          </p:cNvCxnSpPr>
          <p:nvPr userDrawn="1"/>
        </p:nvCxnSpPr>
        <p:spPr>
          <a:xfrm>
            <a:off x="183000" y="612000"/>
            <a:ext cx="9540000" cy="0"/>
          </a:xfrm>
          <a:prstGeom prst="line">
            <a:avLst/>
          </a:prstGeom>
          <a:ln w="127000" cap="rnd">
            <a:solidFill>
              <a:srgbClr val="BDD7E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0A55EE1-5D7A-4E73-8E30-0F2593368D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326" y="940283"/>
            <a:ext cx="9369006" cy="551131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61940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612000"/>
          </a:xfrm>
          <a:prstGeom prst="rect">
            <a:avLst/>
          </a:prstGeom>
          <a:solidFill>
            <a:srgbClr val="BDD7EE"/>
          </a:solidFill>
        </p:spPr>
        <p:txBody>
          <a:bodyPr vert="horz" lIns="36000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589" y="877199"/>
            <a:ext cx="9345453" cy="5592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ED40AB-CC38-472F-B598-5B50E4AA36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838575" y="648764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E8BC3336-BF9A-4D6C-B9A8-3800C38E047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46BB7AC-E88F-3C8B-2021-57674C2049B7}"/>
              </a:ext>
            </a:extLst>
          </p:cNvPr>
          <p:cNvSpPr txBox="1"/>
          <p:nvPr userDrawn="1"/>
        </p:nvSpPr>
        <p:spPr>
          <a:xfrm>
            <a:off x="5931961" y="6647913"/>
            <a:ext cx="4270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0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Copyright © </a:t>
            </a:r>
            <a:r>
              <a:rPr kumimoji="1" lang="en-US" altLang="ja-JP" sz="1000" err="1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Benesse</a:t>
            </a:r>
            <a:r>
              <a:rPr kumimoji="1" lang="en-US" altLang="ja-JP" sz="1000">
                <a:solidFill>
                  <a:schemeClr val="tx1">
                    <a:lumMod val="65000"/>
                    <a:lumOff val="3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Corporation. All rights reserved</a:t>
            </a:r>
            <a:endParaRPr kumimoji="1" lang="ja-JP" altLang="en-US" sz="1000">
              <a:solidFill>
                <a:schemeClr val="tx1">
                  <a:lumMod val="65000"/>
                  <a:lumOff val="3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5133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6" r:id="rId3"/>
    <p:sldLayoutId id="2147483668" r:id="rId4"/>
    <p:sldLayoutId id="2147483667" r:id="rId5"/>
    <p:sldLayoutId id="2147483669" r:id="rId6"/>
    <p:sldLayoutId id="2147483670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2800" b="1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120" userDrawn="1">
          <p15:clr>
            <a:srgbClr val="F26B43"/>
          </p15:clr>
        </p15:guide>
        <p15:guide id="3" orient="horz" pos="550" userDrawn="1">
          <p15:clr>
            <a:srgbClr val="F26B43"/>
          </p15:clr>
        </p15:guide>
        <p15:guide id="4" pos="17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xt.go.jp/moral/#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0B5DBF-39A1-1D42-0531-4E5C878F816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＜ご参考＞</a:t>
            </a:r>
            <a:br>
              <a:rPr kumimoji="1" lang="en-US" altLang="ja-JP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授業のご準備ポイント</a:t>
            </a:r>
          </a:p>
        </p:txBody>
      </p:sp>
    </p:spTree>
    <p:extLst>
      <p:ext uri="{BB962C8B-B14F-4D97-AF65-F5344CB8AC3E}">
        <p14:creationId xmlns:p14="http://schemas.microsoft.com/office/powerpoint/2010/main" val="2257578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8E39CD-4D69-4D59-A73D-12DC9AA1B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授業ご</a:t>
            </a:r>
            <a:r>
              <a:rPr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準備</a:t>
            </a:r>
            <a:r>
              <a:rPr kumimoji="1" lang="ja-JP" altLang="en-US" sz="2800">
                <a:latin typeface="メイリオ" panose="020B0604030504040204" pitchFamily="50" charset="-128"/>
                <a:ea typeface="メイリオ" panose="020B0604030504040204" pitchFamily="50" charset="-128"/>
              </a:rPr>
              <a:t>のポイント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C0ED9C1-C92F-464A-9190-88C389E26FF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2099" y="940283"/>
            <a:ext cx="9696586" cy="551131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スムーズに始めるために事前のご準備を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1" indent="0">
              <a:buNone/>
            </a:pPr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□タブレットの充電の確認</a:t>
            </a: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1" indent="0">
              <a:buNone/>
            </a:pPr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□子供用アカウントの配付の確認</a:t>
            </a: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1" indent="0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　　└忘れた子供のため、アカウントの一覧表があれば準備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1" indent="0">
              <a:buNone/>
            </a:pPr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□提示用端末、または提示資料の準備</a:t>
            </a: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1" indent="0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　　└説明の際、先生の端末を提示するときは接続の確認を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1" indent="0">
              <a:buNone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　　└提示資料を使うときは、内容や保存場所の確認を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1" indent="0"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buFont typeface="Wingdings" panose="05000000000000000000" pitchFamily="2" charset="2"/>
              <a:buChar char="l"/>
            </a:pPr>
            <a:r>
              <a:rPr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パスワード変更を初回から行う場合は</a:t>
            </a: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1" indent="0">
              <a:buNone/>
            </a:pPr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□パスワード設定のルールと手順を事前に確認</a:t>
            </a: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1" indent="0">
              <a:buNone/>
            </a:pPr>
            <a:r>
              <a:rPr lang="ja-JP" altLang="en-US" sz="2400">
                <a:latin typeface="メイリオ" panose="020B0604030504040204" pitchFamily="50" charset="-128"/>
                <a:ea typeface="メイリオ" panose="020B0604030504040204" pitchFamily="50" charset="-128"/>
              </a:rPr>
              <a:t>□パスワードは事前に考えて、各自メモをしておくように伝える</a:t>
            </a: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lvl="1" indent="0">
              <a:buNone/>
            </a:pPr>
            <a:endParaRPr lang="en-US" altLang="ja-JP" sz="240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2401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C8FB5A-19AF-42CA-BC37-DEC1323FC5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400"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タブレットを使うときの</a:t>
            </a:r>
            <a:br>
              <a:rPr lang="en-US" altLang="ja-JP" sz="440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4400">
                <a:latin typeface="メイリオ" panose="020B0604030504040204" pitchFamily="50" charset="-128"/>
                <a:ea typeface="メイリオ" panose="020B0604030504040204" pitchFamily="50" charset="-128"/>
              </a:rPr>
              <a:t>ルールの確認</a:t>
            </a:r>
          </a:p>
        </p:txBody>
      </p:sp>
    </p:spTree>
    <p:extLst>
      <p:ext uri="{BB962C8B-B14F-4D97-AF65-F5344CB8AC3E}">
        <p14:creationId xmlns:p14="http://schemas.microsoft.com/office/powerpoint/2010/main" val="2638763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2">
            <a:extLst>
              <a:ext uri="{FF2B5EF4-FFF2-40B4-BE49-F238E27FC236}">
                <a16:creationId xmlns:a16="http://schemas.microsoft.com/office/drawing/2014/main" id="{1645D177-36C7-457C-957B-ADCACF69FCFF}"/>
              </a:ext>
            </a:extLst>
          </p:cNvPr>
          <p:cNvSpPr txBox="1"/>
          <p:nvPr/>
        </p:nvSpPr>
        <p:spPr>
          <a:xfrm>
            <a:off x="273049" y="643811"/>
            <a:ext cx="9447253" cy="6049765"/>
          </a:xfrm>
          <a:prstGeom prst="roundRect">
            <a:avLst>
              <a:gd name="adj" fmla="val 7108"/>
            </a:avLst>
          </a:prstGeom>
          <a:solidFill>
            <a:schemeClr val="accent6">
              <a:lumMod val="20000"/>
              <a:lumOff val="8000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36000" tIns="34290" rIns="3600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58775" indent="-358775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2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きれいな手で、ていねいに</a:t>
            </a:r>
            <a:r>
              <a:rPr lang="ja-JP" altLang="en-US" sz="2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使いましょう。</a:t>
            </a:r>
          </a:p>
          <a:p>
            <a:pPr marL="358775" indent="-358775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2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両手でしっかり持って</a:t>
            </a:r>
            <a:r>
              <a:rPr lang="ja-JP" altLang="en-US" sz="2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運びましょう。</a:t>
            </a:r>
          </a:p>
          <a:p>
            <a:pPr marL="358775" indent="-358775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2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先生の話をよく聞いて</a:t>
            </a:r>
            <a:r>
              <a:rPr lang="ja-JP" altLang="en-US" sz="2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、学習しましょう。</a:t>
            </a:r>
          </a:p>
          <a:p>
            <a:pPr marL="358775" indent="-358775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2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学習に必要のないアプリやインターネットサイトは使わない</a:t>
            </a:r>
            <a:r>
              <a:rPr lang="ja-JP" altLang="en-US" sz="2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ようにしましょう。</a:t>
            </a:r>
          </a:p>
          <a:p>
            <a:pPr marL="358775" indent="-358775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2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アイコンの場所やデスクトップの背景を変えない</a:t>
            </a:r>
            <a:r>
              <a:rPr lang="ja-JP" altLang="en-US" sz="2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ようにしましょう。</a:t>
            </a:r>
          </a:p>
          <a:p>
            <a:pPr marL="358775" indent="-358775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2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パスワードや個人の情報を大切にし、他の人に教えない</a:t>
            </a:r>
            <a:r>
              <a:rPr lang="ja-JP" altLang="en-US" sz="2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ようにしましょう。</a:t>
            </a:r>
          </a:p>
          <a:p>
            <a:pPr marL="358775" indent="-358775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インターネットなどから資料を使用するときには、</a:t>
            </a:r>
            <a:r>
              <a:rPr lang="ja-JP" altLang="en-US" sz="22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どこから使用したのかを明らかに</a:t>
            </a:r>
            <a:r>
              <a:rPr lang="ja-JP" altLang="en-US" sz="2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しましょう。</a:t>
            </a:r>
          </a:p>
          <a:p>
            <a:pPr marL="358775" indent="-358775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タブレットを使って人をいやな気持ちにしたり、傷つけたりしないように、</a:t>
            </a:r>
            <a:r>
              <a:rPr lang="ja-JP" altLang="en-US" sz="22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おたがいが気持ちよく使えるように</a:t>
            </a:r>
            <a:r>
              <a:rPr lang="ja-JP" altLang="en-US" sz="2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しましょう。</a:t>
            </a:r>
          </a:p>
          <a:p>
            <a:pPr marL="358775" indent="-358775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使い終わったら</a:t>
            </a:r>
            <a:r>
              <a:rPr lang="ja-JP" altLang="en-US" sz="22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電源を切り、もとの場所に</a:t>
            </a:r>
            <a:r>
              <a:rPr lang="ja-JP" altLang="en-US" sz="2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かたづけましょう。</a:t>
            </a:r>
          </a:p>
          <a:p>
            <a:pPr marL="358775" indent="-358775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2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タブレットがこわれたり動かなくなったりしたときは、すぐに　先生に知らせましょう</a:t>
            </a:r>
            <a:r>
              <a:rPr lang="ja-JP" altLang="en-US" sz="2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。</a:t>
            </a:r>
            <a:endParaRPr lang="ja-JP" altLang="en-US" sz="2400" kern="10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7" name="グラフィックス 6" descr="笑顔 (塗りつぶし)">
            <a:extLst>
              <a:ext uri="{FF2B5EF4-FFF2-40B4-BE49-F238E27FC236}">
                <a16:creationId xmlns:a16="http://schemas.microsoft.com/office/drawing/2014/main" id="{E6D96F73-C442-48EE-8606-D65529432F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30813" y="939632"/>
            <a:ext cx="900000" cy="900000"/>
          </a:xfrm>
          <a:prstGeom prst="rect">
            <a:avLst/>
          </a:prstGeom>
        </p:spPr>
      </p:pic>
      <p:sp>
        <p:nvSpPr>
          <p:cNvPr id="3" name="タイトル 2">
            <a:extLst>
              <a:ext uri="{FF2B5EF4-FFF2-40B4-BE49-F238E27FC236}">
                <a16:creationId xmlns:a16="http://schemas.microsoft.com/office/drawing/2014/main" id="{349F2C64-1DDE-46C6-9B02-9E3C644DA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タブレットを使うときのルール</a:t>
            </a:r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E61ADE0-8980-7993-C9A1-37D71D6357E7}"/>
              </a:ext>
            </a:extLst>
          </p:cNvPr>
          <p:cNvSpPr txBox="1"/>
          <p:nvPr/>
        </p:nvSpPr>
        <p:spPr>
          <a:xfrm>
            <a:off x="5159828" y="2416629"/>
            <a:ext cx="830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はいけい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5B17D13-0653-7055-C4C3-80841B77B1FB}"/>
              </a:ext>
            </a:extLst>
          </p:cNvPr>
          <p:cNvSpPr txBox="1"/>
          <p:nvPr/>
        </p:nvSpPr>
        <p:spPr>
          <a:xfrm>
            <a:off x="1613064" y="1708059"/>
            <a:ext cx="830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ひつよう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8A5E630-01A5-3491-9479-DF9062B50C65}"/>
              </a:ext>
            </a:extLst>
          </p:cNvPr>
          <p:cNvSpPr txBox="1"/>
          <p:nvPr/>
        </p:nvSpPr>
        <p:spPr>
          <a:xfrm>
            <a:off x="6136572" y="2422567"/>
            <a:ext cx="830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737F81B-5011-670A-8845-37C6E9D533FD}"/>
              </a:ext>
            </a:extLst>
          </p:cNvPr>
          <p:cNvSpPr txBox="1"/>
          <p:nvPr/>
        </p:nvSpPr>
        <p:spPr>
          <a:xfrm>
            <a:off x="2530255" y="3152001"/>
            <a:ext cx="830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こじん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0FFB314-1323-F311-C7B7-7E606094E34A}"/>
              </a:ext>
            </a:extLst>
          </p:cNvPr>
          <p:cNvSpPr txBox="1"/>
          <p:nvPr/>
        </p:nvSpPr>
        <p:spPr>
          <a:xfrm>
            <a:off x="3326149" y="3152000"/>
            <a:ext cx="11559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じょうほう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300456B-DB61-382D-8259-E7055FE39358}"/>
              </a:ext>
            </a:extLst>
          </p:cNvPr>
          <p:cNvSpPr txBox="1"/>
          <p:nvPr/>
        </p:nvSpPr>
        <p:spPr>
          <a:xfrm>
            <a:off x="7255355" y="4606728"/>
            <a:ext cx="8304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rPr>
              <a:t>きず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1B72BB3-1C17-355F-C068-0AD1A783526C}"/>
              </a:ext>
            </a:extLst>
          </p:cNvPr>
          <p:cNvSpPr txBox="1"/>
          <p:nvPr/>
        </p:nvSpPr>
        <p:spPr>
          <a:xfrm>
            <a:off x="2748303" y="5368726"/>
            <a:ext cx="11559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でんげん</a:t>
            </a:r>
          </a:p>
        </p:txBody>
      </p:sp>
    </p:spTree>
    <p:extLst>
      <p:ext uri="{BB962C8B-B14F-4D97-AF65-F5344CB8AC3E}">
        <p14:creationId xmlns:p14="http://schemas.microsoft.com/office/powerpoint/2010/main" val="2075655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C7ECC59-A8FD-410F-BDCF-353110E9B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タブレットを使うときの注意</a:t>
            </a:r>
          </a:p>
        </p:txBody>
      </p:sp>
      <p:sp>
        <p:nvSpPr>
          <p:cNvPr id="7" name="テキスト ボックス 12">
            <a:extLst>
              <a:ext uri="{FF2B5EF4-FFF2-40B4-BE49-F238E27FC236}">
                <a16:creationId xmlns:a16="http://schemas.microsoft.com/office/drawing/2014/main" id="{7010BC66-7BE5-49C0-A76B-92CE30E27D3A}"/>
              </a:ext>
            </a:extLst>
          </p:cNvPr>
          <p:cNvSpPr txBox="1"/>
          <p:nvPr/>
        </p:nvSpPr>
        <p:spPr>
          <a:xfrm>
            <a:off x="135294" y="1164952"/>
            <a:ext cx="9635412" cy="269792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57175" indent="-540000">
              <a:lnSpc>
                <a:spcPct val="150000"/>
              </a:lnSpc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32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机のはしに　置かないようにしましょう。</a:t>
            </a:r>
          </a:p>
          <a:p>
            <a:pPr marL="257175" indent="-540000">
              <a:lnSpc>
                <a:spcPct val="150000"/>
              </a:lnSpc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32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席をはなれるときは　カバーを閉じましょう。</a:t>
            </a:r>
          </a:p>
          <a:p>
            <a:pPr marL="257175" indent="-540000">
              <a:lnSpc>
                <a:spcPct val="150000"/>
              </a:lnSpc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32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落とさないように　気をつけましょう。</a:t>
            </a:r>
            <a:r>
              <a:rPr lang="en-US" sz="3200" b="1" kern="100">
                <a:solidFill>
                  <a:srgbClr val="1F497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en-US" sz="2800" kern="10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CEAAD478-889E-4FB4-841D-A8D7572A9A7E}"/>
              </a:ext>
            </a:extLst>
          </p:cNvPr>
          <p:cNvGrpSpPr/>
          <p:nvPr/>
        </p:nvGrpSpPr>
        <p:grpSpPr>
          <a:xfrm>
            <a:off x="1380438" y="4101360"/>
            <a:ext cx="2666861" cy="2526410"/>
            <a:chOff x="4458770" y="4235579"/>
            <a:chExt cx="2666861" cy="2526410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3CA7E86E-FED0-4190-BA2E-0F30288809EA}"/>
                </a:ext>
              </a:extLst>
            </p:cNvPr>
            <p:cNvGrpSpPr/>
            <p:nvPr/>
          </p:nvGrpSpPr>
          <p:grpSpPr>
            <a:xfrm>
              <a:off x="4817329" y="4235579"/>
              <a:ext cx="2308302" cy="2308302"/>
              <a:chOff x="5196470" y="4101765"/>
              <a:chExt cx="2308302" cy="2308302"/>
            </a:xfrm>
          </p:grpSpPr>
          <p:pic>
            <p:nvPicPr>
              <p:cNvPr id="6" name="グラフィックス 5" descr="ノート PC">
                <a:extLst>
                  <a:ext uri="{FF2B5EF4-FFF2-40B4-BE49-F238E27FC236}">
                    <a16:creationId xmlns:a16="http://schemas.microsoft.com/office/drawing/2014/main" id="{8F80C2EA-76A4-4AC9-8F6E-67BD252533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 rot="20171453">
                <a:off x="5196470" y="4101765"/>
                <a:ext cx="2308302" cy="2308302"/>
              </a:xfrm>
              <a:prstGeom prst="rect">
                <a:avLst/>
              </a:prstGeom>
            </p:spPr>
          </p:pic>
          <p:pic>
            <p:nvPicPr>
              <p:cNvPr id="9" name="グラフィックス 8" descr="泣き顔 (塗りつぶし)">
                <a:extLst>
                  <a:ext uri="{FF2B5EF4-FFF2-40B4-BE49-F238E27FC236}">
                    <a16:creationId xmlns:a16="http://schemas.microsoft.com/office/drawing/2014/main" id="{6F057EA1-B83B-4C08-9046-ADF20E5333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 rot="20121513">
                <a:off x="5809785" y="4714443"/>
                <a:ext cx="914400" cy="914400"/>
              </a:xfrm>
              <a:prstGeom prst="rect">
                <a:avLst/>
              </a:prstGeom>
            </p:spPr>
          </p:pic>
        </p:grpSp>
        <p:sp>
          <p:nvSpPr>
            <p:cNvPr id="10" name="爆発: 8 pt 9">
              <a:extLst>
                <a:ext uri="{FF2B5EF4-FFF2-40B4-BE49-F238E27FC236}">
                  <a16:creationId xmlns:a16="http://schemas.microsoft.com/office/drawing/2014/main" id="{2BC15A7F-E2B3-4E7D-8795-BE4EA0111FD2}"/>
                </a:ext>
              </a:extLst>
            </p:cNvPr>
            <p:cNvSpPr/>
            <p:nvPr/>
          </p:nvSpPr>
          <p:spPr>
            <a:xfrm>
              <a:off x="4458770" y="5727102"/>
              <a:ext cx="1170585" cy="1034887"/>
            </a:xfrm>
            <a:prstGeom prst="irregularSeal1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6F33AC9-1618-4549-B2BA-34CFC6DFCB2E}"/>
              </a:ext>
            </a:extLst>
          </p:cNvPr>
          <p:cNvGrpSpPr/>
          <p:nvPr/>
        </p:nvGrpSpPr>
        <p:grpSpPr>
          <a:xfrm>
            <a:off x="4502948" y="4549021"/>
            <a:ext cx="4454440" cy="1569503"/>
            <a:chOff x="4055847" y="4775081"/>
            <a:chExt cx="4359878" cy="1569503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7D28B17-9C2C-4C8C-99A9-B23C0D55C0C9}"/>
                </a:ext>
              </a:extLst>
            </p:cNvPr>
            <p:cNvSpPr txBox="1"/>
            <p:nvPr/>
          </p:nvSpPr>
          <p:spPr>
            <a:xfrm>
              <a:off x="4055847" y="4775081"/>
              <a:ext cx="4359878" cy="1569503"/>
            </a:xfrm>
            <a:prstGeom prst="rect">
              <a:avLst/>
            </a:prstGeom>
            <a:solidFill>
              <a:srgbClr val="FFFF00"/>
            </a:solidFill>
            <a:ln w="38100"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lIns="91275" tIns="45642" rIns="91275" bIns="45642" rtlCol="0" anchor="ctr">
              <a:spAutoFit/>
            </a:bodyPr>
            <a:lstStyle>
              <a:defPPr>
                <a:defRPr lang="ja-JP"/>
              </a:defPPr>
              <a:lvl1pPr>
                <a:defRPr sz="32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eiryo UI" panose="020B0604030504040204" pitchFamily="50" charset="-128"/>
                  <a:ea typeface="Meiryo UI" panose="020B0604030504040204" pitchFamily="50" charset="-128"/>
                </a:defRPr>
              </a:lvl1pPr>
            </a:lstStyle>
            <a:p>
              <a:pPr marL="107805" defTabSz="914400">
                <a:defRPr/>
              </a:pPr>
              <a:r>
                <a:rPr lang="ja-JP" altLang="en-US" sz="2400" b="1" kern="0">
                  <a:solidFill>
                    <a:prstClr val="black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こわれたらどうする？</a:t>
              </a:r>
              <a:endParaRPr lang="en-US" altLang="ja-JP" sz="2400" b="1" kern="0">
                <a:solidFill>
                  <a:prstClr val="black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07805" defTabSz="914400">
                <a:defRPr/>
              </a:pPr>
              <a:r>
                <a:rPr lang="ja-JP" altLang="en-US" sz="2400" b="1" kern="0">
                  <a:solidFill>
                    <a:prstClr val="black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けがをしたらどうする？</a:t>
              </a:r>
              <a:endParaRPr lang="en-US" altLang="ja-JP" sz="2400" b="1" kern="0">
                <a:solidFill>
                  <a:prstClr val="black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107805" defTabSz="914400">
                <a:defRPr/>
              </a:pPr>
              <a:r>
                <a:rPr lang="ja-JP" altLang="en-US" sz="2400" b="1" kern="0">
                  <a:solidFill>
                    <a:prstClr val="black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使えなくなったらどうする？</a:t>
              </a:r>
            </a:p>
          </p:txBody>
        </p:sp>
        <p:pic>
          <p:nvPicPr>
            <p:cNvPr id="15" name="グラフィックス 14" descr="警告">
              <a:extLst>
                <a:ext uri="{FF2B5EF4-FFF2-40B4-BE49-F238E27FC236}">
                  <a16:creationId xmlns:a16="http://schemas.microsoft.com/office/drawing/2014/main" id="{DB3F59E2-0CA9-4773-B61F-B909176C88A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689776" y="5085064"/>
              <a:ext cx="624468" cy="624468"/>
            </a:xfrm>
            <a:prstGeom prst="rect">
              <a:avLst/>
            </a:prstGeom>
          </p:spPr>
        </p:pic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B43E312-B392-63C1-01BC-A22834064AE0}"/>
              </a:ext>
            </a:extLst>
          </p:cNvPr>
          <p:cNvSpPr txBox="1"/>
          <p:nvPr/>
        </p:nvSpPr>
        <p:spPr>
          <a:xfrm>
            <a:off x="3415702" y="1164952"/>
            <a:ext cx="79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871C91A8-F6C6-0522-0BEC-660EA1F2648C}"/>
              </a:ext>
            </a:extLst>
          </p:cNvPr>
          <p:cNvSpPr txBox="1"/>
          <p:nvPr/>
        </p:nvSpPr>
        <p:spPr>
          <a:xfrm>
            <a:off x="747463" y="2019181"/>
            <a:ext cx="79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せき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AD22A90-55F1-B695-BEAB-E282BEEA141D}"/>
              </a:ext>
            </a:extLst>
          </p:cNvPr>
          <p:cNvSpPr txBox="1"/>
          <p:nvPr/>
        </p:nvSpPr>
        <p:spPr>
          <a:xfrm>
            <a:off x="6799441" y="2019181"/>
            <a:ext cx="792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</a:t>
            </a:r>
          </a:p>
        </p:txBody>
      </p:sp>
    </p:spTree>
    <p:extLst>
      <p:ext uri="{BB962C8B-B14F-4D97-AF65-F5344CB8AC3E}">
        <p14:creationId xmlns:p14="http://schemas.microsoft.com/office/powerpoint/2010/main" val="2027904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2DF68B-2ECA-438C-AEFF-919713718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タッチペンの注意</a:t>
            </a:r>
          </a:p>
        </p:txBody>
      </p:sp>
      <p:sp>
        <p:nvSpPr>
          <p:cNvPr id="9" name="角丸四角形吹き出し 8">
            <a:extLst>
              <a:ext uri="{FF2B5EF4-FFF2-40B4-BE49-F238E27FC236}">
                <a16:creationId xmlns:a16="http://schemas.microsoft.com/office/drawing/2014/main" id="{5238AA24-EF09-4FFF-8093-95B306494019}"/>
              </a:ext>
            </a:extLst>
          </p:cNvPr>
          <p:cNvSpPr/>
          <p:nvPr/>
        </p:nvSpPr>
        <p:spPr>
          <a:xfrm>
            <a:off x="4073711" y="5329916"/>
            <a:ext cx="5609909" cy="1055434"/>
          </a:xfrm>
          <a:prstGeom prst="wedgeRoundRectCallout">
            <a:avLst>
              <a:gd name="adj1" fmla="val -23407"/>
              <a:gd name="adj2" fmla="val -26421"/>
              <a:gd name="adj3" fmla="val 16667"/>
            </a:avLst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275" tIns="45642" rIns="91275" bIns="45642" rtlCol="0" anchor="ctr">
            <a:spAutoFit/>
          </a:bodyPr>
          <a:lstStyle/>
          <a:p>
            <a:pPr marL="107315"/>
            <a:r>
              <a:rPr lang="ja-JP" altLang="en-US" sz="2800" kern="0">
                <a:solidFill>
                  <a:schemeClr val="tx1"/>
                </a:solidFill>
                <a:latin typeface="メイリオ"/>
                <a:ea typeface="メイリオ"/>
              </a:rPr>
              <a:t>サインインや かんたんな操作は</a:t>
            </a:r>
            <a:endParaRPr lang="en-US" altLang="ja-JP" sz="2800" kern="0">
              <a:solidFill>
                <a:schemeClr val="tx1"/>
              </a:solidFill>
              <a:latin typeface="メイリオ"/>
              <a:ea typeface="メイリオ"/>
            </a:endParaRPr>
          </a:p>
          <a:p>
            <a:pPr marL="107315"/>
            <a:r>
              <a:rPr lang="ja-JP" altLang="en-US" sz="2800" b="1" kern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指で　タップ</a:t>
            </a:r>
            <a:r>
              <a:rPr lang="ja-JP" altLang="en-US" sz="2800" ker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しましょう。</a:t>
            </a:r>
          </a:p>
        </p:txBody>
      </p:sp>
      <p:sp>
        <p:nvSpPr>
          <p:cNvPr id="10" name="テキスト ボックス 12">
            <a:extLst>
              <a:ext uri="{FF2B5EF4-FFF2-40B4-BE49-F238E27FC236}">
                <a16:creationId xmlns:a16="http://schemas.microsoft.com/office/drawing/2014/main" id="{E6353ED9-3F38-458D-9158-6386BD4502EE}"/>
              </a:ext>
            </a:extLst>
          </p:cNvPr>
          <p:cNvSpPr txBox="1"/>
          <p:nvPr/>
        </p:nvSpPr>
        <p:spPr>
          <a:xfrm>
            <a:off x="222379" y="894665"/>
            <a:ext cx="9461241" cy="248194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57175" indent="-540000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32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ていねいに　</a:t>
            </a:r>
            <a:r>
              <a:rPr lang="ja-JP" altLang="en-US" sz="3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あつかいましょう。</a:t>
            </a:r>
          </a:p>
          <a:p>
            <a:pPr marL="257175" indent="-540000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32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ペンの先を　さわらない</a:t>
            </a:r>
            <a:r>
              <a:rPr lang="ja-JP" altLang="en-US" sz="3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ようにしましょう。</a:t>
            </a:r>
          </a:p>
          <a:p>
            <a:pPr marL="257175" indent="-540000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3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使い終わったら　</a:t>
            </a:r>
            <a:r>
              <a:rPr lang="ja-JP" altLang="en-US" sz="32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元にもどしましょう</a:t>
            </a:r>
            <a:r>
              <a:rPr lang="ja-JP" altLang="en-US" sz="3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。</a:t>
            </a:r>
          </a:p>
          <a:p>
            <a:pPr marL="257175" indent="-540000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32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なくさないように　大切に</a:t>
            </a:r>
            <a:r>
              <a:rPr lang="ja-JP" altLang="en-US" sz="3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しましょう。</a:t>
            </a:r>
            <a:r>
              <a:rPr lang="en-US" sz="3200" b="1" kern="1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en-US" sz="3200" kern="1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4FD26A0-4A6F-ECA5-D4D0-01F2915CBF22}"/>
              </a:ext>
            </a:extLst>
          </p:cNvPr>
          <p:cNvSpPr/>
          <p:nvPr/>
        </p:nvSpPr>
        <p:spPr>
          <a:xfrm>
            <a:off x="1272014" y="3659272"/>
            <a:ext cx="6440993" cy="15574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タッチペンの画像</a:t>
            </a:r>
            <a:endParaRPr kumimoji="1"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（必要に応じて、各学校でご使用の画像を入れてください）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0F1071D-9F4D-2F77-76B4-7BD5C92745B8}"/>
              </a:ext>
            </a:extLst>
          </p:cNvPr>
          <p:cNvSpPr txBox="1"/>
          <p:nvPr/>
        </p:nvSpPr>
        <p:spPr>
          <a:xfrm>
            <a:off x="8257577" y="5030515"/>
            <a:ext cx="1030605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kumimoji="1" lang="ja-JP" altLang="en-US">
                <a:latin typeface="メイリオ"/>
                <a:ea typeface="メイリオ"/>
              </a:rPr>
              <a:t>そうさ</a:t>
            </a:r>
            <a:endParaRPr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46438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2">
            <a:extLst>
              <a:ext uri="{FF2B5EF4-FFF2-40B4-BE49-F238E27FC236}">
                <a16:creationId xmlns:a16="http://schemas.microsoft.com/office/drawing/2014/main" id="{1645D177-36C7-457C-957B-ADCACF69FCFF}"/>
              </a:ext>
            </a:extLst>
          </p:cNvPr>
          <p:cNvSpPr txBox="1"/>
          <p:nvPr/>
        </p:nvSpPr>
        <p:spPr>
          <a:xfrm>
            <a:off x="47722" y="853753"/>
            <a:ext cx="9803364" cy="5163649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257175" indent="-540000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3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しっかりと　</a:t>
            </a:r>
            <a:r>
              <a:rPr lang="ja-JP" altLang="en-US" sz="32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両手で持って　</a:t>
            </a:r>
            <a:r>
              <a:rPr lang="ja-JP" altLang="en-US" sz="3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撮影しましょう。</a:t>
            </a:r>
          </a:p>
          <a:p>
            <a:pPr marL="257175" indent="-540000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Font typeface="+mj-ea"/>
              <a:buAutoNum type="circleNumDbPlain" startAt="2"/>
            </a:pPr>
            <a:r>
              <a:rPr lang="ja-JP" altLang="en-US" sz="32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先生が決めた枚数</a:t>
            </a:r>
            <a:r>
              <a:rPr lang="ja-JP" altLang="en-US" sz="3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を　守りましょう。</a:t>
            </a:r>
          </a:p>
          <a:p>
            <a:pPr marL="257175" indent="-540000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Font typeface="+mj-ea"/>
              <a:buAutoNum type="circleNumDbPlain" startAt="3"/>
            </a:pPr>
            <a:r>
              <a:rPr lang="ja-JP" altLang="en-US" sz="32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友だちを　勝手に撮影しない</a:t>
            </a:r>
            <a:r>
              <a:rPr lang="ja-JP" altLang="en-US" sz="3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　　　　　</a:t>
            </a:r>
            <a:endParaRPr lang="en-US" altLang="ja-JP" sz="3200" spc="15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</a:pPr>
            <a:r>
              <a:rPr lang="ja-JP" altLang="en-US" sz="3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　しましょう。</a:t>
            </a:r>
          </a:p>
          <a:p>
            <a:pPr marL="257175" indent="-540000"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  <a:buFont typeface="+mj-ea"/>
              <a:buAutoNum type="circleNumDbPlain" startAt="4"/>
            </a:pPr>
            <a:r>
              <a:rPr lang="ja-JP" altLang="en-US" sz="32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学校の外で　カメラを使うときは</a:t>
            </a:r>
            <a:endParaRPr lang="en-US" altLang="ja-JP" sz="3200" spc="15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buClr>
                <a:schemeClr val="tx1"/>
              </a:buClr>
            </a:pPr>
            <a:r>
              <a:rPr lang="en-US" altLang="ja-JP" sz="32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	</a:t>
            </a:r>
            <a:r>
              <a:rPr lang="ja-JP" altLang="en-US" sz="32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先生に相談</a:t>
            </a:r>
            <a:r>
              <a:rPr lang="ja-JP" altLang="en-US" sz="32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しましょう。</a:t>
            </a:r>
          </a:p>
          <a:p>
            <a:pPr>
              <a:lnSpc>
                <a:spcPct val="200000"/>
              </a:lnSpc>
              <a:spcBef>
                <a:spcPts val="450"/>
              </a:spcBef>
              <a:buClr>
                <a:schemeClr val="tx1"/>
              </a:buClr>
            </a:pPr>
            <a:r>
              <a:rPr lang="en-US" sz="3200" b="1" kern="100">
                <a:solidFill>
                  <a:srgbClr val="1F497D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en-US" sz="3200" kern="10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algn="just">
              <a:spcBef>
                <a:spcPts val="900"/>
              </a:spcBef>
            </a:pPr>
            <a:r>
              <a:rPr lang="en-US" sz="27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en-US" sz="2700" kern="10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5" name="グラフィックス 4" descr="カメラ">
            <a:extLst>
              <a:ext uri="{FF2B5EF4-FFF2-40B4-BE49-F238E27FC236}">
                <a16:creationId xmlns:a16="http://schemas.microsoft.com/office/drawing/2014/main" id="{EFE05ED3-3ECE-4EC7-8FDA-AAA9584ECF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8081384" y="2732996"/>
            <a:ext cx="1583283" cy="1583283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7AC92C2B-1D96-4D5A-A76E-D11A64CF6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カメラを使うときのルール</a:t>
            </a:r>
            <a:endParaRPr kumimoji="1" lang="ja-JP" altLang="en-US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5D1EB3F-D676-FF19-2B30-478E1E0FE836}"/>
              </a:ext>
            </a:extLst>
          </p:cNvPr>
          <p:cNvSpPr txBox="1"/>
          <p:nvPr/>
        </p:nvSpPr>
        <p:spPr>
          <a:xfrm>
            <a:off x="4274491" y="2687806"/>
            <a:ext cx="933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さつえい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EEAFC6F-43DE-1E03-AC93-F4FEDC170DEF}"/>
              </a:ext>
            </a:extLst>
          </p:cNvPr>
          <p:cNvSpPr txBox="1"/>
          <p:nvPr/>
        </p:nvSpPr>
        <p:spPr>
          <a:xfrm>
            <a:off x="6414312" y="1039398"/>
            <a:ext cx="9330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latin typeface="メイリオ" panose="020B0604030504040204" pitchFamily="50" charset="-128"/>
                <a:ea typeface="メイリオ" panose="020B0604030504040204" pitchFamily="50" charset="-128"/>
              </a:rPr>
              <a:t>さつえい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DE42294-D427-40FD-1857-2F3A951A6B27}"/>
              </a:ext>
            </a:extLst>
          </p:cNvPr>
          <p:cNvSpPr txBox="1"/>
          <p:nvPr/>
        </p:nvSpPr>
        <p:spPr>
          <a:xfrm>
            <a:off x="3443411" y="1871534"/>
            <a:ext cx="11355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まいすう</a:t>
            </a:r>
          </a:p>
        </p:txBody>
      </p:sp>
    </p:spTree>
    <p:extLst>
      <p:ext uri="{BB962C8B-B14F-4D97-AF65-F5344CB8AC3E}">
        <p14:creationId xmlns:p14="http://schemas.microsoft.com/office/powerpoint/2010/main" val="2606707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0E1C870-DF50-436C-B96A-024430781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>
                <a:ln w="10160">
                  <a:noFill/>
                  <a:prstDash val="solid"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持ち帰りのルール</a:t>
            </a:r>
          </a:p>
        </p:txBody>
      </p:sp>
      <p:sp>
        <p:nvSpPr>
          <p:cNvPr id="4" name="テキスト ボックス 12">
            <a:extLst>
              <a:ext uri="{FF2B5EF4-FFF2-40B4-BE49-F238E27FC236}">
                <a16:creationId xmlns:a16="http://schemas.microsoft.com/office/drawing/2014/main" id="{4D5D1162-2DF5-45A1-A1DE-A5E25A7DEE98}"/>
              </a:ext>
            </a:extLst>
          </p:cNvPr>
          <p:cNvSpPr txBox="1"/>
          <p:nvPr/>
        </p:nvSpPr>
        <p:spPr>
          <a:xfrm>
            <a:off x="273049" y="873125"/>
            <a:ext cx="9366251" cy="5731452"/>
          </a:xfrm>
          <a:prstGeom prst="roundRect">
            <a:avLst>
              <a:gd name="adj" fmla="val 6071"/>
            </a:avLst>
          </a:prstGeom>
          <a:solidFill>
            <a:schemeClr val="accent6">
              <a:lumMod val="20000"/>
              <a:lumOff val="8000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46088" indent="-446088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自分のタブレット</a:t>
            </a:r>
            <a:r>
              <a:rPr lang="ja-JP" altLang="en-US" sz="24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を持ち帰りましょう。</a:t>
            </a:r>
            <a:endParaRPr lang="en-US" altLang="ja-JP" sz="2400" spc="15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ＭＳ Ｐゴシック" panose="020B0600070205080204" pitchFamily="50" charset="-128"/>
            </a:endParaRPr>
          </a:p>
          <a:p>
            <a:pPr marL="446088" indent="-446088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持ち帰り用のケース</a:t>
            </a:r>
            <a:r>
              <a:rPr lang="ja-JP" altLang="en-US" sz="24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に入れましょう。</a:t>
            </a:r>
          </a:p>
          <a:p>
            <a:pPr marL="446088" indent="-446088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家まで大切に</a:t>
            </a:r>
            <a:r>
              <a:rPr lang="ja-JP" altLang="en-US" sz="24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持ち帰りましょう。</a:t>
            </a:r>
          </a:p>
          <a:p>
            <a:pPr marL="446088" indent="-446088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ていねいにやさしく</a:t>
            </a:r>
            <a:r>
              <a:rPr lang="ja-JP" altLang="en-US" sz="24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使いましょう。</a:t>
            </a:r>
          </a:p>
          <a:p>
            <a:pPr marL="446088" indent="-446088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使わないときは</a:t>
            </a:r>
            <a:r>
              <a:rPr lang="ja-JP" altLang="en-US" sz="24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電源を切って、カバーをとじましょう</a:t>
            </a:r>
            <a:r>
              <a:rPr lang="ja-JP" altLang="en-US" sz="24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。</a:t>
            </a:r>
          </a:p>
          <a:p>
            <a:pPr marL="446088" indent="-446088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熱いもののそばや、水などでぬれそうな場所に置かない　</a:t>
            </a:r>
            <a:r>
              <a:rPr lang="ja-JP" altLang="en-US" sz="24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ようにしましょう。</a:t>
            </a:r>
          </a:p>
          <a:p>
            <a:pPr marL="446088" indent="-446088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落ちそうな場所や、ふまれそうな場所に置かない</a:t>
            </a:r>
            <a:r>
              <a:rPr lang="ja-JP" altLang="en-US" sz="24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　しましょう。</a:t>
            </a:r>
          </a:p>
          <a:p>
            <a:pPr marL="446088" indent="-446088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学習に関係のない写真や動画は、記録しない</a:t>
            </a:r>
            <a:r>
              <a:rPr lang="ja-JP" altLang="en-US" sz="24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　　　しましょう。</a:t>
            </a:r>
          </a:p>
          <a:p>
            <a:pPr marL="446088" indent="-446088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学習に関係のないアプリを使わない</a:t>
            </a:r>
            <a:r>
              <a:rPr lang="ja-JP" altLang="en-US" sz="24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ようにしましょう。</a:t>
            </a:r>
          </a:p>
          <a:p>
            <a:pPr marL="446088" indent="-446088">
              <a:spcBef>
                <a:spcPts val="450"/>
              </a:spcBef>
              <a:buClr>
                <a:schemeClr val="tx1"/>
              </a:buClr>
              <a:buFont typeface="+mj-ea"/>
              <a:buAutoNum type="circleNumDbPlain"/>
            </a:pPr>
            <a:r>
              <a:rPr lang="ja-JP" altLang="en-US" sz="2400" spc="15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次の日には、必ず学校に持ってきましょう</a:t>
            </a:r>
            <a:r>
              <a:rPr lang="ja-JP" altLang="en-US" sz="2400" spc="15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ＭＳ Ｐゴシック" panose="020B0600070205080204" pitchFamily="50" charset="-128"/>
              </a:rPr>
              <a:t>。</a:t>
            </a:r>
            <a:r>
              <a:rPr lang="en-US" sz="2400" kern="1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en-US" sz="2400" kern="10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6" name="グラフィックス 5" descr="スーツケース">
            <a:extLst>
              <a:ext uri="{FF2B5EF4-FFF2-40B4-BE49-F238E27FC236}">
                <a16:creationId xmlns:a16="http://schemas.microsoft.com/office/drawing/2014/main" id="{A1D59503-800D-423F-84C4-9BD2D47F4E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673899" y="1158410"/>
            <a:ext cx="914400" cy="91440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7B3855A-04D0-8EE5-BC75-2327EBCC1F99}"/>
              </a:ext>
            </a:extLst>
          </p:cNvPr>
          <p:cNvSpPr txBox="1"/>
          <p:nvPr/>
        </p:nvSpPr>
        <p:spPr>
          <a:xfrm>
            <a:off x="794811" y="3027260"/>
            <a:ext cx="618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あつ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ACF4274-EE21-2EB9-8E04-4B6AE9682D8D}"/>
              </a:ext>
            </a:extLst>
          </p:cNvPr>
          <p:cNvSpPr txBox="1"/>
          <p:nvPr/>
        </p:nvSpPr>
        <p:spPr>
          <a:xfrm>
            <a:off x="3087738" y="2590890"/>
            <a:ext cx="11559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でんげん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3A12089-3E4D-98ED-1578-7EC20A89C182}"/>
              </a:ext>
            </a:extLst>
          </p:cNvPr>
          <p:cNvSpPr txBox="1"/>
          <p:nvPr/>
        </p:nvSpPr>
        <p:spPr>
          <a:xfrm>
            <a:off x="7659737" y="3013406"/>
            <a:ext cx="6183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897F49E-B542-76D6-1B69-F3C38CE96584}"/>
              </a:ext>
            </a:extLst>
          </p:cNvPr>
          <p:cNvSpPr txBox="1"/>
          <p:nvPr/>
        </p:nvSpPr>
        <p:spPr>
          <a:xfrm>
            <a:off x="5785092" y="4613649"/>
            <a:ext cx="10755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きろく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DBFD161-783F-E8A9-BE24-37249381D60E}"/>
              </a:ext>
            </a:extLst>
          </p:cNvPr>
          <p:cNvSpPr txBox="1"/>
          <p:nvPr/>
        </p:nvSpPr>
        <p:spPr>
          <a:xfrm>
            <a:off x="1771558" y="4620615"/>
            <a:ext cx="10755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かんけい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64F3DE9-9B67-0313-60F2-D1E4C94B7063}"/>
              </a:ext>
            </a:extLst>
          </p:cNvPr>
          <p:cNvSpPr txBox="1"/>
          <p:nvPr/>
        </p:nvSpPr>
        <p:spPr>
          <a:xfrm>
            <a:off x="1771557" y="5411751"/>
            <a:ext cx="10755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かんけい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A50E70D-6483-15C7-FD75-D49C3822327A}"/>
              </a:ext>
            </a:extLst>
          </p:cNvPr>
          <p:cNvSpPr txBox="1"/>
          <p:nvPr/>
        </p:nvSpPr>
        <p:spPr>
          <a:xfrm>
            <a:off x="2665175" y="5848883"/>
            <a:ext cx="10755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かなら</a:t>
            </a:r>
          </a:p>
        </p:txBody>
      </p:sp>
    </p:spTree>
    <p:extLst>
      <p:ext uri="{BB962C8B-B14F-4D97-AF65-F5344CB8AC3E}">
        <p14:creationId xmlns:p14="http://schemas.microsoft.com/office/powerpoint/2010/main" val="513814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629994-AD74-49A4-A677-56547633A6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600">
                <a:latin typeface="メイリオ" panose="020B0604030504040204" pitchFamily="50" charset="-128"/>
                <a:ea typeface="メイリオ" panose="020B0604030504040204" pitchFamily="50" charset="-128"/>
              </a:rPr>
              <a:t>（参考）</a:t>
            </a:r>
            <a:r>
              <a: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rPr>
              <a:t>情報モラル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08D7FC0-5422-45B1-B7EE-D8764C3F703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46832" y="811590"/>
            <a:ext cx="9012333" cy="5688361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US" altLang="ja-JP" sz="1000">
              <a:ln w="3175">
                <a:noFill/>
              </a:ln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>
                <a:ln w="31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■情報モラル学習サイト（文部科学省）</a:t>
            </a:r>
            <a:endParaRPr lang="en-US" altLang="ja-JP" sz="1800">
              <a:ln w="3175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197" lvl="1" indent="0">
              <a:buNone/>
            </a:pPr>
            <a:r>
              <a:rPr lang="en-US" altLang="ja-JP">
                <a:ln w="3175">
                  <a:noFill/>
                </a:ln>
                <a:solidFill>
                  <a:srgbClr val="FF9900"/>
                </a:solidFill>
                <a:latin typeface="メイリオ" panose="020B0604030504040204" pitchFamily="50" charset="-128"/>
                <a:ea typeface="メイリオ" panose="020B0604030504040204" pitchFamily="50" charset="-128"/>
                <a:hlinkClick r:id="rId3"/>
              </a:rPr>
              <a:t>https://www.mext.go.jp/moral/#/</a:t>
            </a:r>
            <a:endParaRPr lang="en-US" altLang="ja-JP">
              <a:ln w="3175">
                <a:noFill/>
              </a:ln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197" lvl="1" indent="0">
              <a:buNone/>
            </a:pPr>
            <a:r>
              <a:rPr lang="ja-JP" altLang="en-US">
                <a:ln w="31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活用場面ごとに約</a:t>
            </a:r>
            <a:r>
              <a:rPr lang="en-US" altLang="ja-JP">
                <a:ln w="31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lang="ja-JP" altLang="en-US">
                <a:ln w="31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</a:rPr>
              <a:t>つの問題に子供たちが取り組み、学ぶことができます。</a:t>
            </a:r>
            <a:endParaRPr lang="en-US" altLang="ja-JP">
              <a:ln w="3175">
                <a:noFill/>
              </a:ln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197" lvl="1" indent="0">
              <a:buNone/>
            </a:pPr>
            <a:endParaRPr lang="en-US" altLang="ja-JP">
              <a:ln w="3175">
                <a:noFill/>
              </a:ln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>
              <a:ln w="3175">
                <a:noFill/>
              </a:ln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>
              <a:ln w="3175">
                <a:noFill/>
              </a:ln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lang="en-US" altLang="ja-JP">
              <a:ln w="3175">
                <a:noFill/>
              </a:ln>
              <a:solidFill>
                <a:srgbClr val="FF99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indent="0">
              <a:buNone/>
            </a:pPr>
            <a:endParaRPr kumimoji="1" lang="en-US" altLang="ja-JP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" name="図 5" descr="QR コード&#10;&#10;自動的に生成された説明">
            <a:extLst>
              <a:ext uri="{FF2B5EF4-FFF2-40B4-BE49-F238E27FC236}">
                <a16:creationId xmlns:a16="http://schemas.microsoft.com/office/drawing/2014/main" id="{4C425162-D0AB-4970-9F74-961F253D06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989" y="2587295"/>
            <a:ext cx="3081521" cy="3081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664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4">
      <a:majorFont>
        <a:latin typeface="UD デジタル 教科書体 NK-R"/>
        <a:ea typeface="UD Digi Kyokasho NK-R"/>
        <a:cs typeface=""/>
      </a:majorFont>
      <a:minorFont>
        <a:latin typeface="UD デジタル 教科書体 NK-R"/>
        <a:ea typeface="UD Digi Kyokasho NK-R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D9A38EB3-E5BB-4108-BC20-9F4B9B4335DA}"/>
</file>

<file path=customXml/itemProps2.xml><?xml version="1.0" encoding="utf-8"?>
<ds:datastoreItem xmlns:ds="http://schemas.openxmlformats.org/officeDocument/2006/customXml" ds:itemID="{53F19DD7-F99A-491A-9563-151525997EC8}"/>
</file>

<file path=customXml/itemProps3.xml><?xml version="1.0" encoding="utf-8"?>
<ds:datastoreItem xmlns:ds="http://schemas.openxmlformats.org/officeDocument/2006/customXml" ds:itemID="{3CA95214-BAB9-4BBC-8B49-7659DF5A5A9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622</Words>
  <Application>Microsoft Office PowerPoint</Application>
  <PresentationFormat>A4 210 x 297 mm</PresentationFormat>
  <Paragraphs>96</Paragraphs>
  <Slides>9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メイリオ</vt:lpstr>
      <vt:lpstr>游ゴシック</vt:lpstr>
      <vt:lpstr>Arial</vt:lpstr>
      <vt:lpstr>Wingdings</vt:lpstr>
      <vt:lpstr>Office テーマ</vt:lpstr>
      <vt:lpstr>＜ご参考＞ 授業のご準備ポイント</vt:lpstr>
      <vt:lpstr>授業ご準備のポイント</vt:lpstr>
      <vt:lpstr>タブレットを使うときの ルールの確認</vt:lpstr>
      <vt:lpstr>タブレットを使うときのルール</vt:lpstr>
      <vt:lpstr>タブレットを使うときの注意</vt:lpstr>
      <vt:lpstr>タッチペンの注意</vt:lpstr>
      <vt:lpstr>カメラを使うときのルール</vt:lpstr>
      <vt:lpstr>持ち帰りのルール</vt:lpstr>
      <vt:lpstr>（参考）情報モラル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2025-03-25T04:41:39Z</dcterms:created>
  <dcterms:modified xsi:type="dcterms:W3CDTF">2025-03-25T04:44:14Z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