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000000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1F84903-E9F1-453B-BE2F-A04888BF3069}" v="4" dt="2025-03-25T04:33:59.5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88" d="100"/>
          <a:sy n="88" d="100"/>
        </p:scale>
        <p:origin x="80" y="2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10" Type="http://schemas.openxmlformats.org/officeDocument/2006/relationships/customXml" Target="../customXml/item3.xml"/><Relationship Id="rId4" Type="http://schemas.openxmlformats.org/officeDocument/2006/relationships/viewProps" Target="view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9106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5747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866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0515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3904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40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7884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9588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2860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8451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9387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02A643-9BB0-4E02-80B2-2C0A5E5D738E}" type="datetimeFigureOut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7289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3060664-01AA-89D6-8AF2-1B925D37DC78}"/>
              </a:ext>
            </a:extLst>
          </p:cNvPr>
          <p:cNvSpPr/>
          <p:nvPr/>
        </p:nvSpPr>
        <p:spPr>
          <a:xfrm>
            <a:off x="174171" y="181428"/>
            <a:ext cx="1923143" cy="493485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dirty="0">
                <a:solidFill>
                  <a:srgbClr val="000000"/>
                </a:solidFill>
              </a:rPr>
              <a:t>出席番号：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3E0B3AB4-34A9-6AE6-18E0-8E9D43D6DFB3}"/>
              </a:ext>
            </a:extLst>
          </p:cNvPr>
          <p:cNvSpPr/>
          <p:nvPr/>
        </p:nvSpPr>
        <p:spPr>
          <a:xfrm>
            <a:off x="174171" y="754743"/>
            <a:ext cx="11604172" cy="624115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dirty="0">
                <a:solidFill>
                  <a:srgbClr val="000000"/>
                </a:solidFill>
                <a:latin typeface="+mn-ea"/>
              </a:rPr>
              <a:t>①次の文面に対して返信文を入力しましょう。</a:t>
            </a:r>
            <a:endParaRPr kumimoji="1" lang="en-US" altLang="ja-JP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FE9F7437-A79A-E9E6-BFFE-CBD7DB122F92}"/>
              </a:ext>
            </a:extLst>
          </p:cNvPr>
          <p:cNvSpPr/>
          <p:nvPr/>
        </p:nvSpPr>
        <p:spPr>
          <a:xfrm>
            <a:off x="174171" y="3178628"/>
            <a:ext cx="11604172" cy="624115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dirty="0">
                <a:solidFill>
                  <a:srgbClr val="000000"/>
                </a:solidFill>
                <a:latin typeface="+mn-ea"/>
              </a:rPr>
              <a:t>②文字のメッセージのやりとりと、直接話すやりとりとで、どの</a:t>
            </a:r>
            <a:r>
              <a:rPr kumimoji="1" lang="ja-JP" altLang="en-US">
                <a:solidFill>
                  <a:srgbClr val="000000"/>
                </a:solidFill>
                <a:latin typeface="+mn-ea"/>
              </a:rPr>
              <a:t>ようなちがいが</a:t>
            </a:r>
            <a:r>
              <a:rPr kumimoji="1" lang="ja-JP" altLang="en-US" dirty="0">
                <a:solidFill>
                  <a:srgbClr val="000000"/>
                </a:solidFill>
                <a:latin typeface="+mn-ea"/>
              </a:rPr>
              <a:t>あるでしょうか。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DBDC319-A3A6-F780-FB3B-FB171479130C}"/>
              </a:ext>
            </a:extLst>
          </p:cNvPr>
          <p:cNvSpPr/>
          <p:nvPr/>
        </p:nvSpPr>
        <p:spPr>
          <a:xfrm>
            <a:off x="406402" y="3907973"/>
            <a:ext cx="11371941" cy="965201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dirty="0">
                <a:solidFill>
                  <a:srgbClr val="000000"/>
                </a:solidFill>
                <a:latin typeface="+mn-ea"/>
              </a:rPr>
              <a:t>・</a:t>
            </a:r>
            <a:endParaRPr lang="en-US" altLang="ja-JP" dirty="0">
              <a:solidFill>
                <a:srgbClr val="000000"/>
              </a:solidFill>
              <a:latin typeface="+mn-ea"/>
            </a:endParaRPr>
          </a:p>
          <a:p>
            <a:r>
              <a:rPr kumimoji="1" lang="ja-JP" altLang="en-US" dirty="0">
                <a:solidFill>
                  <a:srgbClr val="000000"/>
                </a:solidFill>
                <a:latin typeface="+mn-ea"/>
              </a:rPr>
              <a:t>・</a:t>
            </a:r>
            <a:endParaRPr kumimoji="1" lang="en-US" altLang="ja-JP" dirty="0">
              <a:solidFill>
                <a:srgbClr val="000000"/>
              </a:solidFill>
              <a:latin typeface="+mn-ea"/>
            </a:endParaRPr>
          </a:p>
          <a:p>
            <a:endParaRPr lang="en-US" altLang="ja-JP" dirty="0">
              <a:solidFill>
                <a:srgbClr val="000000"/>
              </a:solidFill>
              <a:latin typeface="+mn-ea"/>
            </a:endParaRPr>
          </a:p>
          <a:p>
            <a:endParaRPr kumimoji="1" lang="ja-JP" altLang="en-US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F8572784-D502-7DFB-041D-7BCD393DF014}"/>
              </a:ext>
            </a:extLst>
          </p:cNvPr>
          <p:cNvSpPr/>
          <p:nvPr/>
        </p:nvSpPr>
        <p:spPr>
          <a:xfrm>
            <a:off x="174173" y="4978404"/>
            <a:ext cx="11604170" cy="624115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dirty="0">
                <a:solidFill>
                  <a:srgbClr val="000000"/>
                </a:solidFill>
                <a:latin typeface="+mn-ea"/>
              </a:rPr>
              <a:t>③</a:t>
            </a:r>
            <a:r>
              <a:rPr kumimoji="1" lang="ja-JP" altLang="en-US" dirty="0">
                <a:solidFill>
                  <a:srgbClr val="000000"/>
                </a:solidFill>
                <a:latin typeface="+mn-ea"/>
              </a:rPr>
              <a:t>文字のメッセージのやりとりで、</a:t>
            </a:r>
            <a:endParaRPr lang="en-US" altLang="ja-JP" dirty="0">
              <a:solidFill>
                <a:srgbClr val="000000"/>
              </a:solidFill>
              <a:latin typeface="+mn-ea"/>
            </a:endParaRPr>
          </a:p>
          <a:p>
            <a:r>
              <a:rPr kumimoji="1" lang="en-US" altLang="ja-JP" dirty="0">
                <a:solidFill>
                  <a:srgbClr val="000000"/>
                </a:solidFill>
                <a:latin typeface="+mn-ea"/>
              </a:rPr>
              <a:t>   </a:t>
            </a:r>
            <a:r>
              <a:rPr kumimoji="1" lang="ja-JP" altLang="en-US" dirty="0">
                <a:solidFill>
                  <a:srgbClr val="000000"/>
                </a:solidFill>
                <a:latin typeface="+mn-ea"/>
              </a:rPr>
              <a:t>理解できなかったり、</a:t>
            </a:r>
            <a:r>
              <a:rPr lang="ja-JP" altLang="en-US" dirty="0">
                <a:solidFill>
                  <a:srgbClr val="000000"/>
                </a:solidFill>
                <a:latin typeface="+mn-ea"/>
              </a:rPr>
              <a:t>いや</a:t>
            </a:r>
            <a:r>
              <a:rPr kumimoji="1" lang="ja-JP" altLang="en-US" dirty="0">
                <a:solidFill>
                  <a:srgbClr val="000000"/>
                </a:solidFill>
                <a:latin typeface="+mn-ea"/>
              </a:rPr>
              <a:t>な気持ちや不安な気持ちになったとき、どうすればよいでしょうか。</a:t>
            </a:r>
            <a:endParaRPr kumimoji="1" lang="en-US" altLang="ja-JP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55B389BC-80DC-CAC0-145A-D31B1E9FD711}"/>
              </a:ext>
            </a:extLst>
          </p:cNvPr>
          <p:cNvSpPr/>
          <p:nvPr/>
        </p:nvSpPr>
        <p:spPr>
          <a:xfrm>
            <a:off x="406400" y="5707749"/>
            <a:ext cx="11371943" cy="965201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dirty="0">
                <a:solidFill>
                  <a:srgbClr val="000000"/>
                </a:solidFill>
                <a:latin typeface="+mn-ea"/>
              </a:rPr>
              <a:t>・</a:t>
            </a:r>
            <a:endParaRPr lang="en-US" altLang="ja-JP" dirty="0">
              <a:solidFill>
                <a:srgbClr val="000000"/>
              </a:solidFill>
              <a:latin typeface="+mn-ea"/>
            </a:endParaRPr>
          </a:p>
          <a:p>
            <a:r>
              <a:rPr kumimoji="1" lang="ja-JP" altLang="en-US" dirty="0">
                <a:solidFill>
                  <a:srgbClr val="000000"/>
                </a:solidFill>
                <a:latin typeface="+mn-ea"/>
              </a:rPr>
              <a:t>・</a:t>
            </a:r>
            <a:endParaRPr kumimoji="1" lang="en-US" altLang="ja-JP" dirty="0">
              <a:solidFill>
                <a:srgbClr val="000000"/>
              </a:solidFill>
              <a:latin typeface="+mn-ea"/>
            </a:endParaRPr>
          </a:p>
          <a:p>
            <a:endParaRPr lang="en-US" altLang="ja-JP" dirty="0">
              <a:solidFill>
                <a:srgbClr val="000000"/>
              </a:solidFill>
              <a:latin typeface="+mn-ea"/>
            </a:endParaRPr>
          </a:p>
          <a:p>
            <a:endParaRPr kumimoji="1" lang="ja-JP" altLang="en-US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10" name="吹き出し: 四角形 9">
            <a:extLst>
              <a:ext uri="{FF2B5EF4-FFF2-40B4-BE49-F238E27FC236}">
                <a16:creationId xmlns:a16="http://schemas.microsoft.com/office/drawing/2014/main" id="{A87021C3-AF98-278E-F18D-9B0EEB74E4E6}"/>
              </a:ext>
            </a:extLst>
          </p:cNvPr>
          <p:cNvSpPr/>
          <p:nvPr/>
        </p:nvSpPr>
        <p:spPr>
          <a:xfrm>
            <a:off x="406400" y="1429656"/>
            <a:ext cx="11371943" cy="566051"/>
          </a:xfrm>
          <a:prstGeom prst="wedgeRectCallout">
            <a:avLst>
              <a:gd name="adj1" fmla="val -52052"/>
              <a:gd name="adj2" fmla="val 29167"/>
            </a:avLst>
          </a:prstGeom>
          <a:solidFill>
            <a:srgbClr val="CCFFCC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800" b="0" i="0" dirty="0">
                <a:solidFill>
                  <a:srgbClr val="000000"/>
                </a:solidFill>
                <a:effectLst/>
                <a:latin typeface="+mn-ea"/>
              </a:rPr>
              <a:t>「ゲームって持っていなかったよね？今日〇〇ちゃんちで〇時にゲームするけど来る？​」</a:t>
            </a:r>
            <a:endParaRPr kumimoji="1" lang="ja-JP" altLang="en-US" dirty="0"/>
          </a:p>
        </p:txBody>
      </p:sp>
      <p:sp>
        <p:nvSpPr>
          <p:cNvPr id="11" name="吹き出し: 四角形 10">
            <a:extLst>
              <a:ext uri="{FF2B5EF4-FFF2-40B4-BE49-F238E27FC236}">
                <a16:creationId xmlns:a16="http://schemas.microsoft.com/office/drawing/2014/main" id="{97BFAD3B-BBCF-9700-2711-3A3394CD1BEF}"/>
              </a:ext>
            </a:extLst>
          </p:cNvPr>
          <p:cNvSpPr/>
          <p:nvPr/>
        </p:nvSpPr>
        <p:spPr>
          <a:xfrm>
            <a:off x="406400" y="2108204"/>
            <a:ext cx="11371943" cy="892629"/>
          </a:xfrm>
          <a:prstGeom prst="wedgeRectCallout">
            <a:avLst>
              <a:gd name="adj1" fmla="val 52039"/>
              <a:gd name="adj2" fmla="val 33951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dirty="0">
                <a:solidFill>
                  <a:srgbClr val="000000"/>
                </a:solidFill>
              </a:rPr>
              <a:t>返信文：</a:t>
            </a:r>
          </a:p>
        </p:txBody>
      </p:sp>
    </p:spTree>
    <p:extLst>
      <p:ext uri="{BB962C8B-B14F-4D97-AF65-F5344CB8AC3E}">
        <p14:creationId xmlns:p14="http://schemas.microsoft.com/office/powerpoint/2010/main" val="21283802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E18F6EAB-15BD-466E-BB7C-6ECCAD186FD9}"/>
</file>

<file path=customXml/itemProps2.xml><?xml version="1.0" encoding="utf-8"?>
<ds:datastoreItem xmlns:ds="http://schemas.openxmlformats.org/officeDocument/2006/customXml" ds:itemID="{B1B32161-6585-4221-9F56-77567FD89AF0}"/>
</file>

<file path=customXml/itemProps3.xml><?xml version="1.0" encoding="utf-8"?>
<ds:datastoreItem xmlns:ds="http://schemas.openxmlformats.org/officeDocument/2006/customXml" ds:itemID="{973B946C-8C16-4914-9FD3-1123591FE541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95</Words>
  <Application>Microsoft Office PowerPoint</Application>
  <PresentationFormat>ワイド画面</PresentationFormat>
  <Paragraphs>11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2025-03-25T04:33:59Z</dcterms:created>
  <dcterms:modified xsi:type="dcterms:W3CDTF">2025-03-25T04:34:07Z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