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  <p:sldMasterId id="2147483686" r:id="rId2"/>
  </p:sldMasterIdLst>
  <p:notesMasterIdLst>
    <p:notesMasterId r:id="rId21"/>
  </p:notesMasterIdLst>
  <p:sldIdLst>
    <p:sldId id="999" r:id="rId3"/>
    <p:sldId id="998" r:id="rId4"/>
    <p:sldId id="1000" r:id="rId5"/>
    <p:sldId id="256" r:id="rId6"/>
    <p:sldId id="1001" r:id="rId7"/>
    <p:sldId id="1002" r:id="rId8"/>
    <p:sldId id="1003" r:id="rId9"/>
    <p:sldId id="1004" r:id="rId10"/>
    <p:sldId id="1005" r:id="rId11"/>
    <p:sldId id="1006" r:id="rId12"/>
    <p:sldId id="1007" r:id="rId13"/>
    <p:sldId id="976" r:id="rId14"/>
    <p:sldId id="1009" r:id="rId15"/>
    <p:sldId id="267" r:id="rId16"/>
    <p:sldId id="980" r:id="rId17"/>
    <p:sldId id="1011" r:id="rId18"/>
    <p:sldId id="1012" r:id="rId19"/>
    <p:sldId id="1013" r:id="rId2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205"/>
    <a:srgbClr val="FDE77B"/>
    <a:srgbClr val="D5F1FF"/>
    <a:srgbClr val="D5FFFC"/>
    <a:srgbClr val="E6FEFA"/>
    <a:srgbClr val="E5F5FF"/>
    <a:srgbClr val="CCFFFF"/>
    <a:srgbClr val="B1B0B0"/>
    <a:srgbClr val="C00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3FA34C-2F80-41BF-BB65-58B34F9D73EE}" v="9" dt="2025-03-06T08:07:32.089"/>
    <p1510:client id="{79F6ABD0-24B5-4055-A6ED-E60E13FB39B9}" v="8" dt="2025-03-06T08:05:54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BFEAB-25CF-463A-9488-766FEE65D580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55335-B161-45C4-990B-739F7FBC6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6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1085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b="0" i="0" u="none" strike="noStrike">
                <a:solidFill>
                  <a:srgbClr val="000000"/>
                </a:solidFill>
                <a:effectLst/>
                <a:ea typeface="游ゴシック" panose="020B0400000000000000" pitchFamily="50" charset="-128"/>
              </a:rPr>
              <a:t>シャットダウンするか、スリープにするか、ご変更ください。</a:t>
            </a:r>
            <a:r>
              <a:rPr lang="ja-JP" altLang="en-US" b="0" i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​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103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998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保管庫、ケーブル画像：サポータ自作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46E32A-F764-4E98-BB4A-FE0017D3BB8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924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</a:t>
            </a:r>
            <a:r>
              <a:rPr kumimoji="1"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アイコン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55335-B161-45C4-990B-739F7FBC684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4397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55335-B161-45C4-990B-739F7FBC684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137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画面イメージははサポータ自作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511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キーボード画像：サポータ自作</a:t>
            </a:r>
            <a:endParaRPr kumimoji="1" lang="en-US" altLang="ja-JP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環境にあわせてカスタマイズしてください。</a:t>
            </a:r>
            <a:endParaRPr kumimoji="1" lang="en-US" altLang="ja-JP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46E32A-F764-4E98-BB4A-FE0017D3BB8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036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キーボード画像：サポータ自作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55335-B161-45C4-990B-739F7FBC684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725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</a:t>
            </a:r>
            <a:r>
              <a:rPr kumimoji="1"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アイコン</a:t>
            </a:r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86798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学校環境にあわせて、画像など変更してご活用ください。</a:t>
            </a:r>
            <a:br>
              <a:rPr kumimoji="1" lang="en-US" altLang="ja-JP"/>
            </a:b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25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197" indent="0" algn="ctr">
              <a:buNone/>
              <a:defRPr sz="2000"/>
            </a:lvl2pPr>
            <a:lvl3pPr marL="914395" indent="0" algn="ctr">
              <a:buNone/>
              <a:defRPr sz="1800"/>
            </a:lvl3pPr>
            <a:lvl4pPr marL="1371592" indent="0" algn="ctr">
              <a:buNone/>
              <a:defRPr sz="1600"/>
            </a:lvl4pPr>
            <a:lvl5pPr marL="1828789" indent="0" algn="ctr">
              <a:buNone/>
              <a:defRPr sz="1600"/>
            </a:lvl5pPr>
            <a:lvl6pPr marL="2285987" indent="0" algn="ctr">
              <a:buNone/>
              <a:defRPr sz="1600"/>
            </a:lvl6pPr>
            <a:lvl7pPr marL="2743184" indent="0" algn="ctr">
              <a:buNone/>
              <a:defRPr sz="1600"/>
            </a:lvl7pPr>
            <a:lvl8pPr marL="3200381" indent="0" algn="ctr">
              <a:buNone/>
              <a:defRPr sz="1600"/>
            </a:lvl8pPr>
            <a:lvl9pPr marL="365757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17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8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402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58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FFAFA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2814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7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69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30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90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57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43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197" indent="0" algn="ctr">
              <a:buNone/>
              <a:defRPr sz="2000"/>
            </a:lvl2pPr>
            <a:lvl3pPr marL="914395" indent="0" algn="ctr">
              <a:buNone/>
              <a:defRPr sz="1800"/>
            </a:lvl3pPr>
            <a:lvl4pPr marL="1371592" indent="0" algn="ctr">
              <a:buNone/>
              <a:defRPr sz="1600"/>
            </a:lvl4pPr>
            <a:lvl5pPr marL="1828789" indent="0" algn="ctr">
              <a:buNone/>
              <a:defRPr sz="1600"/>
            </a:lvl5pPr>
            <a:lvl6pPr marL="2285987" indent="0" algn="ctr">
              <a:buNone/>
              <a:defRPr sz="1600"/>
            </a:lvl6pPr>
            <a:lvl7pPr marL="2743184" indent="0" algn="ctr">
              <a:buNone/>
              <a:defRPr sz="1600"/>
            </a:lvl7pPr>
            <a:lvl8pPr marL="3200381" indent="0" algn="ctr">
              <a:buNone/>
              <a:defRPr sz="1600"/>
            </a:lvl8pPr>
            <a:lvl9pPr marL="365757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40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7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03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4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90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FFCDCD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90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2DEA4A-5557-E02C-AACC-FE6A70243334}"/>
              </a:ext>
            </a:extLst>
          </p:cNvPr>
          <p:cNvSpPr txBox="1"/>
          <p:nvPr userDrawn="1"/>
        </p:nvSpPr>
        <p:spPr>
          <a:xfrm>
            <a:off x="5904613" y="6597314"/>
            <a:ext cx="4156671" cy="260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</a:t>
            </a:r>
            <a:r>
              <a:rPr kumimoji="1" lang="en-US" altLang="ja-JP" sz="1050" err="1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Benesse</a:t>
            </a:r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Corporation. All rights reserved.</a:t>
            </a:r>
            <a:endParaRPr kumimoji="1" lang="ja-JP" altLang="en-US" sz="105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50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 algn="l" defTabSz="914395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9" indent="-228599" algn="l" defTabSz="91439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6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38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FFCDCD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90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2754A5-26EB-AA9E-66D7-D385074BF526}"/>
              </a:ext>
            </a:extLst>
          </p:cNvPr>
          <p:cNvSpPr txBox="1"/>
          <p:nvPr userDrawn="1"/>
        </p:nvSpPr>
        <p:spPr>
          <a:xfrm>
            <a:off x="5904613" y="6597314"/>
            <a:ext cx="4156671" cy="260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</a:t>
            </a:r>
            <a:r>
              <a:rPr kumimoji="1" lang="en-US" altLang="ja-JP" sz="1050" err="1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Benesse</a:t>
            </a:r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Corporation. All rights reserved.</a:t>
            </a:r>
            <a:endParaRPr kumimoji="1" lang="ja-JP" altLang="en-US" sz="105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6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txStyles>
    <p:titleStyle>
      <a:lvl1pPr algn="l" defTabSz="914395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9" indent="-228599" algn="l" defTabSz="91439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6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380">
          <p15:clr>
            <a:srgbClr val="F26B43"/>
          </p15:clr>
        </p15:guide>
        <p15:guide id="3" orient="horz" pos="550">
          <p15:clr>
            <a:srgbClr val="F26B43"/>
          </p15:clr>
        </p15:guide>
        <p15:guide id="4" pos="18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xt.go.jp/moral/#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9DD5F7-8649-2435-0575-73E3CEB720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＜ご参考＞</a:t>
            </a:r>
            <a:br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初回タブレット活用授業の流れ案・</a:t>
            </a:r>
            <a:br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ご準備のポイント</a:t>
            </a:r>
          </a:p>
        </p:txBody>
      </p:sp>
      <p:sp>
        <p:nvSpPr>
          <p:cNvPr id="3" name="字幕 4">
            <a:extLst>
              <a:ext uri="{FF2B5EF4-FFF2-40B4-BE49-F238E27FC236}">
                <a16:creationId xmlns:a16="http://schemas.microsoft.com/office/drawing/2014/main" id="{29E759D0-7DF0-EA8E-3AA0-D6318F842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/>
          <a:p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版～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9F3064-30EA-A1B3-1E96-580B1E2AF82E}"/>
              </a:ext>
            </a:extLst>
          </p:cNvPr>
          <p:cNvSpPr txBox="1"/>
          <p:nvPr/>
        </p:nvSpPr>
        <p:spPr>
          <a:xfrm>
            <a:off x="49095" y="6642556"/>
            <a:ext cx="53174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Chromebook</a:t>
            </a:r>
            <a:r>
              <a:rPr lang="ja-JP" altLang="en-US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は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Google LLC</a:t>
            </a:r>
            <a:r>
              <a:rPr lang="ja-JP" altLang="en-US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の商標であり、本資料は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Google</a:t>
            </a:r>
            <a:r>
              <a:rPr lang="ja-JP" altLang="en-US" sz="800" b="0" i="0" u="none" strike="noStrike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によって承認または提携したものではありません。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​</a:t>
            </a:r>
            <a:endParaRPr kumimoji="1" lang="ja-JP" altLang="en-US" sz="8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069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B583E717-393F-D556-C30C-F3C9B687C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49" y="3683906"/>
            <a:ext cx="6638925" cy="2529115"/>
          </a:xfrm>
          <a:prstGeom prst="rect">
            <a:avLst/>
          </a:prstGeom>
        </p:spPr>
      </p:pic>
      <p:sp>
        <p:nvSpPr>
          <p:cNvPr id="32" name="角丸四角形吹き出し 8">
            <a:extLst>
              <a:ext uri="{FF2B5EF4-FFF2-40B4-BE49-F238E27FC236}">
                <a16:creationId xmlns:a16="http://schemas.microsoft.com/office/drawing/2014/main" id="{E2589FD7-D71D-4F9F-ACA7-08C9DDAF6743}"/>
              </a:ext>
            </a:extLst>
          </p:cNvPr>
          <p:cNvSpPr/>
          <p:nvPr/>
        </p:nvSpPr>
        <p:spPr>
          <a:xfrm>
            <a:off x="7632676" y="3620853"/>
            <a:ext cx="1800701" cy="335271"/>
          </a:xfrm>
          <a:prstGeom prst="wedgeRoundRectCallout">
            <a:avLst>
              <a:gd name="adj1" fmla="val -53404"/>
              <a:gd name="adj2" fmla="val 121085"/>
              <a:gd name="adj3" fmla="val 16667"/>
            </a:avLst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まちがえたとき</a:t>
            </a: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36034BA8-4EA7-42E7-8D98-26F5E5AE2809}"/>
              </a:ext>
            </a:extLst>
          </p:cNvPr>
          <p:cNvSpPr/>
          <p:nvPr/>
        </p:nvSpPr>
        <p:spPr>
          <a:xfrm>
            <a:off x="7109999" y="4012019"/>
            <a:ext cx="436705" cy="4009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D デジタル 教科書体 NK-R"/>
              <a:ea typeface="UD Digi Kyokasho NK-R"/>
              <a:cs typeface="+mn-cs"/>
            </a:endParaRP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19EAC7A4-B33A-4A38-9179-5C89BD5A0CD8}"/>
              </a:ext>
            </a:extLst>
          </p:cNvPr>
          <p:cNvSpPr/>
          <p:nvPr/>
        </p:nvSpPr>
        <p:spPr>
          <a:xfrm flipV="1">
            <a:off x="1425318" y="4005678"/>
            <a:ext cx="4316263" cy="440489"/>
          </a:xfrm>
          <a:prstGeom prst="roundRect">
            <a:avLst/>
          </a:prstGeom>
          <a:solidFill>
            <a:srgbClr val="FF9900">
              <a:alpha val="30196"/>
            </a:srgbClr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D デジタル 教科書体 NK-R"/>
              <a:ea typeface="UD Digi Kyokasho NK-R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9D889DB-1F57-4F07-ADA8-22C0ACFD4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サインインしましょう　</a:t>
            </a:r>
            <a:r>
              <a:rPr lang="en-US" altLang="ja-JP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endParaRPr kumimoji="1" lang="ja-JP" altLang="en-US" sz="2000" b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7502" y="880093"/>
            <a:ext cx="9405540" cy="2270125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</a:t>
            </a: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（アイディー）ではないときは　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「ユーザーを追加（ついか）」を　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 startAt="2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うえのわくに　</a:t>
            </a: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（アイディー）を　いれます。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1B8DBA6-1289-41E0-B30E-635844494F91}"/>
              </a:ext>
            </a:extLst>
          </p:cNvPr>
          <p:cNvGrpSpPr/>
          <p:nvPr/>
        </p:nvGrpSpPr>
        <p:grpSpPr>
          <a:xfrm>
            <a:off x="1097185" y="2723100"/>
            <a:ext cx="8732017" cy="785016"/>
            <a:chOff x="1045670" y="3251484"/>
            <a:chExt cx="7107742" cy="72463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9A0F53F-BB43-4F4C-BC2A-273989BB0AA6}"/>
                </a:ext>
              </a:extLst>
            </p:cNvPr>
            <p:cNvSpPr/>
            <p:nvPr/>
          </p:nvSpPr>
          <p:spPr>
            <a:xfrm flipV="1">
              <a:off x="1045670" y="3427004"/>
              <a:ext cx="2034760" cy="523219"/>
            </a:xfrm>
            <a:prstGeom prst="roundRect">
              <a:avLst>
                <a:gd name="adj" fmla="val 0"/>
              </a:avLst>
            </a:prstGeom>
            <a:solidFill>
              <a:srgbClr val="FF9900">
                <a:alpha val="30196"/>
              </a:srgbClr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62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5CC739BF-C6D0-451F-A91A-568F68553A3A}"/>
                </a:ext>
              </a:extLst>
            </p:cNvPr>
            <p:cNvSpPr/>
            <p:nvPr/>
          </p:nvSpPr>
          <p:spPr>
            <a:xfrm>
              <a:off x="3268783" y="3251484"/>
              <a:ext cx="580337" cy="2929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62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  <a:cs typeface="+mn-cs"/>
                </a:rPr>
                <a:t>アット</a:t>
              </a:r>
              <a:endParaRPr kumimoji="0" lang="ja-JP" altLang="en-US" sz="146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FF4F866-E5ED-4500-971A-88685A6F0F0D}"/>
                </a:ext>
              </a:extLst>
            </p:cNvPr>
            <p:cNvSpPr txBox="1"/>
            <p:nvPr/>
          </p:nvSpPr>
          <p:spPr>
            <a:xfrm>
              <a:off x="1076338" y="3460055"/>
              <a:ext cx="7077074" cy="516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303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〇〇〇〇〇〇　</a:t>
              </a:r>
              <a:r>
                <a:rPr kumimoji="0" lang="ja-JP" altLang="en-US" sz="3033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＠ </a:t>
              </a:r>
              <a:r>
                <a:rPr kumimoji="0" lang="ja-JP" altLang="en-US" sz="303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＊＊＊</a:t>
              </a:r>
              <a:r>
                <a:rPr kumimoji="0" lang="en-US" altLang="ja-JP" sz="303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.</a:t>
              </a:r>
              <a:r>
                <a:rPr kumimoji="0" lang="ja-JP" altLang="en-US" sz="303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＊＊＊＊＊</a:t>
              </a:r>
              <a:r>
                <a:rPr kumimoji="0" lang="en-US" altLang="ja-JP" sz="303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.com</a:t>
              </a:r>
              <a:endParaRPr kumimoji="1" lang="ja-JP" altLang="en-US" sz="30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813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2F9C84C-E39B-1BB2-6648-B6C9E7809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49" y="3683906"/>
            <a:ext cx="6638925" cy="252911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C8D76F3-7A9E-465E-8E18-E46CCEDE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サインインしましょう　</a:t>
            </a:r>
            <a:r>
              <a:rPr lang="en-US" altLang="ja-JP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9329" y="883609"/>
            <a:ext cx="9459704" cy="2545391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したの「次へ」をタップして　パスワードを　いれます。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したの「次へ」をタップします。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キーボードの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Enter(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エンター）キーを　おしてもよい。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 startAt="3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デスクトップの　がめんに　なります。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角丸四角形吹き出し 8">
            <a:extLst>
              <a:ext uri="{FF2B5EF4-FFF2-40B4-BE49-F238E27FC236}">
                <a16:creationId xmlns:a16="http://schemas.microsoft.com/office/drawing/2014/main" id="{1865E16C-F941-4AC3-B778-DC7146D9C866}"/>
              </a:ext>
            </a:extLst>
          </p:cNvPr>
          <p:cNvSpPr/>
          <p:nvPr/>
        </p:nvSpPr>
        <p:spPr>
          <a:xfrm>
            <a:off x="600111" y="6354504"/>
            <a:ext cx="4765639" cy="440830"/>
          </a:xfrm>
          <a:prstGeom prst="roundRect">
            <a:avLst/>
          </a:prstGeom>
          <a:ln w="28575">
            <a:solidFill>
              <a:srgbClr val="FF0000"/>
            </a:solidFill>
            <a:prstDash val="sysDash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つぎからは　パスワードだけいれます</a:t>
            </a:r>
          </a:p>
        </p:txBody>
      </p:sp>
      <p:sp>
        <p:nvSpPr>
          <p:cNvPr id="20" name="角丸四角形吹き出し 8">
            <a:extLst>
              <a:ext uri="{FF2B5EF4-FFF2-40B4-BE49-F238E27FC236}">
                <a16:creationId xmlns:a16="http://schemas.microsoft.com/office/drawing/2014/main" id="{175A1399-66BF-450A-9FB8-8C9832E42F45}"/>
              </a:ext>
            </a:extLst>
          </p:cNvPr>
          <p:cNvSpPr/>
          <p:nvPr/>
        </p:nvSpPr>
        <p:spPr>
          <a:xfrm>
            <a:off x="7734182" y="3587994"/>
            <a:ext cx="1764237" cy="355898"/>
          </a:xfrm>
          <a:prstGeom prst="wedgeRoundRectCallout">
            <a:avLst>
              <a:gd name="adj1" fmla="val -53519"/>
              <a:gd name="adj2" fmla="val 117964"/>
              <a:gd name="adj3" fmla="val 16667"/>
            </a:avLst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まちがえたとき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34F36D1-50AC-44A9-802B-6098E6FF2CD7}"/>
              </a:ext>
            </a:extLst>
          </p:cNvPr>
          <p:cNvSpPr/>
          <p:nvPr/>
        </p:nvSpPr>
        <p:spPr>
          <a:xfrm>
            <a:off x="7108216" y="4025900"/>
            <a:ext cx="440900" cy="3688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D デジタル 教科書体 NK-R"/>
              <a:ea typeface="UD Digi Kyokasho NK-R"/>
              <a:cs typeface="+mn-cs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95CE566F-A26D-463B-8CEF-BCA5FCE21B25}"/>
              </a:ext>
            </a:extLst>
          </p:cNvPr>
          <p:cNvSpPr/>
          <p:nvPr/>
        </p:nvSpPr>
        <p:spPr>
          <a:xfrm>
            <a:off x="6843859" y="4411744"/>
            <a:ext cx="744718" cy="9187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D デジタル 教科書体 NK-R"/>
              <a:ea typeface="UD Digi Kyokasho NK-R"/>
              <a:cs typeface="+mn-cs"/>
            </a:endParaRP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D09183C0-BCFE-42AC-A970-4C8360B1C364}"/>
              </a:ext>
            </a:extLst>
          </p:cNvPr>
          <p:cNvSpPr/>
          <p:nvPr/>
        </p:nvSpPr>
        <p:spPr>
          <a:xfrm>
            <a:off x="7779535" y="5164759"/>
            <a:ext cx="1832297" cy="611010"/>
          </a:xfrm>
          <a:prstGeom prst="wedgeRoundRectCallout">
            <a:avLst>
              <a:gd name="adj1" fmla="val -63389"/>
              <a:gd name="adj2" fmla="val -92287"/>
              <a:gd name="adj3" fmla="val 16667"/>
            </a:avLst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入力ができたら、おす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4BAE57-C4F0-A710-C450-5A680C5CD841}"/>
              </a:ext>
            </a:extLst>
          </p:cNvPr>
          <p:cNvSpPr txBox="1"/>
          <p:nvPr/>
        </p:nvSpPr>
        <p:spPr>
          <a:xfrm>
            <a:off x="2292016" y="71301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つぎ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5DF73B8-AD15-AA97-4B86-00EB8E9BFE3D}"/>
              </a:ext>
            </a:extLst>
          </p:cNvPr>
          <p:cNvSpPr txBox="1"/>
          <p:nvPr/>
        </p:nvSpPr>
        <p:spPr>
          <a:xfrm>
            <a:off x="2292016" y="167487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つぎ</a:t>
            </a:r>
          </a:p>
        </p:txBody>
      </p:sp>
    </p:spTree>
    <p:extLst>
      <p:ext uri="{BB962C8B-B14F-4D97-AF65-F5344CB8AC3E}">
        <p14:creationId xmlns:p14="http://schemas.microsoft.com/office/powerpoint/2010/main" val="30863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180033" y="995699"/>
            <a:ext cx="9545934" cy="5575430"/>
          </a:xfrm>
          <a:prstGeom prst="roundRect">
            <a:avLst>
              <a:gd name="adj" fmla="val 8453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パスワードは　ひとりひとり　ちがいます</a:t>
            </a:r>
            <a:r>
              <a:rPr lang="ja-JP" altLang="en-US" sz="2800" b="1" spc="162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こえにださないように</a:t>
            </a:r>
            <a:r>
              <a:rPr lang="ja-JP" altLang="en-US" sz="2800" b="1" spc="162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ともだちに　おしえないように</a:t>
            </a:r>
            <a:r>
              <a:rPr lang="ja-JP" altLang="en-US" sz="2800" b="1" spc="162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たいせつに</a:t>
            </a:r>
            <a:r>
              <a:rPr lang="ja-JP" altLang="en-US" sz="2800" b="1" spc="162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endParaRPr lang="en-US" altLang="ja-JP" sz="2800" b="1" spc="162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kern="1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ひとの</a:t>
            </a:r>
            <a:r>
              <a:rPr lang="en-US" altLang="ja-JP" sz="2800" b="1" kern="1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ID</a:t>
            </a:r>
            <a:r>
              <a:rPr lang="ja-JP" altLang="en-US" sz="2800" b="1" kern="1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（アイディー）やパスワードを　つかってはいけません</a:t>
            </a: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。</a:t>
            </a:r>
            <a:r>
              <a:rPr 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b="1" kern="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Bef>
                <a:spcPts val="975"/>
              </a:spcBef>
            </a:pPr>
            <a:r>
              <a:rPr lang="en-US" sz="24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4" name="グラフィックス 3" descr="鎖錠">
            <a:extLst>
              <a:ext uri="{FF2B5EF4-FFF2-40B4-BE49-F238E27FC236}">
                <a16:creationId xmlns:a16="http://schemas.microsoft.com/office/drawing/2014/main" id="{0681164C-83FB-4CFF-A524-5E6CF2065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27980" y="797647"/>
            <a:ext cx="1067115" cy="106711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864C6FE-1B8B-43A9-8DF4-A5E8562F8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パスワードのやくそく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4206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C242F8-C6ED-4451-B999-63FED2BFA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タブレットのよびかた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A26D3BF-DC9A-DC52-7085-68BDF5E4873F}"/>
              </a:ext>
            </a:extLst>
          </p:cNvPr>
          <p:cNvGrpSpPr/>
          <p:nvPr/>
        </p:nvGrpSpPr>
        <p:grpSpPr>
          <a:xfrm>
            <a:off x="2153196" y="1938519"/>
            <a:ext cx="4967213" cy="3775076"/>
            <a:chOff x="2153196" y="1938519"/>
            <a:chExt cx="4967213" cy="3775076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1985DBDA-EB1B-4F7C-8028-86235BF68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3196" y="1938519"/>
              <a:ext cx="4967213" cy="3775076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0BBDACA-552D-4940-84D3-E832763124E1}"/>
                </a:ext>
              </a:extLst>
            </p:cNvPr>
            <p:cNvSpPr/>
            <p:nvPr/>
          </p:nvSpPr>
          <p:spPr>
            <a:xfrm>
              <a:off x="3237000" y="4592602"/>
              <a:ext cx="3432000" cy="202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183C881-6113-343E-0859-B170E45EAEC4}"/>
                </a:ext>
              </a:extLst>
            </p:cNvPr>
            <p:cNvSpPr/>
            <p:nvPr/>
          </p:nvSpPr>
          <p:spPr>
            <a:xfrm>
              <a:off x="3302669" y="4604584"/>
              <a:ext cx="178811" cy="17881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D0161FFC-C8BD-4C81-AF00-70766D4E38CF}"/>
                </a:ext>
              </a:extLst>
            </p:cNvPr>
            <p:cNvSpPr/>
            <p:nvPr/>
          </p:nvSpPr>
          <p:spPr>
            <a:xfrm>
              <a:off x="4151902" y="4592601"/>
              <a:ext cx="202777" cy="20277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D5BD7707-67A8-4EE2-BAD2-55C68FBB5057}"/>
                </a:ext>
              </a:extLst>
            </p:cNvPr>
            <p:cNvSpPr/>
            <p:nvPr/>
          </p:nvSpPr>
          <p:spPr>
            <a:xfrm>
              <a:off x="4505076" y="4604584"/>
              <a:ext cx="202777" cy="20277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CF5BDAA-0543-C1D8-2858-B6E6D6E3711C}"/>
                </a:ext>
              </a:extLst>
            </p:cNvPr>
            <p:cNvSpPr txBox="1"/>
            <p:nvPr/>
          </p:nvSpPr>
          <p:spPr>
            <a:xfrm>
              <a:off x="6036097" y="4594643"/>
              <a:ext cx="620399" cy="20562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1100"/>
                <a:t>10:15</a:t>
              </a:r>
              <a:endParaRPr kumimoji="1" lang="ja-JP" altLang="en-US" sz="1100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C702951-49C9-298F-B36A-E482C52D9B74}"/>
              </a:ext>
            </a:extLst>
          </p:cNvPr>
          <p:cNvSpPr txBox="1"/>
          <p:nvPr/>
        </p:nvSpPr>
        <p:spPr>
          <a:xfrm>
            <a:off x="226089" y="6550223"/>
            <a:ext cx="5003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イラスト出典：いらすとや　</a:t>
            </a:r>
            <a:r>
              <a:rPr lang="en-US" altLang="ja-JP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https://www.irasutoya.com/</a:t>
            </a:r>
            <a:endParaRPr kumimoji="1"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49A768E6-94A5-E914-65E5-8F36FC7D3F50}"/>
              </a:ext>
            </a:extLst>
          </p:cNvPr>
          <p:cNvSpPr txBox="1">
            <a:spLocks/>
          </p:cNvSpPr>
          <p:nvPr/>
        </p:nvSpPr>
        <p:spPr>
          <a:xfrm>
            <a:off x="7456828" y="4222319"/>
            <a:ext cx="1931689" cy="471670"/>
          </a:xfrm>
          <a:prstGeom prst="borderCallout2">
            <a:avLst>
              <a:gd name="adj1" fmla="val 41523"/>
              <a:gd name="adj2" fmla="val -3381"/>
              <a:gd name="adj3" fmla="val 18750"/>
              <a:gd name="adj4" fmla="val -16667"/>
              <a:gd name="adj5" fmla="val 98119"/>
              <a:gd name="adj6" fmla="val -45338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じかん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9D70C8A0-6B52-FC79-0B1E-69041A581DB1}"/>
              </a:ext>
            </a:extLst>
          </p:cNvPr>
          <p:cNvSpPr txBox="1">
            <a:spLocks/>
          </p:cNvSpPr>
          <p:nvPr/>
        </p:nvSpPr>
        <p:spPr>
          <a:xfrm>
            <a:off x="7166006" y="3368757"/>
            <a:ext cx="1931689" cy="471670"/>
          </a:xfrm>
          <a:prstGeom prst="borderCallout2">
            <a:avLst>
              <a:gd name="adj1" fmla="val 41523"/>
              <a:gd name="adj2" fmla="val -3381"/>
              <a:gd name="adj3" fmla="val 18750"/>
              <a:gd name="adj4" fmla="val -16667"/>
              <a:gd name="adj5" fmla="val 282966"/>
              <a:gd name="adj6" fmla="val -130838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アイコン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C781DF2B-38D2-4905-AC83-E7031C8DEB6A}"/>
              </a:ext>
            </a:extLst>
          </p:cNvPr>
          <p:cNvSpPr txBox="1">
            <a:spLocks/>
          </p:cNvSpPr>
          <p:nvPr/>
        </p:nvSpPr>
        <p:spPr>
          <a:xfrm>
            <a:off x="6054669" y="1347175"/>
            <a:ext cx="2137339" cy="471670"/>
          </a:xfrm>
          <a:prstGeom prst="borderCallout2">
            <a:avLst>
              <a:gd name="adj1" fmla="val 31402"/>
              <a:gd name="adj2" fmla="val -2191"/>
              <a:gd name="adj3" fmla="val 18750"/>
              <a:gd name="adj4" fmla="val -16667"/>
              <a:gd name="adj5" fmla="val 289625"/>
              <a:gd name="adj6" fmla="val -47225"/>
            </a:avLst>
          </a:prstGeom>
          <a:solidFill>
            <a:schemeClr val="accent4">
              <a:lumMod val="40000"/>
              <a:lumOff val="60000"/>
              <a:alpha val="40000"/>
            </a:scheme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デスクトップ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C41D11E7-CC3A-49C6-B347-8B28521D318F}"/>
              </a:ext>
            </a:extLst>
          </p:cNvPr>
          <p:cNvSpPr txBox="1">
            <a:spLocks/>
          </p:cNvSpPr>
          <p:nvPr/>
        </p:nvSpPr>
        <p:spPr>
          <a:xfrm>
            <a:off x="308504" y="3955880"/>
            <a:ext cx="1975528" cy="471670"/>
          </a:xfrm>
          <a:prstGeom prst="borderCallout2">
            <a:avLst>
              <a:gd name="adj1" fmla="val 46818"/>
              <a:gd name="adj2" fmla="val 101184"/>
              <a:gd name="adj3" fmla="val 42377"/>
              <a:gd name="adj4" fmla="val 115983"/>
              <a:gd name="adj5" fmla="val 234342"/>
              <a:gd name="adj6" fmla="val 153553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5EB6C093-524D-4DAC-A9D9-A883F99C3C3B}"/>
              </a:ext>
            </a:extLst>
          </p:cNvPr>
          <p:cNvSpPr txBox="1">
            <a:spLocks/>
          </p:cNvSpPr>
          <p:nvPr/>
        </p:nvSpPr>
        <p:spPr>
          <a:xfrm>
            <a:off x="499651" y="5881411"/>
            <a:ext cx="2415684" cy="471670"/>
          </a:xfrm>
          <a:prstGeom prst="borderCallout2">
            <a:avLst>
              <a:gd name="adj1" fmla="val 46818"/>
              <a:gd name="adj2" fmla="val 101438"/>
              <a:gd name="adj3" fmla="val 42377"/>
              <a:gd name="adj4" fmla="val 115983"/>
              <a:gd name="adj5" fmla="val -113930"/>
              <a:gd name="adj6" fmla="val 154697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タッチパッド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F9260B8D-DF76-473F-A01A-0D81B066F123}"/>
              </a:ext>
            </a:extLst>
          </p:cNvPr>
          <p:cNvSpPr txBox="1">
            <a:spLocks/>
          </p:cNvSpPr>
          <p:nvPr/>
        </p:nvSpPr>
        <p:spPr>
          <a:xfrm>
            <a:off x="7456829" y="5031734"/>
            <a:ext cx="1931689" cy="471670"/>
          </a:xfrm>
          <a:prstGeom prst="borderCallout2">
            <a:avLst>
              <a:gd name="adj1" fmla="val 41523"/>
              <a:gd name="adj2" fmla="val -3381"/>
              <a:gd name="adj3" fmla="val 18750"/>
              <a:gd name="adj4" fmla="val -16667"/>
              <a:gd name="adj5" fmla="val -177"/>
              <a:gd name="adj6" fmla="val -39278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54BCB072-083C-4EDF-9E2A-CE557AA8A1FF}"/>
              </a:ext>
            </a:extLst>
          </p:cNvPr>
          <p:cNvSpPr txBox="1">
            <a:spLocks/>
          </p:cNvSpPr>
          <p:nvPr/>
        </p:nvSpPr>
        <p:spPr>
          <a:xfrm>
            <a:off x="7348545" y="5766909"/>
            <a:ext cx="1872100" cy="471670"/>
          </a:xfrm>
          <a:prstGeom prst="borderCallout2">
            <a:avLst>
              <a:gd name="adj1" fmla="val 44053"/>
              <a:gd name="adj2" fmla="val -1958"/>
              <a:gd name="adj3" fmla="val 18750"/>
              <a:gd name="adj4" fmla="val -16667"/>
              <a:gd name="adj5" fmla="val -113916"/>
              <a:gd name="adj6" fmla="val -52922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でんげん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5923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15C42-AFB3-4088-9407-EF83DB35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タブレットをかたづけましょう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80252F-2D4E-412E-AE3E-8665EB2AD9F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0006" y="612000"/>
            <a:ext cx="9561565" cy="2951163"/>
          </a:xfrm>
        </p:spPr>
        <p:txBody>
          <a:bodyPr>
            <a:noAutofit/>
          </a:bodyPr>
          <a:lstStyle/>
          <a:p>
            <a:pPr marL="557195" indent="-557195">
              <a:lnSpc>
                <a:spcPct val="150000"/>
              </a:lnSpc>
              <a:buFont typeface="+mj-ea"/>
              <a:buAutoNum type="circleNumDbPlain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ひだりしたの　じかんがかいてあるところを　タップします。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50000"/>
              </a:lnSpc>
              <a:buFont typeface="+mj-ea"/>
              <a:buAutoNum type="circleNumDbPlain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でんげんのマークをタップして「終了」をおします。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50000"/>
              </a:lnSpc>
              <a:buFont typeface="+mj-ea"/>
              <a:buAutoNum type="circleNumDbPlain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ゆっくりと　タブレットをとじます。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50000"/>
              </a:lnSpc>
              <a:buFont typeface="+mj-ea"/>
              <a:buAutoNum type="circleNumDbPlain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もとのばしょに　もどします。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グラフィックス 3" descr="電源 単色塗りつぶし">
            <a:extLst>
              <a:ext uri="{FF2B5EF4-FFF2-40B4-BE49-F238E27FC236}">
                <a16:creationId xmlns:a16="http://schemas.microsoft.com/office/drawing/2014/main" id="{119B2CEC-4FF6-BCCD-5435-B2AF8C9498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3947" y="1328197"/>
            <a:ext cx="546904" cy="546904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8727118-D4A8-1EFF-A133-9BE476872AE7}"/>
              </a:ext>
            </a:extLst>
          </p:cNvPr>
          <p:cNvGrpSpPr/>
          <p:nvPr/>
        </p:nvGrpSpPr>
        <p:grpSpPr>
          <a:xfrm>
            <a:off x="2309142" y="3355589"/>
            <a:ext cx="4063306" cy="3088108"/>
            <a:chOff x="2153196" y="1938519"/>
            <a:chExt cx="4967213" cy="3775076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79B316EB-9833-5222-2255-9B9B24D22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3196" y="1938519"/>
              <a:ext cx="4967213" cy="3775076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C024EFDB-E6E6-7FCC-D7D6-7248CDB3A361}"/>
                </a:ext>
              </a:extLst>
            </p:cNvPr>
            <p:cNvSpPr/>
            <p:nvPr/>
          </p:nvSpPr>
          <p:spPr>
            <a:xfrm>
              <a:off x="3237000" y="4592602"/>
              <a:ext cx="3432000" cy="202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0FB1A03-D9E6-2A7B-0543-7DA3FF8602B5}"/>
                </a:ext>
              </a:extLst>
            </p:cNvPr>
            <p:cNvSpPr/>
            <p:nvPr/>
          </p:nvSpPr>
          <p:spPr>
            <a:xfrm>
              <a:off x="3302669" y="4604584"/>
              <a:ext cx="178811" cy="17881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42C462F-5DB1-5B87-DDA6-8D7B97851745}"/>
                </a:ext>
              </a:extLst>
            </p:cNvPr>
            <p:cNvSpPr/>
            <p:nvPr/>
          </p:nvSpPr>
          <p:spPr>
            <a:xfrm>
              <a:off x="4151902" y="4592601"/>
              <a:ext cx="202777" cy="20277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5515A33-E22F-29E3-C017-5330330DDA2A}"/>
                </a:ext>
              </a:extLst>
            </p:cNvPr>
            <p:cNvSpPr/>
            <p:nvPr/>
          </p:nvSpPr>
          <p:spPr>
            <a:xfrm>
              <a:off x="4505076" y="4604584"/>
              <a:ext cx="202777" cy="20277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1122B8CC-5CD5-2DF7-9C10-F629F0405F21}"/>
                </a:ext>
              </a:extLst>
            </p:cNvPr>
            <p:cNvSpPr txBox="1"/>
            <p:nvPr/>
          </p:nvSpPr>
          <p:spPr>
            <a:xfrm>
              <a:off x="6036097" y="4594643"/>
              <a:ext cx="620399" cy="20562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1100"/>
                <a:t>10:15</a:t>
              </a:r>
              <a:endParaRPr kumimoji="1" lang="ja-JP" altLang="en-US" sz="1100"/>
            </a:p>
          </p:txBody>
        </p:sp>
      </p:grp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136E6A60-E19A-8722-A86A-7490AD33B7BC}"/>
              </a:ext>
            </a:extLst>
          </p:cNvPr>
          <p:cNvSpPr txBox="1">
            <a:spLocks/>
          </p:cNvSpPr>
          <p:nvPr/>
        </p:nvSpPr>
        <p:spPr>
          <a:xfrm>
            <a:off x="6833052" y="5147766"/>
            <a:ext cx="1931689" cy="471670"/>
          </a:xfrm>
          <a:prstGeom prst="borderCallout2">
            <a:avLst>
              <a:gd name="adj1" fmla="val 41523"/>
              <a:gd name="adj2" fmla="val -3381"/>
              <a:gd name="adj3" fmla="val 18750"/>
              <a:gd name="adj4" fmla="val -16667"/>
              <a:gd name="adj5" fmla="val 98119"/>
              <a:gd name="adj6" fmla="val -45338"/>
            </a:avLst>
          </a:prstGeom>
          <a:solidFill>
            <a:srgbClr val="FFFF99">
              <a:alpha val="40000"/>
            </a:srgbClr>
          </a:solidFill>
          <a:ln w="28575">
            <a:solidFill>
              <a:srgbClr val="FF0000"/>
            </a:solidFill>
          </a:ln>
        </p:spPr>
        <p:txBody>
          <a:bodyPr vert="horz" lIns="74295" tIns="37148" rIns="74295" bIns="37148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8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2000" kern="1200" cap="none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じかん</a:t>
            </a:r>
            <a:endParaRPr lang="en-US" altLang="ja-JP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4060C72-2029-9A2B-D1CC-94DDA4F1B552}"/>
              </a:ext>
            </a:extLst>
          </p:cNvPr>
          <p:cNvSpPr txBox="1"/>
          <p:nvPr/>
        </p:nvSpPr>
        <p:spPr>
          <a:xfrm>
            <a:off x="226089" y="6550223"/>
            <a:ext cx="5003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イラスト出典：いらすとや　</a:t>
            </a:r>
            <a:r>
              <a:rPr lang="en-US" altLang="ja-JP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https://www.irasutoya.com/</a:t>
            </a:r>
            <a:endParaRPr kumimoji="1"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B64B41C-A8D6-D1C0-D6DB-360A9CB66EB8}"/>
              </a:ext>
            </a:extLst>
          </p:cNvPr>
          <p:cNvSpPr txBox="1"/>
          <p:nvPr/>
        </p:nvSpPr>
        <p:spPr>
          <a:xfrm>
            <a:off x="5795781" y="1248125"/>
            <a:ext cx="1264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しゅうりょう</a:t>
            </a:r>
          </a:p>
        </p:txBody>
      </p:sp>
    </p:spTree>
    <p:extLst>
      <p:ext uri="{BB962C8B-B14F-4D97-AF65-F5344CB8AC3E}">
        <p14:creationId xmlns:p14="http://schemas.microsoft.com/office/powerpoint/2010/main" val="2258035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F1AB694-ECD5-47A8-A3DB-BBF83B869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C6BADF-D6C9-40BF-A182-92F912B281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40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DF68B-2ECA-438C-AEFF-91971371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タッチペンのちゅうい</a:t>
            </a: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5238AA24-EF09-4FFF-8093-95B306494019}"/>
              </a:ext>
            </a:extLst>
          </p:cNvPr>
          <p:cNvSpPr/>
          <p:nvPr/>
        </p:nvSpPr>
        <p:spPr>
          <a:xfrm>
            <a:off x="3537020" y="5493984"/>
            <a:ext cx="6149659" cy="995830"/>
          </a:xfrm>
          <a:prstGeom prst="wedgeRoundRectCallout">
            <a:avLst>
              <a:gd name="adj1" fmla="val -23407"/>
              <a:gd name="adj2" fmla="val -26421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8881" tIns="49446" rIns="98881" bIns="49446" rtlCol="0" anchor="ctr">
            <a:spAutoFit/>
          </a:bodyPr>
          <a:lstStyle/>
          <a:p>
            <a:pPr marL="116205"/>
            <a:r>
              <a:rPr lang="ja-JP" altLang="en-US" sz="2600" b="1" kern="0">
                <a:solidFill>
                  <a:schemeClr val="tx1"/>
                </a:solidFill>
                <a:latin typeface="メイリオ"/>
                <a:ea typeface="メイリオ"/>
              </a:rPr>
              <a:t>サインインや　かんたんなそうさは</a:t>
            </a:r>
            <a:endParaRPr lang="ja-JP" sz="2600" b="1">
              <a:solidFill>
                <a:schemeClr val="tx1"/>
              </a:solidFill>
              <a:latin typeface="メイリオ"/>
              <a:ea typeface="メイリオ"/>
            </a:endParaRPr>
          </a:p>
          <a:p>
            <a:pPr marL="116205"/>
            <a:r>
              <a:rPr lang="ja-JP" altLang="en-US" sz="2600" b="1" kern="0">
                <a:solidFill>
                  <a:srgbClr val="C00000"/>
                </a:solidFill>
                <a:latin typeface="メイリオ"/>
                <a:ea typeface="メイリオ"/>
              </a:rPr>
              <a:t>ゆびで　タップ</a:t>
            </a:r>
            <a:r>
              <a:rPr lang="ja-JP" altLang="en-US" sz="2600" b="1" kern="0">
                <a:solidFill>
                  <a:schemeClr val="tx1"/>
                </a:solidFill>
                <a:latin typeface="メイリオ"/>
                <a:ea typeface="メイリオ"/>
              </a:rPr>
              <a:t>しましょう。</a:t>
            </a:r>
            <a:endParaRPr lang="ja-JP" sz="2600" b="1">
              <a:solidFill>
                <a:schemeClr val="tx1"/>
              </a:solidFill>
              <a:latin typeface="メイリオ"/>
              <a:ea typeface="メイリオ"/>
            </a:endParaRPr>
          </a:p>
        </p:txBody>
      </p:sp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E6353ED9-3F38-458D-9158-6386BD4502EE}"/>
              </a:ext>
            </a:extLst>
          </p:cNvPr>
          <p:cNvSpPr txBox="1"/>
          <p:nvPr/>
        </p:nvSpPr>
        <p:spPr>
          <a:xfrm>
            <a:off x="309563" y="885427"/>
            <a:ext cx="9286875" cy="2661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　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あつかいましょう。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ペンのさきを　さわらない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つかいおわったら　もとに　もどしましょう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たいせつに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r>
              <a:rPr lang="en-US" sz="28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b="1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4FD26A0-4A6F-ECA5-D4D0-01F2915CBF22}"/>
              </a:ext>
            </a:extLst>
          </p:cNvPr>
          <p:cNvSpPr/>
          <p:nvPr/>
        </p:nvSpPr>
        <p:spPr>
          <a:xfrm>
            <a:off x="1597688" y="3707842"/>
            <a:ext cx="6440993" cy="1557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タッチペンの画像</a:t>
            </a: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（必要に応じて、各学校でご使用の画像を入れてください）</a:t>
            </a:r>
          </a:p>
        </p:txBody>
      </p:sp>
    </p:spTree>
    <p:extLst>
      <p:ext uri="{BB962C8B-B14F-4D97-AF65-F5344CB8AC3E}">
        <p14:creationId xmlns:p14="http://schemas.microsoft.com/office/powerpoint/2010/main" val="1653529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E1C870-DF50-436C-B96A-024430781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もちかえりのやくそく</a:t>
            </a:r>
          </a:p>
        </p:txBody>
      </p:sp>
      <p:sp>
        <p:nvSpPr>
          <p:cNvPr id="4" name="テキスト ボックス 12">
            <a:extLst>
              <a:ext uri="{FF2B5EF4-FFF2-40B4-BE49-F238E27FC236}">
                <a16:creationId xmlns:a16="http://schemas.microsoft.com/office/drawing/2014/main" id="{4D5D1162-2DF5-45A1-A1DE-A5E25A7DEE98}"/>
              </a:ext>
            </a:extLst>
          </p:cNvPr>
          <p:cNvSpPr txBox="1"/>
          <p:nvPr/>
        </p:nvSpPr>
        <p:spPr>
          <a:xfrm>
            <a:off x="95545" y="802786"/>
            <a:ext cx="9714909" cy="5848528"/>
          </a:xfrm>
          <a:prstGeom prst="roundRect">
            <a:avLst>
              <a:gd name="adj" fmla="val 827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じぶんのタブレットを　もちかえりましょう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endParaRPr lang="en-US" altLang="ja-JP" sz="2400" b="1" spc="162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もちかえりようのケースに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いれましょう。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いえまでたいせつに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もちかえりましょう。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ていねいにやさしく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つかいましょう。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つかわないときは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でん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げんを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きって　カバーをとじましょう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あついもののそばや　みずなどで　ぬれそうなばしょに　</a:t>
            </a:r>
            <a:endParaRPr lang="en-US" altLang="ja-JP" sz="2400" b="1" spc="162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indent="361950">
              <a:spcBef>
                <a:spcPts val="487"/>
              </a:spcBef>
              <a:buClr>
                <a:schemeClr val="tx1"/>
              </a:buClr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おかない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57200" indent="-457200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おちそうな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ばしょや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ふまれそうな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ばしょに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おかない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かんけいのない　しゃしんやどうがは　きろくしない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かんけいのない　アプリを　つかわない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つぎのひには　かならずがっこうに　もってきましょう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r>
              <a:rPr lang="en-US" sz="24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b="1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6" name="グラフィックス 5" descr="スーツケース">
            <a:extLst>
              <a:ext uri="{FF2B5EF4-FFF2-40B4-BE49-F238E27FC236}">
                <a16:creationId xmlns:a16="http://schemas.microsoft.com/office/drawing/2014/main" id="{A1D59503-800D-423F-84C4-9BD2D47F4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0641" y="969194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4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629994-AD74-49A4-A677-56547633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情報モラル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8D7FC0-5422-45B1-B7EE-D8764C3F70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6832" y="811590"/>
            <a:ext cx="9012333" cy="568836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1000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■情報モラル学習サイト（文部科学省）</a:t>
            </a:r>
            <a:endParaRPr lang="en-US" altLang="ja-JP" sz="1800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en-US" altLang="ja-JP">
                <a:ln w="3175">
                  <a:noFill/>
                </a:ln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https://www.mext.go.jp/moral/#/</a:t>
            </a: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活用場面ごとに約</a:t>
            </a:r>
            <a:r>
              <a:rPr lang="en-US" altLang="ja-JP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つの問題に子供たちが取り組み、学ぶことができます。</a:t>
            </a:r>
            <a:endParaRPr lang="en-US" altLang="ja-JP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 descr="QR コード&#10;&#10;自動的に生成された説明">
            <a:extLst>
              <a:ext uri="{FF2B5EF4-FFF2-40B4-BE49-F238E27FC236}">
                <a16:creationId xmlns:a16="http://schemas.microsoft.com/office/drawing/2014/main" id="{4C425162-D0AB-4970-9F74-961F253D0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89" y="2587295"/>
            <a:ext cx="3081521" cy="30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64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2C373-72B0-4C07-B5C1-8E8DFCCE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35432"/>
            <a:ext cx="9340948" cy="564923"/>
          </a:xfrm>
        </p:spPr>
        <p:txBody>
          <a:bodyPr>
            <a:no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授業の流れ案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C73AA2A-0389-4CF4-90E5-FA84A0388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48562"/>
              </p:ext>
            </p:extLst>
          </p:nvPr>
        </p:nvGraphicFramePr>
        <p:xfrm>
          <a:off x="381000" y="984423"/>
          <a:ext cx="9340948" cy="501410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630724">
                  <a:extLst>
                    <a:ext uri="{9D8B030D-6E8A-4147-A177-3AD203B41FA5}">
                      <a16:colId xmlns:a16="http://schemas.microsoft.com/office/drawing/2014/main" val="1481864864"/>
                    </a:ext>
                  </a:extLst>
                </a:gridCol>
                <a:gridCol w="5389076">
                  <a:extLst>
                    <a:ext uri="{9D8B030D-6E8A-4147-A177-3AD203B41FA5}">
                      <a16:colId xmlns:a16="http://schemas.microsoft.com/office/drawing/2014/main" val="2799278410"/>
                    </a:ext>
                  </a:extLst>
                </a:gridCol>
                <a:gridCol w="1458760">
                  <a:extLst>
                    <a:ext uri="{9D8B030D-6E8A-4147-A177-3AD203B41FA5}">
                      <a16:colId xmlns:a16="http://schemas.microsoft.com/office/drawing/2014/main" val="3491296043"/>
                    </a:ext>
                  </a:extLst>
                </a:gridCol>
                <a:gridCol w="1862388">
                  <a:extLst>
                    <a:ext uri="{9D8B030D-6E8A-4147-A177-3AD203B41FA5}">
                      <a16:colId xmlns:a16="http://schemas.microsoft.com/office/drawing/2014/main" val="320955590"/>
                    </a:ext>
                  </a:extLst>
                </a:gridCol>
              </a:tblGrid>
              <a:tr h="418823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主な内容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目安時間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552385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タブレットの準備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700" b="0">
                          <a:latin typeface="メイリオ"/>
                          <a:ea typeface="メイリオ"/>
                        </a:rPr>
                        <a:t>休み時間に準備しておいても</a:t>
                      </a:r>
                      <a:r>
                        <a:rPr kumimoji="1" lang="en-US" altLang="ja-JP" sz="1700" b="0" dirty="0">
                          <a:latin typeface="メイリオ"/>
                          <a:ea typeface="メイリオ"/>
                        </a:rPr>
                        <a:t>OK</a:t>
                      </a:r>
                      <a:endParaRPr kumimoji="1" lang="ja-JP" altLang="en-US" sz="1700" b="0" dirty="0">
                        <a:latin typeface="メイリオ"/>
                        <a:ea typeface="メイリオ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230581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タブレットを使う際のルールの確認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提示資料あり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730397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電源を入れる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217078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サインインする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021691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パスワード管理について（情報モラル）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444716"/>
                  </a:ext>
                </a:extLst>
              </a:tr>
              <a:tr h="15474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６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次回活用にあわせた操作練習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18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①カメラ</a:t>
                      </a: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18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②ミライシード（オクリンクプラス　カメラ）</a:t>
                      </a: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15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～</a:t>
                      </a:r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20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kern="1200" dirty="0">
                        <a:solidFill>
                          <a:schemeClr val="tx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76365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A57810-85E3-45D8-8D7C-3DE5F39AC74A}"/>
              </a:ext>
            </a:extLst>
          </p:cNvPr>
          <p:cNvSpPr txBox="1"/>
          <p:nvPr/>
        </p:nvSpPr>
        <p:spPr>
          <a:xfrm>
            <a:off x="2805826" y="6202929"/>
            <a:ext cx="717452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77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477">
                <a:latin typeface="メイリオ" panose="020B0604030504040204" pitchFamily="50" charset="-128"/>
                <a:ea typeface="メイリオ" panose="020B0604030504040204" pitchFamily="50" charset="-128"/>
              </a:rPr>
              <a:t>目安時間は、事前の準備や子供たちの様子、説明される内容により異なります。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83339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E39CD-4D69-4D59-A73D-12DC9AA1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授業ご準備のポイント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0ED9C1-C92F-464A-9190-88C389E26F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6765" y="1186554"/>
            <a:ext cx="8848976" cy="46917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スムーズに始めるために事前のご準備を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□タブレットの充電の確認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□子供用アカウントの配付の確認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└忘れた子供のため、アカウントの一覧表があれば準備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□提示用端末、または提示資料の準備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└説明の際、先生の端末を提示するときは接続の確認を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└提示資料を使うときは、内容や保存場所の確認を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学校環境にあわせて、適宜資料はカスタマイズしてください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パスワード変更を初回から行う場合は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□パスワード設定のルールと手順を事前に確認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□パスワードは事前に考えて、各自メモをしておくように伝える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792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C8FB5A-19AF-42CA-BC37-DEC1323FC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49" y="1446558"/>
            <a:ext cx="9769501" cy="2387600"/>
          </a:xfrm>
        </p:spPr>
        <p:txBody>
          <a:bodyPr anchor="ctr"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タブレットをつかってみましょう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4D533ABC-51A7-49E2-B8BE-2400B6FFBD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小学校低学年</a:t>
            </a:r>
          </a:p>
        </p:txBody>
      </p:sp>
    </p:spTree>
    <p:extLst>
      <p:ext uri="{BB962C8B-B14F-4D97-AF65-F5344CB8AC3E}">
        <p14:creationId xmlns:p14="http://schemas.microsoft.com/office/powerpoint/2010/main" val="4028811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104539" y="873124"/>
            <a:ext cx="9696922" cy="5783379"/>
          </a:xfrm>
          <a:prstGeom prst="roundRect">
            <a:avLst>
              <a:gd name="adj" fmla="val 7702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きれいな</a:t>
            </a:r>
            <a:r>
              <a:rPr kumimoji="0" lang="ja-JP" altLang="en-US" sz="3033" b="1" i="0" u="none" strike="noStrike" kern="1200" cap="none" spc="162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　つかいましょう。</a:t>
            </a:r>
            <a:endParaRPr kumimoji="0" lang="ja-JP" altLang="en-US" sz="30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りょう</a:t>
            </a:r>
            <a:r>
              <a:rPr kumimoji="0" lang="ja-JP" altLang="en-US" sz="3033" b="1" i="0" u="none" strike="noStrike" kern="1200" cap="none" spc="162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　しっかりもって　はこびましょう。</a:t>
            </a:r>
            <a:endParaRPr kumimoji="0" lang="ja-JP" altLang="en-US" sz="30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やさしく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あつかいましょう。</a:t>
            </a:r>
            <a:endParaRPr kumimoji="0" lang="ja-JP" altLang="en-US" sz="30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はなしを　よくきいて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すすみましょう。</a:t>
            </a:r>
            <a:endParaRPr kumimoji="0" lang="ja-JP" altLang="en-US" sz="30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こまったときは　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しずかに　</a:t>
            </a:r>
            <a:r>
              <a:rPr kumimoji="0" lang="ja-JP" altLang="en-US" sz="3033" b="1" i="0" u="none" strike="noStrike" kern="1200" cap="none" spc="162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てを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あげ</a:t>
            </a:r>
            <a:r>
              <a:rPr kumimoji="0" lang="en-US" sz="3033" b="1" i="0" u="none" strike="noStrike" kern="1200" cap="none" spc="162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ましょう</a:t>
            </a:r>
            <a:r>
              <a:rPr kumimoji="0" lang="ja-JP" altLang="en-US" sz="3033" b="1" i="0" u="none" strike="noStrike" kern="1200" cap="none" spc="162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。</a:t>
            </a:r>
            <a:endParaRPr kumimoji="0" lang="en-US" altLang="ja-JP" sz="3033" b="1" i="0" u="none" strike="noStrike" kern="1200" cap="none" spc="162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つかいおわったら　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でんげんを　きりましょう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。</a:t>
            </a: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もとのばしょに　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かたづけましょう</a:t>
            </a:r>
            <a:r>
              <a:rPr kumimoji="0" lang="ja-JP" altLang="en-US" sz="3033" b="1" i="0" u="none" strike="noStrike" kern="1200" cap="none" spc="162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。</a:t>
            </a:r>
          </a:p>
          <a:p>
            <a:pPr marL="0" marR="0" lvl="0" indent="0" algn="just" defTabSz="457200" rtl="0" eaLnBrk="1" fontAlgn="auto" latinLnBrk="0" hangingPunct="1">
              <a:lnSpc>
                <a:spcPts val="4062"/>
              </a:lnSpc>
              <a:spcBef>
                <a:spcPts val="48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25" b="1" i="0" u="none" strike="noStrike" kern="1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kumimoji="0" lang="ja-JP" altLang="en-US" sz="2925" b="0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25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kumimoji="0" lang="ja-JP" altLang="en-US" sz="2925" b="0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49F2C64-1DDE-46C6-9B02-9E3C644D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タブレットのやくそく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137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2FBEA9-3F73-4B97-8BFD-6329ECA5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タブレットをじゅんびしましょう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6412" y="877970"/>
            <a:ext cx="9221523" cy="2687033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ほかんこのまえで　じゅんばんに　ならびます。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じぶんのばんごうの　タブレットを　つかいます。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タブレットをおさえながら　ケーブルを　ぬきます。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タブレットは　ゆっくりひいて　りょう</a:t>
            </a:r>
            <a:r>
              <a:rPr lang="ja-JP" altLang="en-US" sz="2800" err="1">
                <a:latin typeface="メイリオ" panose="020B0604030504040204" pitchFamily="50" charset="-128"/>
                <a:ea typeface="メイリオ" panose="020B0604030504040204" pitchFamily="50" charset="-128"/>
              </a:rPr>
              <a:t>て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で　とりだします。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A063D18-BF39-7EAD-88EF-BD1E78C2A7EE}"/>
              </a:ext>
            </a:extLst>
          </p:cNvPr>
          <p:cNvGrpSpPr/>
          <p:nvPr/>
        </p:nvGrpSpPr>
        <p:grpSpPr>
          <a:xfrm>
            <a:off x="849097" y="3819720"/>
            <a:ext cx="2570739" cy="2798129"/>
            <a:chOff x="849097" y="3819720"/>
            <a:chExt cx="2570739" cy="2798129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4E0FF22-3AD7-4A76-88DD-F21E588A7596}"/>
                </a:ext>
              </a:extLst>
            </p:cNvPr>
            <p:cNvSpPr/>
            <p:nvPr/>
          </p:nvSpPr>
          <p:spPr>
            <a:xfrm>
              <a:off x="852316" y="3994057"/>
              <a:ext cx="2567520" cy="223690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19CC0F8-2229-4473-8D9F-6914402D45F2}"/>
                </a:ext>
              </a:extLst>
            </p:cNvPr>
            <p:cNvSpPr/>
            <p:nvPr/>
          </p:nvSpPr>
          <p:spPr>
            <a:xfrm>
              <a:off x="1091482" y="4746763"/>
              <a:ext cx="126617" cy="42205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A4EE643F-6DF4-4AF7-9CEA-D79A5E3F6AE0}"/>
                </a:ext>
              </a:extLst>
            </p:cNvPr>
            <p:cNvSpPr/>
            <p:nvPr/>
          </p:nvSpPr>
          <p:spPr>
            <a:xfrm>
              <a:off x="1228651" y="6329442"/>
              <a:ext cx="288407" cy="28840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D97EFC3-24B0-45DF-A0AE-461C1B6B96EA}"/>
                </a:ext>
              </a:extLst>
            </p:cNvPr>
            <p:cNvSpPr/>
            <p:nvPr/>
          </p:nvSpPr>
          <p:spPr>
            <a:xfrm>
              <a:off x="2723738" y="6329442"/>
              <a:ext cx="288407" cy="28840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FD25055-C741-4523-9728-0CFDFF160141}"/>
                </a:ext>
              </a:extLst>
            </p:cNvPr>
            <p:cNvSpPr/>
            <p:nvPr/>
          </p:nvSpPr>
          <p:spPr>
            <a:xfrm>
              <a:off x="852316" y="3819720"/>
              <a:ext cx="2567520" cy="17433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60DD3F9A-EA98-4AD5-991F-C23F3301E9B4}"/>
                </a:ext>
              </a:extLst>
            </p:cNvPr>
            <p:cNvSpPr/>
            <p:nvPr/>
          </p:nvSpPr>
          <p:spPr>
            <a:xfrm>
              <a:off x="849097" y="6230965"/>
              <a:ext cx="2567520" cy="17433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95878D8-A0C3-4129-A6BE-CC1BA4D55BCB}"/>
                </a:ext>
              </a:extLst>
            </p:cNvPr>
            <p:cNvSpPr/>
            <p:nvPr/>
          </p:nvSpPr>
          <p:spPr>
            <a:xfrm>
              <a:off x="1091479" y="5316499"/>
              <a:ext cx="126617" cy="12661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</p:grpSp>
      <p:sp>
        <p:nvSpPr>
          <p:cNvPr id="19" name="楕円 18">
            <a:extLst>
              <a:ext uri="{FF2B5EF4-FFF2-40B4-BE49-F238E27FC236}">
                <a16:creationId xmlns:a16="http://schemas.microsoft.com/office/drawing/2014/main" id="{39EFF6C7-4217-40AA-8D45-1185FC27E5EA}"/>
              </a:ext>
            </a:extLst>
          </p:cNvPr>
          <p:cNvSpPr/>
          <p:nvPr/>
        </p:nvSpPr>
        <p:spPr>
          <a:xfrm rot="12648631">
            <a:off x="3831709" y="3885502"/>
            <a:ext cx="1471044" cy="2631901"/>
          </a:xfrm>
          <a:prstGeom prst="ellips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/>
              <a:ea typeface="UD Digi Kyokasho NK-R"/>
              <a:cs typeface="+mn-cs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691FD7-CC70-2F03-EF56-769D472BF55D}"/>
              </a:ext>
            </a:extLst>
          </p:cNvPr>
          <p:cNvGrpSpPr/>
          <p:nvPr/>
        </p:nvGrpSpPr>
        <p:grpSpPr>
          <a:xfrm rot="576976">
            <a:off x="4384714" y="4337580"/>
            <a:ext cx="764587" cy="2113683"/>
            <a:chOff x="-2492456" y="3639164"/>
            <a:chExt cx="569673" cy="1574848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7C73EAB-4662-70DB-FF66-519B7AC40DD1}"/>
                </a:ext>
              </a:extLst>
            </p:cNvPr>
            <p:cNvSpPr/>
            <p:nvPr/>
          </p:nvSpPr>
          <p:spPr>
            <a:xfrm rot="1422802">
              <a:off x="-2492456" y="3639164"/>
              <a:ext cx="249387" cy="1361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A94C029-4F3D-808E-3DFD-5FB1C7239C8C}"/>
                </a:ext>
              </a:extLst>
            </p:cNvPr>
            <p:cNvSpPr/>
            <p:nvPr/>
          </p:nvSpPr>
          <p:spPr>
            <a:xfrm rot="1375177">
              <a:off x="-2304621" y="3645381"/>
              <a:ext cx="381838" cy="348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45BDF63-D4B8-24D5-5C04-F48596BD298E}"/>
                </a:ext>
              </a:extLst>
            </p:cNvPr>
            <p:cNvSpPr/>
            <p:nvPr/>
          </p:nvSpPr>
          <p:spPr>
            <a:xfrm rot="1416608">
              <a:off x="-2321991" y="3955782"/>
              <a:ext cx="251209" cy="4421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70B32C0F-E359-26A3-511D-E9D95F65425E}"/>
                </a:ext>
              </a:extLst>
            </p:cNvPr>
            <p:cNvSpPr/>
            <p:nvPr/>
          </p:nvSpPr>
          <p:spPr>
            <a:xfrm rot="1349840">
              <a:off x="-2472669" y="4279515"/>
              <a:ext cx="70339" cy="93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</p:grpSp>
      <p:sp>
        <p:nvSpPr>
          <p:cNvPr id="21" name="角丸四角形吹き出し 8">
            <a:extLst>
              <a:ext uri="{FF2B5EF4-FFF2-40B4-BE49-F238E27FC236}">
                <a16:creationId xmlns:a16="http://schemas.microsoft.com/office/drawing/2014/main" id="{9E754097-8D5E-4F0E-9DF1-168B12111179}"/>
              </a:ext>
            </a:extLst>
          </p:cNvPr>
          <p:cNvSpPr/>
          <p:nvPr/>
        </p:nvSpPr>
        <p:spPr>
          <a:xfrm>
            <a:off x="5824582" y="4926064"/>
            <a:ext cx="3913793" cy="1438504"/>
          </a:xfrm>
          <a:prstGeom prst="wedgeRoundRectCallout">
            <a:avLst>
              <a:gd name="adj1" fmla="val -71432"/>
              <a:gd name="adj2" fmla="val -41530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8881" tIns="49446" rIns="98881" bIns="49446" rtlCol="0" anchor="ctr">
            <a:spAutoFit/>
          </a:bodyPr>
          <a:lstStyle/>
          <a:p>
            <a:pPr marL="11678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ケーブルをぬくときは</a:t>
            </a:r>
            <a:endParaRPr kumimoji="0" lang="en-US" altLang="ja-JP" sz="2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11678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この</a:t>
            </a:r>
            <a:r>
              <a:rPr kumimoji="0" lang="ja-JP" altLang="en-US" sz="26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ぶ</a:t>
            </a:r>
            <a:r>
              <a:rPr kumimoji="0" lang="ja-JP" altLang="en-US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ぶんをもって</a:t>
            </a:r>
            <a:endParaRPr kumimoji="0" lang="en-US" altLang="ja-JP" sz="2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11678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ぬきましょう</a:t>
            </a:r>
          </a:p>
        </p:txBody>
      </p:sp>
    </p:spTree>
    <p:extLst>
      <p:ext uri="{BB962C8B-B14F-4D97-AF65-F5344CB8AC3E}">
        <p14:creationId xmlns:p14="http://schemas.microsoft.com/office/powerpoint/2010/main" val="103285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ECC59-A8FD-410F-BDCF-353110E9B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タブレットをつかうときのちゅうい</a:t>
            </a:r>
          </a:p>
        </p:txBody>
      </p:sp>
      <p:sp>
        <p:nvSpPr>
          <p:cNvPr id="7" name="テキスト ボックス 12">
            <a:extLst>
              <a:ext uri="{FF2B5EF4-FFF2-40B4-BE49-F238E27FC236}">
                <a16:creationId xmlns:a16="http://schemas.microsoft.com/office/drawing/2014/main" id="{7010BC66-7BE5-49C0-A76B-92CE30E27D3A}"/>
              </a:ext>
            </a:extLst>
          </p:cNvPr>
          <p:cNvSpPr txBox="1"/>
          <p:nvPr/>
        </p:nvSpPr>
        <p:spPr>
          <a:xfrm>
            <a:off x="220227" y="1072515"/>
            <a:ext cx="9465546" cy="2546147"/>
          </a:xfrm>
          <a:prstGeom prst="roundRect">
            <a:avLst>
              <a:gd name="adj" fmla="val 843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2800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つく</a:t>
            </a:r>
            <a:r>
              <a:rPr kumimoji="0" lang="ja-JP" altLang="en-US" sz="2800" b="1" i="0" u="none" strike="noStrike" kern="1200" cap="none" spc="162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えの</a:t>
            </a:r>
            <a:r>
              <a:rPr kumimoji="0" lang="ja-JP" altLang="en-US" sz="2800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まんなかに　おきましょう。</a:t>
            </a: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2800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せきをはなれるときは　カバーをとじましょう。</a:t>
            </a:r>
          </a:p>
          <a:p>
            <a:pPr marL="278598" marR="0" lvl="0" indent="-584982" algn="l" defTabSz="457200" rtl="0" eaLnBrk="1" fontAlgn="auto" latinLnBrk="0" hangingPunct="1">
              <a:lnSpc>
                <a:spcPct val="150000"/>
              </a:lnSpc>
              <a:spcBef>
                <a:spcPts val="487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0" lang="ja-JP" altLang="en-US" sz="2800" b="1" i="0" u="none" strike="noStrike" kern="1200" cap="none" spc="16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おとさないように　きをつけましょう。</a:t>
            </a:r>
            <a:r>
              <a:rPr kumimoji="0" lang="en-US" sz="2800" b="1" i="0" u="none" strike="noStrike" kern="1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kumimoji="0" lang="ja-JP" altLang="en-US" sz="2800" b="1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EAAD478-889E-4FB4-841D-A8D7572A9A7E}"/>
              </a:ext>
            </a:extLst>
          </p:cNvPr>
          <p:cNvGrpSpPr/>
          <p:nvPr/>
        </p:nvGrpSpPr>
        <p:grpSpPr>
          <a:xfrm>
            <a:off x="717355" y="3801312"/>
            <a:ext cx="2889099" cy="2736944"/>
            <a:chOff x="4458770" y="4235579"/>
            <a:chExt cx="2666861" cy="252641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CA7E86E-FED0-4190-BA2E-0F30288809EA}"/>
                </a:ext>
              </a:extLst>
            </p:cNvPr>
            <p:cNvGrpSpPr/>
            <p:nvPr/>
          </p:nvGrpSpPr>
          <p:grpSpPr>
            <a:xfrm>
              <a:off x="4817329" y="4235579"/>
              <a:ext cx="2308302" cy="2308302"/>
              <a:chOff x="5196470" y="4101765"/>
              <a:chExt cx="2308302" cy="2308302"/>
            </a:xfrm>
          </p:grpSpPr>
          <p:pic>
            <p:nvPicPr>
              <p:cNvPr id="6" name="グラフィックス 5" descr="ノート PC">
                <a:extLst>
                  <a:ext uri="{FF2B5EF4-FFF2-40B4-BE49-F238E27FC236}">
                    <a16:creationId xmlns:a16="http://schemas.microsoft.com/office/drawing/2014/main" id="{8F80C2EA-76A4-4AC9-8F6E-67BD25253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71453">
                <a:off x="5196470" y="4101765"/>
                <a:ext cx="2308302" cy="2308302"/>
              </a:xfrm>
              <a:prstGeom prst="rect">
                <a:avLst/>
              </a:prstGeom>
            </p:spPr>
          </p:pic>
          <p:pic>
            <p:nvPicPr>
              <p:cNvPr id="9" name="グラフィックス 8" descr="泣き顔 (塗りつぶし)">
                <a:extLst>
                  <a:ext uri="{FF2B5EF4-FFF2-40B4-BE49-F238E27FC236}">
                    <a16:creationId xmlns:a16="http://schemas.microsoft.com/office/drawing/2014/main" id="{6F057EA1-B83B-4C08-9046-ADF20E533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20121513">
                <a:off x="5809785" y="4714443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" name="爆発: 8 pt 9">
              <a:extLst>
                <a:ext uri="{FF2B5EF4-FFF2-40B4-BE49-F238E27FC236}">
                  <a16:creationId xmlns:a16="http://schemas.microsoft.com/office/drawing/2014/main" id="{2BC15A7F-E2B3-4E7D-8795-BE4EA0111FD2}"/>
                </a:ext>
              </a:extLst>
            </p:cNvPr>
            <p:cNvSpPr/>
            <p:nvPr/>
          </p:nvSpPr>
          <p:spPr>
            <a:xfrm>
              <a:off x="4458770" y="5727102"/>
              <a:ext cx="1170585" cy="1034887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9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D デジタル 教科書体 NK-R"/>
                <a:ea typeface="UD Digi Kyokasho NK-R"/>
                <a:cs typeface="+mn-cs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F33AC9-1618-4549-B2BA-34CFC6DFCB2E}"/>
              </a:ext>
            </a:extLst>
          </p:cNvPr>
          <p:cNvGrpSpPr/>
          <p:nvPr/>
        </p:nvGrpSpPr>
        <p:grpSpPr>
          <a:xfrm>
            <a:off x="4199888" y="4853146"/>
            <a:ext cx="5390564" cy="1300186"/>
            <a:chOff x="3819892" y="4959746"/>
            <a:chExt cx="4975905" cy="120017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7D28B17-9C2C-4C8C-99A9-B23C0D55C0C9}"/>
                </a:ext>
              </a:extLst>
            </p:cNvPr>
            <p:cNvSpPr txBox="1"/>
            <p:nvPr/>
          </p:nvSpPr>
          <p:spPr>
            <a:xfrm>
              <a:off x="3819892" y="4959746"/>
              <a:ext cx="4975905" cy="1200172"/>
            </a:xfrm>
            <a:prstGeom prst="rect">
              <a:avLst/>
            </a:prstGeom>
            <a:solidFill>
              <a:srgbClr val="FFFF00"/>
            </a:solidFill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8881" tIns="49446" rIns="98881" bIns="49446" rtlCol="0" anchor="ctr">
              <a:spAutoFit/>
            </a:bodyPr>
            <a:lstStyle>
              <a:defPPr>
                <a:defRPr lang="ja-JP"/>
              </a:defPPr>
              <a:lvl1pPr>
                <a:defRPr sz="32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pPr marL="116785" marR="0" lvl="0" indent="0" algn="l" defTabSz="990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6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こわれたらどうする？</a:t>
              </a:r>
              <a:endParaRPr kumimoji="0" lang="en-US" altLang="ja-JP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116785" marR="0" lvl="0" indent="0" algn="l" defTabSz="990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6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けがをしたらどうする？</a:t>
              </a:r>
              <a:endParaRPr kumimoji="0" lang="en-US" altLang="ja-JP" sz="2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116785" marR="0" lvl="0" indent="0" algn="l" defTabSz="990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6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じぶんひとりのタブレット？</a:t>
              </a:r>
            </a:p>
          </p:txBody>
        </p:sp>
        <p:pic>
          <p:nvPicPr>
            <p:cNvPr id="15" name="グラフィックス 14" descr="警告">
              <a:extLst>
                <a:ext uri="{FF2B5EF4-FFF2-40B4-BE49-F238E27FC236}">
                  <a16:creationId xmlns:a16="http://schemas.microsoft.com/office/drawing/2014/main" id="{DB3F59E2-0CA9-4773-B61F-B909176C8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980518" y="5024058"/>
              <a:ext cx="624468" cy="624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4573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DC4462-AD1D-4536-9E2C-9AF9D511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でん</a:t>
            </a:r>
            <a:r>
              <a:rPr lang="ja-JP" altLang="en-US" err="1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げんを</a:t>
            </a:r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いれましょう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7128" y="882654"/>
            <a:ext cx="9450483" cy="2497154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（アイディー）と　パスワードを　じゅんびします。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　タブレットを　ひらきます。</a:t>
            </a:r>
            <a:b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タブレットをひらくと　じどうで　でんげんがはいります。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B5B2793-8EFB-6EEF-CA98-28DCE475BD0D}"/>
              </a:ext>
            </a:extLst>
          </p:cNvPr>
          <p:cNvGrpSpPr/>
          <p:nvPr/>
        </p:nvGrpSpPr>
        <p:grpSpPr>
          <a:xfrm>
            <a:off x="226089" y="3546959"/>
            <a:ext cx="8426603" cy="3696053"/>
            <a:chOff x="226089" y="3161947"/>
            <a:chExt cx="8426603" cy="369605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2EE0684-05BA-4B9B-805D-939822438E22}"/>
                </a:ext>
              </a:extLst>
            </p:cNvPr>
            <p:cNvGrpSpPr/>
            <p:nvPr/>
          </p:nvGrpSpPr>
          <p:grpSpPr>
            <a:xfrm>
              <a:off x="844122" y="3161947"/>
              <a:ext cx="7808570" cy="3030513"/>
              <a:chOff x="774375" y="3260215"/>
              <a:chExt cx="7207912" cy="2797397"/>
            </a:xfrm>
          </p:grpSpPr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51CE12A1-5D47-476A-B29B-192AB7D36D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975457" y="3260215"/>
                <a:ext cx="3557713" cy="2703862"/>
              </a:xfrm>
              <a:prstGeom prst="rect">
                <a:avLst/>
              </a:prstGeom>
            </p:spPr>
          </p:pic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540F9B27-1A32-4026-84FD-3B71B0D857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4574" y="3260215"/>
                <a:ext cx="3557713" cy="2703862"/>
              </a:xfrm>
              <a:prstGeom prst="rect">
                <a:avLst/>
              </a:prstGeom>
            </p:spPr>
          </p:pic>
          <p:sp>
            <p:nvSpPr>
              <p:cNvPr id="16" name="左矢印 13">
                <a:extLst>
                  <a:ext uri="{FF2B5EF4-FFF2-40B4-BE49-F238E27FC236}">
                    <a16:creationId xmlns:a16="http://schemas.microsoft.com/office/drawing/2014/main" id="{2E0D1000-97B6-4AC7-B67A-3E93A4259B5D}"/>
                  </a:ext>
                </a:extLst>
              </p:cNvPr>
              <p:cNvSpPr/>
              <p:nvPr/>
            </p:nvSpPr>
            <p:spPr>
              <a:xfrm rot="5400000">
                <a:off x="781272" y="5466355"/>
                <a:ext cx="584360" cy="598154"/>
              </a:xfrm>
              <a:prstGeom prst="leftArrow">
                <a:avLst>
                  <a:gd name="adj1" fmla="val 49807"/>
                  <a:gd name="adj2" fmla="val 5452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905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4333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8D7A38F-AA97-B454-B393-A7ACBDEEC1FA}"/>
                </a:ext>
              </a:extLst>
            </p:cNvPr>
            <p:cNvSpPr txBox="1"/>
            <p:nvPr/>
          </p:nvSpPr>
          <p:spPr>
            <a:xfrm>
              <a:off x="226089" y="6550223"/>
              <a:ext cx="5003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イラスト出典：いらすとや　</a:t>
              </a:r>
              <a:r>
                <a:rPr kumimoji="0" lang="en-US" altLang="ja-JP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https://www.irasutoya.com/</a:t>
              </a:r>
              <a:endPara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BB8108D-B203-8942-BA64-4D76EE81F83F}"/>
                </a:ext>
              </a:extLst>
            </p:cNvPr>
            <p:cNvSpPr txBox="1"/>
            <p:nvPr/>
          </p:nvSpPr>
          <p:spPr>
            <a:xfrm>
              <a:off x="868101" y="4965539"/>
              <a:ext cx="6134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1827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A240321-1058-838B-5C8E-A13C5F063693}"/>
              </a:ext>
            </a:extLst>
          </p:cNvPr>
          <p:cNvSpPr/>
          <p:nvPr/>
        </p:nvSpPr>
        <p:spPr>
          <a:xfrm>
            <a:off x="769044" y="1221761"/>
            <a:ext cx="8367912" cy="516367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AC0F3CF-44E2-89B3-ABAD-106D81C9ED9E}"/>
              </a:ext>
            </a:extLst>
          </p:cNvPr>
          <p:cNvSpPr/>
          <p:nvPr/>
        </p:nvSpPr>
        <p:spPr>
          <a:xfrm>
            <a:off x="5722070" y="4157221"/>
            <a:ext cx="234099" cy="23409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CF6DD7B-C037-4B19-A75F-A2C9B4E44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タブレットのそう</a:t>
            </a:r>
            <a:r>
              <a:rPr lang="ja-JP" altLang="en-US" err="1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さ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1094F97-F9AF-4CDC-8124-50D8B34D5694}"/>
              </a:ext>
            </a:extLst>
          </p:cNvPr>
          <p:cNvSpPr/>
          <p:nvPr/>
        </p:nvSpPr>
        <p:spPr>
          <a:xfrm>
            <a:off x="3761874" y="3705726"/>
            <a:ext cx="2382252" cy="3278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50"/>
              <a:t>●●●●●●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506B7CA-4530-4C00-873D-37FFADCCFF30}"/>
              </a:ext>
            </a:extLst>
          </p:cNvPr>
          <p:cNvSpPr/>
          <p:nvPr/>
        </p:nvSpPr>
        <p:spPr>
          <a:xfrm>
            <a:off x="2379434" y="5938281"/>
            <a:ext cx="1279642" cy="3369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ユーザーを追加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EEAA6387-CC1D-465D-ACB0-2D883D9AFC9B}"/>
              </a:ext>
            </a:extLst>
          </p:cNvPr>
          <p:cNvSpPr/>
          <p:nvPr/>
        </p:nvSpPr>
        <p:spPr>
          <a:xfrm flipV="1">
            <a:off x="2379433" y="5931232"/>
            <a:ext cx="1300908" cy="33956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2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B66F459D-26D8-AD9D-F180-B416D38F71C6}"/>
              </a:ext>
            </a:extLst>
          </p:cNvPr>
          <p:cNvSpPr/>
          <p:nvPr/>
        </p:nvSpPr>
        <p:spPr>
          <a:xfrm>
            <a:off x="4418316" y="2568969"/>
            <a:ext cx="1080000" cy="10800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585ABD-36AD-9DC0-39BF-7E1CCF414AA6}"/>
              </a:ext>
            </a:extLst>
          </p:cNvPr>
          <p:cNvSpPr/>
          <p:nvPr/>
        </p:nvSpPr>
        <p:spPr>
          <a:xfrm>
            <a:off x="4049264" y="4142629"/>
            <a:ext cx="1622066" cy="2623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050" b="1">
                <a:solidFill>
                  <a:schemeClr val="bg1"/>
                </a:solidFill>
              </a:rPr>
              <a:t>パスワード</a:t>
            </a:r>
          </a:p>
        </p:txBody>
      </p:sp>
      <p:pic>
        <p:nvPicPr>
          <p:cNvPr id="7" name="グラフィックス 6" descr="右向き指示マーク">
            <a:extLst>
              <a:ext uri="{FF2B5EF4-FFF2-40B4-BE49-F238E27FC236}">
                <a16:creationId xmlns:a16="http://schemas.microsoft.com/office/drawing/2014/main" id="{1A405D1C-D047-4C40-A57F-4C447117D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4574137" y="4226716"/>
            <a:ext cx="990600" cy="990600"/>
          </a:xfrm>
          <a:prstGeom prst="rect">
            <a:avLst/>
          </a:prstGeom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3760C04C-8C81-4085-8BA3-A4F9A64D2070}"/>
              </a:ext>
            </a:extLst>
          </p:cNvPr>
          <p:cNvSpPr/>
          <p:nvPr/>
        </p:nvSpPr>
        <p:spPr>
          <a:xfrm flipV="1">
            <a:off x="4023360" y="4102872"/>
            <a:ext cx="1658634" cy="34881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2"/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E7FBBA23-C69F-A685-B115-96841D1665FD}"/>
              </a:ext>
            </a:extLst>
          </p:cNvPr>
          <p:cNvSpPr/>
          <p:nvPr/>
        </p:nvSpPr>
        <p:spPr>
          <a:xfrm>
            <a:off x="5763337" y="4240190"/>
            <a:ext cx="144000" cy="72000"/>
          </a:xfrm>
          <a:prstGeom prst="rightArrow">
            <a:avLst>
              <a:gd name="adj1" fmla="val 50000"/>
              <a:gd name="adj2" fmla="val 5793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吹き出し: 線 3">
            <a:extLst>
              <a:ext uri="{FF2B5EF4-FFF2-40B4-BE49-F238E27FC236}">
                <a16:creationId xmlns:a16="http://schemas.microsoft.com/office/drawing/2014/main" id="{D720DA1D-99A6-061B-8EB3-DEE627D34B12}"/>
              </a:ext>
            </a:extLst>
          </p:cNvPr>
          <p:cNvSpPr/>
          <p:nvPr/>
        </p:nvSpPr>
        <p:spPr>
          <a:xfrm>
            <a:off x="6108784" y="1799456"/>
            <a:ext cx="3228559" cy="1384995"/>
          </a:xfrm>
          <a:prstGeom prst="borderCallout1">
            <a:avLst>
              <a:gd name="adj1" fmla="val 108103"/>
              <a:gd name="adj2" fmla="val 13524"/>
              <a:gd name="adj3" fmla="val 136203"/>
              <a:gd name="adj4" fmla="val -9373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①じぶんの</a:t>
            </a:r>
            <a:r>
              <a:rPr kumimoji="1"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</a:p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（アイディー）か</a:t>
            </a:r>
            <a:endParaRPr kumimoji="1"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たしかめます</a:t>
            </a:r>
          </a:p>
        </p:txBody>
      </p:sp>
      <p:sp>
        <p:nvSpPr>
          <p:cNvPr id="15" name="吹き出し: 線 14">
            <a:extLst>
              <a:ext uri="{FF2B5EF4-FFF2-40B4-BE49-F238E27FC236}">
                <a16:creationId xmlns:a16="http://schemas.microsoft.com/office/drawing/2014/main" id="{9D759F85-50AC-4C84-8F1A-4832E54D29DC}"/>
              </a:ext>
            </a:extLst>
          </p:cNvPr>
          <p:cNvSpPr/>
          <p:nvPr/>
        </p:nvSpPr>
        <p:spPr>
          <a:xfrm>
            <a:off x="4282872" y="5474967"/>
            <a:ext cx="5514561" cy="1154162"/>
          </a:xfrm>
          <a:prstGeom prst="borderCallout1">
            <a:avLst>
              <a:gd name="adj1" fmla="val 24335"/>
              <a:gd name="adj2" fmla="val -716"/>
              <a:gd name="adj3" fmla="val 48404"/>
              <a:gd name="adj4" fmla="val -9146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ja-JP" altLang="en-US" sz="2300">
                <a:latin typeface="メイリオ" panose="020B0604030504040204" pitchFamily="50" charset="-128"/>
                <a:ea typeface="メイリオ" panose="020B0604030504040204" pitchFamily="50" charset="-128"/>
              </a:rPr>
              <a:t>②じぶんの</a:t>
            </a:r>
            <a:r>
              <a:rPr kumimoji="1" lang="en-US" altLang="ja-JP" sz="23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kumimoji="1" lang="ja-JP" altLang="en-US" sz="23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（アイディー）ではない</a:t>
            </a:r>
            <a:endParaRPr kumimoji="1" lang="en-US" altLang="ja-JP" sz="23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300">
                <a:latin typeface="メイリオ" panose="020B0604030504040204" pitchFamily="50" charset="-128"/>
                <a:ea typeface="メイリオ" panose="020B0604030504040204" pitchFamily="50" charset="-128"/>
              </a:rPr>
              <a:t>ときは、「ユーザーを追加（ついか）」をタップ</a:t>
            </a:r>
          </a:p>
        </p:txBody>
      </p:sp>
      <p:pic>
        <p:nvPicPr>
          <p:cNvPr id="13" name="グラフィックス 12" descr="電源 単色塗りつぶし">
            <a:extLst>
              <a:ext uri="{FF2B5EF4-FFF2-40B4-BE49-F238E27FC236}">
                <a16:creationId xmlns:a16="http://schemas.microsoft.com/office/drawing/2014/main" id="{17FDC07A-8336-CC81-C0EB-E8C83DB9F6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4764" y="5854044"/>
            <a:ext cx="431277" cy="43127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3A6F12-1B79-6E90-1245-A19189382E5E}"/>
              </a:ext>
            </a:extLst>
          </p:cNvPr>
          <p:cNvSpPr/>
          <p:nvPr/>
        </p:nvSpPr>
        <p:spPr>
          <a:xfrm>
            <a:off x="1219939" y="5910002"/>
            <a:ext cx="646568" cy="3369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終了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7B76CAD-FB31-0203-8944-1B16A51A985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997" t="10790" r="27855" b="45515"/>
          <a:stretch/>
        </p:blipFill>
        <p:spPr>
          <a:xfrm>
            <a:off x="1885360" y="5854045"/>
            <a:ext cx="428213" cy="4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67213"/>
      </p:ext>
    </p:extLst>
  </p:cSld>
  <p:clrMapOvr>
    <a:masterClrMapping/>
  </p:clrMapOvr>
</p:sld>
</file>

<file path=ppt/theme/theme1.xml><?xml version="1.0" encoding="utf-8"?>
<a:theme xmlns:a="http://schemas.openxmlformats.org/drawingml/2006/main" name="講習会提示_小低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講習会提示_小低" id="{C4CD339E-E39A-4346-9D46-EB30680586CC}" vid="{5F93205D-8A64-4C3E-ADA1-39EF9C5E63C0}"/>
    </a:ext>
  </a:extLst>
</a:theme>
</file>

<file path=ppt/theme/theme2.xml><?xml version="1.0" encoding="utf-8"?>
<a:theme xmlns:a="http://schemas.openxmlformats.org/drawingml/2006/main" name="1_講習会提示_小低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講習会提示_小低" id="{C4CD339E-E39A-4346-9D46-EB30680586CC}" vid="{5F93205D-8A64-4C3E-ADA1-39EF9C5E63C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9ED058E-7ECE-49DA-916B-3C133ED3C13D}"/>
</file>

<file path=customXml/itemProps2.xml><?xml version="1.0" encoding="utf-8"?>
<ds:datastoreItem xmlns:ds="http://schemas.openxmlformats.org/officeDocument/2006/customXml" ds:itemID="{43247A7A-567F-4615-A42A-6168721DCDB7}"/>
</file>

<file path=customXml/itemProps3.xml><?xml version="1.0" encoding="utf-8"?>
<ds:datastoreItem xmlns:ds="http://schemas.openxmlformats.org/officeDocument/2006/customXml" ds:itemID="{AB37C12A-C8CF-4A60-BD8D-4A81FA1EADFD}"/>
</file>

<file path=docProps/app.xml><?xml version="1.0" encoding="utf-8"?>
<Properties xmlns="http://schemas.openxmlformats.org/officeDocument/2006/extended-properties" xmlns:vt="http://schemas.openxmlformats.org/officeDocument/2006/docPropsVTypes">
  <Template>講習会提示_小低</Template>
  <TotalTime>0</TotalTime>
  <Words>1026</Words>
  <Application>Microsoft Office PowerPoint</Application>
  <PresentationFormat>A4 210 x 297 mm</PresentationFormat>
  <Paragraphs>184</Paragraphs>
  <Slides>18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Meiryo UI</vt:lpstr>
      <vt:lpstr>UD デジタル 教科書体 NK-B</vt:lpstr>
      <vt:lpstr>UD デジタル 教科書体 NK-R</vt:lpstr>
      <vt:lpstr>メイリオ</vt:lpstr>
      <vt:lpstr>游ゴシック</vt:lpstr>
      <vt:lpstr>Arial</vt:lpstr>
      <vt:lpstr>Calibri</vt:lpstr>
      <vt:lpstr>Wingdings</vt:lpstr>
      <vt:lpstr>講習会提示_小低</vt:lpstr>
      <vt:lpstr>1_講習会提示_小低</vt:lpstr>
      <vt:lpstr>＜ご参考＞ 初回タブレット活用授業の流れ案・ ご準備のポイント</vt:lpstr>
      <vt:lpstr>授業の流れ案</vt:lpstr>
      <vt:lpstr>授業ご準備のポイント</vt:lpstr>
      <vt:lpstr>タブレットをつかってみましょう</vt:lpstr>
      <vt:lpstr>タブレットのやくそく</vt:lpstr>
      <vt:lpstr>タブレットをじゅんびしましょう</vt:lpstr>
      <vt:lpstr>タブレットをつかうときのちゅうい</vt:lpstr>
      <vt:lpstr>でんげんをいれましょう</vt:lpstr>
      <vt:lpstr>タブレットのそうさ</vt:lpstr>
      <vt:lpstr>サインインしましょう　1　　　　　　</vt:lpstr>
      <vt:lpstr>サインインしましょう　2</vt:lpstr>
      <vt:lpstr>パスワードのやくそく</vt:lpstr>
      <vt:lpstr>タブレットのよびかた</vt:lpstr>
      <vt:lpstr>タブレットをかたづけましょう</vt:lpstr>
      <vt:lpstr>参考</vt:lpstr>
      <vt:lpstr>タッチペンのちゅうい</vt:lpstr>
      <vt:lpstr>もちかえりのやくそく</vt:lpstr>
      <vt:lpstr>（参考）情報モラル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2025-03-06T08:07:32Z</dcterms:created>
  <dcterms:modified xsi:type="dcterms:W3CDTF">2025-03-06T08:07:43Z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