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4" r:id="rId1"/>
  </p:sldMasterIdLst>
  <p:notesMasterIdLst>
    <p:notesMasterId r:id="rId8"/>
  </p:notesMasterIdLst>
  <p:sldIdLst>
    <p:sldId id="260" r:id="rId2"/>
    <p:sldId id="261" r:id="rId3"/>
    <p:sldId id="263" r:id="rId4"/>
    <p:sldId id="264" r:id="rId5"/>
    <p:sldId id="265" r:id="rId6"/>
    <p:sldId id="266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50B404B-CB42-485B-AF0C-FC410BE117E1}">
          <p14:sldIdLst>
            <p14:sldId id="260"/>
            <p14:sldId id="261"/>
            <p14:sldId id="263"/>
            <p14:sldId id="264"/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  <p15:guide id="3" orient="horz" pos="640" userDrawn="1">
          <p15:clr>
            <a:srgbClr val="A4A3A4"/>
          </p15:clr>
        </p15:guide>
        <p15:guide id="4" orient="horz" pos="4133" userDrawn="1">
          <p15:clr>
            <a:srgbClr val="A4A3A4"/>
          </p15:clr>
        </p15:guide>
        <p15:guide id="5" pos="1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FF7C80"/>
    <a:srgbClr val="CC66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17E7D3-1EE3-4032-B145-68BE1D1FA2FF}" v="10" dt="2025-02-13T05:08:12.678"/>
    <p1510:client id="{901279BC-4FD4-4938-B161-4CB390A1D0BF}" v="3" dt="2025-02-14T04:02:45.4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660" y="44"/>
      </p:cViewPr>
      <p:guideLst>
        <p:guide orient="horz" pos="2160"/>
        <p:guide pos="3120"/>
        <p:guide orient="horz" pos="640"/>
        <p:guide orient="horz" pos="4133"/>
        <p:guide pos="1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33E6A-8807-4F3C-B4D9-B423B5326711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081DA-F6DE-4939-A165-AB1CFF97F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23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3C2A09-07AA-47C5-B6F0-C956990E377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9168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3C2A09-07AA-47C5-B6F0-C956990E377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0922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3C2A09-07AA-47C5-B6F0-C956990E377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49268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3C2A09-07AA-47C5-B6F0-C956990E377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7824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3C2A09-07AA-47C5-B6F0-C956990E377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8525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3C2A09-07AA-47C5-B6F0-C956990E377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0249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B2DAB2-8E99-2233-4AF9-71D6151680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81F4307-7507-8CA2-9F5A-94FDD2A7AB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18E4BD-75DA-9EC9-85C9-AC3ACACF1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2313CB-7F40-79CF-CA17-EB51A396C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31DBD4-5FE4-D52E-FF23-2547D7ADF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7653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009092-F942-E536-115F-51B2C7137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00D55A1-5D67-82D9-7760-583BF22861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276C96-6C26-B155-5A6B-EC3EFB36F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F09B02-BC63-9CC5-2201-5DE2FF051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E6D076-F318-370C-8311-5E339BA73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617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D6319AE-9722-7988-CD92-820D95BC9B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50B732-52C1-3459-8590-C39DFB49A3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3CB91F-5AD4-1140-F44D-4AC016BE1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211508-A807-934D-8715-DB07690D2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D55F0B-04F4-1222-B237-0DDACC70B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139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8CF1BC-217F-5271-8F8A-AAF91136D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7668FB-86E4-5521-F5E5-2FF91A4D2A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666635-73AE-8BFA-F839-5E14F417D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E15C9F-3327-77CB-6E3E-E11064178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D38D40-A4FA-B415-D2B2-D3B3664EB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5653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FB3384-26DB-FBC7-98A4-2BC1FDEBB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8BC2C9A-2793-E5F1-4568-4D51F0AF45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0EA379C-0222-3387-94C6-BA1AFDAD1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1777A86-2302-069E-9C97-FE2FC2B3D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BBE25C-A795-1BB9-8423-9A4371169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9374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9814BA-B2B5-CB90-72B4-7DD5C6130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C81F840-DEC6-C91C-533C-4CDF3F1283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E78299C-566A-FCDD-3454-809ADE50A6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31A58A-ED63-19A6-CE11-C4FD4A379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57DF03-5F20-8EAE-FFC2-2EFFCB35E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6AD82D5-EA90-5AAA-A9FD-2591572AA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0489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65462F-1503-7C97-DAF7-4660683F4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713D175-348D-A00A-52F0-1F9033100A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EE65622-C4B4-27E8-C9BE-83F0C284EC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E3D6F42-5ECD-7316-4B15-455B1ECF90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744F176-D73F-5492-0B98-88BC39A59B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F13BFD9-2B5A-9BE3-1C4C-FB8F08E5F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28A31EB-90C9-7FD0-FFE8-B9EC0DEFD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EFD27FF-643A-3BF8-9653-CE02D7AD8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2825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C7574D-23DF-E388-7ACB-51553320F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A219C2C-EDFE-F2A0-AB03-60A55ADC2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8E25458-5E73-6E7C-1775-644A34883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DCA18F6-DB28-5867-01F6-58A51A78E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146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B6B64AA-EDEF-F86F-799A-63BD7EB27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1A43A8F-531C-E69A-556A-046F2EE43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15EF7B2-31D3-D212-8C1E-2F938FDE1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351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241A3D-D179-E5C6-4C0E-85C4C07DD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4324C25-F69B-1B55-66F6-073C077C8B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6AA55CF-AFBC-7342-5B6A-0CEB44E002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424B00F-EA3A-6D00-30F0-C08964296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A846EFD-78B7-EA81-ECF2-A5B3A62EE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48870B9-FAAB-25FD-0A1E-18A23C537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014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9CED2B-BAC5-A9F5-ADDA-C43B8E44B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4AB0CD6-6DDD-F891-C539-2260C4B540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14FF18-15BF-127D-97DB-D6C260FE03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C3ABD75-D683-C8E7-D34E-92B1A84E8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A1DCB8C-8938-36ED-39C0-30250FAE0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79BF39-773C-A71E-B2D3-0C1EC8696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0024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9536E42-3A8B-A8DF-7708-9EAA8E81C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DC3DEB-A1A9-7546-44EC-498898DCB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A143B3-3820-7667-A6A2-521627B99A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F35DF-EEA0-4F6A-8EBC-451B73AC22BB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FEE243-6953-F3E8-5A30-E052CD7390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02A13A0-64BE-EBB5-CD83-24F5F1357E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309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kumimoji="1"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kumimoji="1"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hyperlink" Target="https://www.irasutoya.com/" TargetMode="External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irasutoya.com/" TargetMode="Externa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rasutoya.com/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rasutoya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rasutoya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irasutoya.com/" TargetMode="Externa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F9B4D3-DAFA-73C8-C050-34EFF8E04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975" y="296863"/>
            <a:ext cx="8543925" cy="481912"/>
          </a:xfrm>
        </p:spPr>
        <p:txBody>
          <a:bodyPr>
            <a:noAutofit/>
          </a:bodyPr>
          <a:lstStyle/>
          <a:p>
            <a:r>
              <a:rPr lang="ja-JP" altLang="en-US" sz="2800">
                <a:latin typeface="メイリオ"/>
                <a:ea typeface="メイリオ"/>
              </a:rPr>
              <a:t>１．ファイルってなんだろう？</a:t>
            </a: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FFAA2655-736F-7655-7BD1-3290AB2E6119}"/>
              </a:ext>
            </a:extLst>
          </p:cNvPr>
          <p:cNvCxnSpPr>
            <a:cxnSpLocks/>
          </p:cNvCxnSpPr>
          <p:nvPr/>
        </p:nvCxnSpPr>
        <p:spPr>
          <a:xfrm>
            <a:off x="2832382" y="2742314"/>
            <a:ext cx="636581" cy="87672"/>
          </a:xfrm>
          <a:prstGeom prst="straightConnector1">
            <a:avLst/>
          </a:prstGeom>
          <a:ln w="38100">
            <a:solidFill>
              <a:schemeClr val="accent5"/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7" name="グループ化 1096">
            <a:extLst>
              <a:ext uri="{FF2B5EF4-FFF2-40B4-BE49-F238E27FC236}">
                <a16:creationId xmlns:a16="http://schemas.microsoft.com/office/drawing/2014/main" id="{D43FE510-3897-4857-D604-4A00BBDFE947}"/>
              </a:ext>
            </a:extLst>
          </p:cNvPr>
          <p:cNvGrpSpPr/>
          <p:nvPr/>
        </p:nvGrpSpPr>
        <p:grpSpPr>
          <a:xfrm>
            <a:off x="1118797" y="1745700"/>
            <a:ext cx="1704305" cy="1530615"/>
            <a:chOff x="438217" y="923394"/>
            <a:chExt cx="2105029" cy="1836715"/>
          </a:xfrm>
        </p:grpSpPr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6301727D-1223-D062-AA7E-7C96EEDE61ED}"/>
                </a:ext>
              </a:extLst>
            </p:cNvPr>
            <p:cNvSpPr/>
            <p:nvPr/>
          </p:nvSpPr>
          <p:spPr>
            <a:xfrm>
              <a:off x="438217" y="923394"/>
              <a:ext cx="2105029" cy="1836715"/>
            </a:xfrm>
            <a:prstGeom prst="ellipse">
              <a:avLst/>
            </a:prstGeom>
            <a:solidFill>
              <a:srgbClr val="FFF2CC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/>
              <a:endParaRPr kumimoji="1" lang="ja-JP" altLang="en-US" sz="1463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489D8A09-40A9-0577-583F-A8FB99DABF99}"/>
                </a:ext>
              </a:extLst>
            </p:cNvPr>
            <p:cNvGrpSpPr/>
            <p:nvPr/>
          </p:nvGrpSpPr>
          <p:grpSpPr>
            <a:xfrm>
              <a:off x="828751" y="987727"/>
              <a:ext cx="1649113" cy="1578361"/>
              <a:chOff x="1098499" y="1148879"/>
              <a:chExt cx="2374751" cy="2272866"/>
            </a:xfrm>
          </p:grpSpPr>
          <p:pic>
            <p:nvPicPr>
              <p:cNvPr id="3" name="Picture 2" descr="タブレットを使う人のイラスト（女の子）">
                <a:extLst>
                  <a:ext uri="{FF2B5EF4-FFF2-40B4-BE49-F238E27FC236}">
                    <a16:creationId xmlns:a16="http://schemas.microsoft.com/office/drawing/2014/main" id="{774462A8-DFE9-8AB4-28FC-B97415C5878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098499" y="1148879"/>
                <a:ext cx="1052511" cy="173849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" name="Picture 4" descr="花の成長過程のイラスト6">
                <a:extLst>
                  <a:ext uri="{FF2B5EF4-FFF2-40B4-BE49-F238E27FC236}">
                    <a16:creationId xmlns:a16="http://schemas.microsoft.com/office/drawing/2014/main" id="{9D8BADD0-4EB1-611A-7199-C58F888ECAC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90659" y="1806958"/>
                <a:ext cx="995363" cy="10477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A92038AD-D632-3A2D-D902-01654070D105}"/>
                  </a:ext>
                </a:extLst>
              </p:cNvPr>
              <p:cNvSpPr/>
              <p:nvPr/>
            </p:nvSpPr>
            <p:spPr>
              <a:xfrm>
                <a:off x="1327438" y="2879749"/>
                <a:ext cx="2145812" cy="541996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 defTabSz="742950"/>
                <a:r>
                  <a:rPr kumimoji="1" lang="ja-JP" altLang="en-US" sz="1400">
                    <a:solidFill>
                      <a:prstClr val="black"/>
                    </a:solidFill>
                    <a:latin typeface="メイリオ"/>
                    <a:ea typeface="メイリオ"/>
                  </a:rPr>
                  <a:t>写真</a:t>
                </a:r>
                <a:endParaRPr lang="en-US" altLang="ja-JP" sz="1400">
                  <a:solidFill>
                    <a:prstClr val="black"/>
                  </a:solidFill>
                  <a:latin typeface="メイリオ"/>
                  <a:ea typeface="メイリオ"/>
                </a:endParaRPr>
              </a:p>
            </p:txBody>
          </p:sp>
        </p:grpSp>
      </p:grp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7CDEE1F5-5464-0A61-A8D6-035A72C343CC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2041904" y="3163246"/>
            <a:ext cx="1445985" cy="373354"/>
          </a:xfrm>
          <a:prstGeom prst="straightConnector1">
            <a:avLst/>
          </a:prstGeom>
          <a:ln w="38100">
            <a:solidFill>
              <a:schemeClr val="accent5"/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69695A57-817B-1366-742F-A271DF909A02}"/>
              </a:ext>
            </a:extLst>
          </p:cNvPr>
          <p:cNvCxnSpPr>
            <a:cxnSpLocks/>
            <a:stCxn id="53" idx="7"/>
          </p:cNvCxnSpPr>
          <p:nvPr/>
        </p:nvCxnSpPr>
        <p:spPr>
          <a:xfrm flipV="1">
            <a:off x="2900395" y="3573441"/>
            <a:ext cx="689341" cy="781365"/>
          </a:xfrm>
          <a:prstGeom prst="straightConnector1">
            <a:avLst/>
          </a:prstGeom>
          <a:ln w="38100">
            <a:solidFill>
              <a:schemeClr val="accent2"/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B6EFF5C3-CE7E-AE32-8CF7-0793C167ACC3}"/>
              </a:ext>
            </a:extLst>
          </p:cNvPr>
          <p:cNvGrpSpPr/>
          <p:nvPr/>
        </p:nvGrpSpPr>
        <p:grpSpPr>
          <a:xfrm>
            <a:off x="3487890" y="2115413"/>
            <a:ext cx="1564106" cy="1642192"/>
            <a:chOff x="3487890" y="2115413"/>
            <a:chExt cx="1564106" cy="1642192"/>
          </a:xfrm>
        </p:grpSpPr>
        <p:pic>
          <p:nvPicPr>
            <p:cNvPr id="11" name="Picture 6" descr="前から見たノートパソコンのイラスト">
              <a:extLst>
                <a:ext uri="{FF2B5EF4-FFF2-40B4-BE49-F238E27FC236}">
                  <a16:creationId xmlns:a16="http://schemas.microsoft.com/office/drawing/2014/main" id="{B75694F9-B3F3-451C-6E8F-BE40FC5EE4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7890" y="2568885"/>
              <a:ext cx="1564106" cy="1188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37FB9D2A-E1B4-26EB-A6DA-D47CBC8E0A61}"/>
                </a:ext>
              </a:extLst>
            </p:cNvPr>
            <p:cNvSpPr txBox="1"/>
            <p:nvPr/>
          </p:nvSpPr>
          <p:spPr>
            <a:xfrm>
              <a:off x="3578703" y="2115413"/>
              <a:ext cx="1322384" cy="523220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 defTabSz="742950"/>
              <a:r>
                <a:rPr kumimoji="1" lang="ja-JP" altLang="en-US" sz="1400">
                  <a:solidFill>
                    <a:prstClr val="black"/>
                  </a:solidFill>
                  <a:latin typeface="メイリオ"/>
                  <a:ea typeface="メイリオ"/>
                </a:rPr>
                <a:t>じぶんの</a:t>
              </a:r>
              <a:endParaRPr lang="en-US" altLang="ja-JP" sz="1400">
                <a:solidFill>
                  <a:prstClr val="black"/>
                </a:solidFill>
                <a:latin typeface="メイリオ"/>
                <a:ea typeface="メイリオ"/>
              </a:endParaRPr>
            </a:p>
            <a:p>
              <a:pPr algn="ctr" defTabSz="742950"/>
              <a:r>
                <a:rPr kumimoji="1" lang="ja-JP" altLang="en-US" sz="1400">
                  <a:solidFill>
                    <a:prstClr val="black"/>
                  </a:solidFill>
                  <a:latin typeface="メイリオ"/>
                  <a:ea typeface="メイリオ"/>
                </a:rPr>
                <a:t>タブレット</a:t>
              </a:r>
              <a:endParaRPr lang="ja-JP" altLang="en-US" sz="1400">
                <a:solidFill>
                  <a:prstClr val="black"/>
                </a:solidFill>
                <a:latin typeface="メイリオ"/>
                <a:ea typeface="メイリオ"/>
              </a:endParaRPr>
            </a:p>
          </p:txBody>
        </p:sp>
      </p:grpSp>
      <p:sp>
        <p:nvSpPr>
          <p:cNvPr id="1025" name="正方形/長方形 1024">
            <a:extLst>
              <a:ext uri="{FF2B5EF4-FFF2-40B4-BE49-F238E27FC236}">
                <a16:creationId xmlns:a16="http://schemas.microsoft.com/office/drawing/2014/main" id="{D7C95A95-47C2-91DD-135A-03FDC051D720}"/>
              </a:ext>
            </a:extLst>
          </p:cNvPr>
          <p:cNvSpPr/>
          <p:nvPr/>
        </p:nvSpPr>
        <p:spPr>
          <a:xfrm>
            <a:off x="3624341" y="3859478"/>
            <a:ext cx="1290876" cy="52514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r>
              <a:rPr kumimoji="1" lang="ja-JP" altLang="en-US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タブレットのフォルダ</a:t>
            </a:r>
          </a:p>
        </p:txBody>
      </p:sp>
      <p:sp>
        <p:nvSpPr>
          <p:cNvPr id="1033" name="テキスト ボックス 1032">
            <a:extLst>
              <a:ext uri="{FF2B5EF4-FFF2-40B4-BE49-F238E27FC236}">
                <a16:creationId xmlns:a16="http://schemas.microsoft.com/office/drawing/2014/main" id="{9B70A791-DA06-18D7-A603-CCC8246CB6B0}"/>
              </a:ext>
            </a:extLst>
          </p:cNvPr>
          <p:cNvSpPr txBox="1"/>
          <p:nvPr/>
        </p:nvSpPr>
        <p:spPr>
          <a:xfrm>
            <a:off x="4607203" y="5007032"/>
            <a:ext cx="982961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42950"/>
            <a:r>
              <a:rPr kumimoji="1" lang="ja-JP" altLang="en-US" sz="1463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動画</a:t>
            </a:r>
            <a:r>
              <a:rPr kumimoji="1" lang="en-US" altLang="ja-JP" sz="1463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.mp4</a:t>
            </a:r>
            <a:endParaRPr kumimoji="1" lang="ja-JP" altLang="en-US" sz="1463">
              <a:solidFill>
                <a:prstClr val="black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cxnSp>
        <p:nvCxnSpPr>
          <p:cNvPr id="1037" name="コネクタ: カギ線 1036">
            <a:extLst>
              <a:ext uri="{FF2B5EF4-FFF2-40B4-BE49-F238E27FC236}">
                <a16:creationId xmlns:a16="http://schemas.microsoft.com/office/drawing/2014/main" id="{6438927E-CF1E-159C-B80D-BC22E1EBB54C}"/>
              </a:ext>
            </a:extLst>
          </p:cNvPr>
          <p:cNvCxnSpPr>
            <a:cxnSpLocks/>
            <a:stCxn id="1025" idx="2"/>
            <a:endCxn id="1033" idx="1"/>
          </p:cNvCxnSpPr>
          <p:nvPr/>
        </p:nvCxnSpPr>
        <p:spPr>
          <a:xfrm rot="16200000" flipH="1">
            <a:off x="4047921" y="4606480"/>
            <a:ext cx="781140" cy="337424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9" name="テキスト ボックス 1038">
            <a:extLst>
              <a:ext uri="{FF2B5EF4-FFF2-40B4-BE49-F238E27FC236}">
                <a16:creationId xmlns:a16="http://schemas.microsoft.com/office/drawing/2014/main" id="{28B260BE-5166-FA73-58D8-D46A24BC3753}"/>
              </a:ext>
            </a:extLst>
          </p:cNvPr>
          <p:cNvSpPr txBox="1"/>
          <p:nvPr/>
        </p:nvSpPr>
        <p:spPr>
          <a:xfrm>
            <a:off x="4607203" y="4557531"/>
            <a:ext cx="873957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42950"/>
            <a:r>
              <a:rPr kumimoji="1" lang="ja-JP" altLang="en-US" sz="1463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写真</a:t>
            </a:r>
            <a:r>
              <a:rPr kumimoji="1" lang="en-US" altLang="ja-JP" sz="1463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.jpg</a:t>
            </a:r>
            <a:endParaRPr kumimoji="1" lang="ja-JP" altLang="en-US" sz="1463">
              <a:solidFill>
                <a:prstClr val="black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cxnSp>
        <p:nvCxnSpPr>
          <p:cNvPr id="1040" name="コネクタ: カギ線 1039">
            <a:extLst>
              <a:ext uri="{FF2B5EF4-FFF2-40B4-BE49-F238E27FC236}">
                <a16:creationId xmlns:a16="http://schemas.microsoft.com/office/drawing/2014/main" id="{DB4C2AC7-84A6-F884-3622-A76B153A2D40}"/>
              </a:ext>
            </a:extLst>
          </p:cNvPr>
          <p:cNvCxnSpPr>
            <a:cxnSpLocks/>
            <a:stCxn id="1025" idx="2"/>
            <a:endCxn id="1039" idx="1"/>
          </p:cNvCxnSpPr>
          <p:nvPr/>
        </p:nvCxnSpPr>
        <p:spPr>
          <a:xfrm rot="16200000" flipH="1">
            <a:off x="4272672" y="4381729"/>
            <a:ext cx="331639" cy="337424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9" name="直線コネクタ 1058">
            <a:extLst>
              <a:ext uri="{FF2B5EF4-FFF2-40B4-BE49-F238E27FC236}">
                <a16:creationId xmlns:a16="http://schemas.microsoft.com/office/drawing/2014/main" id="{EBDB58EB-8C36-4D34-806B-82D1E246A3BF}"/>
              </a:ext>
            </a:extLst>
          </p:cNvPr>
          <p:cNvCxnSpPr>
            <a:cxnSpLocks/>
            <a:stCxn id="1061" idx="1"/>
            <a:endCxn id="11" idx="3"/>
          </p:cNvCxnSpPr>
          <p:nvPr/>
        </p:nvCxnSpPr>
        <p:spPr>
          <a:xfrm flipH="1">
            <a:off x="5051995" y="3160801"/>
            <a:ext cx="1580662" cy="2445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60" name="グループ化 1059">
            <a:extLst>
              <a:ext uri="{FF2B5EF4-FFF2-40B4-BE49-F238E27FC236}">
                <a16:creationId xmlns:a16="http://schemas.microsoft.com/office/drawing/2014/main" id="{8B841905-5FEB-2CD7-B56F-63E7FC0A7B13}"/>
              </a:ext>
            </a:extLst>
          </p:cNvPr>
          <p:cNvGrpSpPr/>
          <p:nvPr/>
        </p:nvGrpSpPr>
        <p:grpSpPr>
          <a:xfrm>
            <a:off x="6632657" y="2443602"/>
            <a:ext cx="1434397" cy="1434397"/>
            <a:chOff x="5069475" y="2292978"/>
            <a:chExt cx="1765412" cy="1765412"/>
          </a:xfrm>
        </p:grpSpPr>
        <p:pic>
          <p:nvPicPr>
            <p:cNvPr id="1061" name="グラフィックス 1060" descr="雲 枠線">
              <a:extLst>
                <a:ext uri="{FF2B5EF4-FFF2-40B4-BE49-F238E27FC236}">
                  <a16:creationId xmlns:a16="http://schemas.microsoft.com/office/drawing/2014/main" id="{33A9CE63-EC1D-492E-8206-68DF7C2815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069475" y="2292978"/>
              <a:ext cx="1765412" cy="1765412"/>
            </a:xfrm>
            <a:prstGeom prst="rect">
              <a:avLst/>
            </a:prstGeom>
          </p:spPr>
        </p:pic>
        <p:sp>
          <p:nvSpPr>
            <p:cNvPr id="1062" name="テキスト ボックス 1061">
              <a:extLst>
                <a:ext uri="{FF2B5EF4-FFF2-40B4-BE49-F238E27FC236}">
                  <a16:creationId xmlns:a16="http://schemas.microsoft.com/office/drawing/2014/main" id="{AE154303-62AB-866B-0C39-8697FC53BF11}"/>
                </a:ext>
              </a:extLst>
            </p:cNvPr>
            <p:cNvSpPr txBox="1"/>
            <p:nvPr/>
          </p:nvSpPr>
          <p:spPr>
            <a:xfrm>
              <a:off x="5370314" y="3202433"/>
              <a:ext cx="1150611" cy="390719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pPr defTabSz="742950"/>
              <a:r>
                <a:rPr kumimoji="1" lang="ja-JP" altLang="en-US" sz="1450" b="1">
                  <a:solidFill>
                    <a:srgbClr val="5B9BD5"/>
                  </a:solidFill>
                  <a:latin typeface="メイリオ"/>
                  <a:ea typeface="メイリオ"/>
                </a:rPr>
                <a:t>クラウド</a:t>
              </a:r>
              <a:endParaRPr lang="ja-JP" altLang="en-US" sz="1450" b="1">
                <a:solidFill>
                  <a:srgbClr val="5B9BD5"/>
                </a:solidFill>
                <a:latin typeface="メイリオ"/>
                <a:ea typeface="メイリオ"/>
              </a:endParaRPr>
            </a:p>
          </p:txBody>
        </p:sp>
      </p:grpSp>
      <p:cxnSp>
        <p:nvCxnSpPr>
          <p:cNvPr id="1064" name="直線コネクタ 1063">
            <a:extLst>
              <a:ext uri="{FF2B5EF4-FFF2-40B4-BE49-F238E27FC236}">
                <a16:creationId xmlns:a16="http://schemas.microsoft.com/office/drawing/2014/main" id="{0155D426-D532-08D7-159D-503CB843C2EB}"/>
              </a:ext>
            </a:extLst>
          </p:cNvPr>
          <p:cNvCxnSpPr>
            <a:cxnSpLocks/>
            <a:stCxn id="1065" idx="2"/>
          </p:cNvCxnSpPr>
          <p:nvPr/>
        </p:nvCxnSpPr>
        <p:spPr>
          <a:xfrm>
            <a:off x="6322374" y="2563907"/>
            <a:ext cx="55312" cy="3006364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5" name="テキスト ボックス 1064">
            <a:extLst>
              <a:ext uri="{FF2B5EF4-FFF2-40B4-BE49-F238E27FC236}">
                <a16:creationId xmlns:a16="http://schemas.microsoft.com/office/drawing/2014/main" id="{13FFDD10-B357-EE0E-2E4C-F48624C69A4D}"/>
              </a:ext>
            </a:extLst>
          </p:cNvPr>
          <p:cNvSpPr txBox="1"/>
          <p:nvPr/>
        </p:nvSpPr>
        <p:spPr>
          <a:xfrm>
            <a:off x="5466777" y="2225353"/>
            <a:ext cx="1711194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 defTabSz="742950"/>
            <a:r>
              <a:rPr kumimoji="1" lang="ja-JP" altLang="en-US" sz="1600" b="1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インターネット</a:t>
            </a:r>
          </a:p>
        </p:txBody>
      </p:sp>
      <p:sp>
        <p:nvSpPr>
          <p:cNvPr id="1071" name="正方形/長方形 1070">
            <a:extLst>
              <a:ext uri="{FF2B5EF4-FFF2-40B4-BE49-F238E27FC236}">
                <a16:creationId xmlns:a16="http://schemas.microsoft.com/office/drawing/2014/main" id="{473D3676-6F42-E383-5080-1FF83A39FAC3}"/>
              </a:ext>
            </a:extLst>
          </p:cNvPr>
          <p:cNvSpPr/>
          <p:nvPr/>
        </p:nvSpPr>
        <p:spPr>
          <a:xfrm>
            <a:off x="6670102" y="3689541"/>
            <a:ext cx="1290876" cy="52514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r>
              <a:rPr kumimoji="1" lang="en-US" altLang="ja-JP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Google</a:t>
            </a:r>
          </a:p>
          <a:p>
            <a:pPr algn="ctr" defTabSz="742950"/>
            <a:r>
              <a:rPr kumimoji="1" lang="ja-JP" altLang="en-US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ドライブ</a:t>
            </a:r>
          </a:p>
        </p:txBody>
      </p:sp>
      <p:sp>
        <p:nvSpPr>
          <p:cNvPr id="1072" name="テキスト ボックス 1071">
            <a:extLst>
              <a:ext uri="{FF2B5EF4-FFF2-40B4-BE49-F238E27FC236}">
                <a16:creationId xmlns:a16="http://schemas.microsoft.com/office/drawing/2014/main" id="{0B4D77FB-8FB9-84E8-AD48-3B97A25559F2}"/>
              </a:ext>
            </a:extLst>
          </p:cNvPr>
          <p:cNvSpPr txBox="1"/>
          <p:nvPr/>
        </p:nvSpPr>
        <p:spPr>
          <a:xfrm>
            <a:off x="7667780" y="4859118"/>
            <a:ext cx="2053767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42950"/>
            <a:r>
              <a:rPr kumimoji="1" lang="en-US" altLang="ja-JP" sz="1463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    </a:t>
            </a:r>
            <a:r>
              <a:rPr kumimoji="1" lang="ja-JP" altLang="en-US" sz="1463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 スプレッドシート</a:t>
            </a:r>
            <a:r>
              <a:rPr kumimoji="1" lang="en-US" altLang="ja-JP" sz="1463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1</a:t>
            </a:r>
            <a:endParaRPr kumimoji="1" lang="ja-JP" altLang="en-US" sz="1463">
              <a:solidFill>
                <a:prstClr val="black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cxnSp>
        <p:nvCxnSpPr>
          <p:cNvPr id="1073" name="コネクタ: カギ線 1072">
            <a:extLst>
              <a:ext uri="{FF2B5EF4-FFF2-40B4-BE49-F238E27FC236}">
                <a16:creationId xmlns:a16="http://schemas.microsoft.com/office/drawing/2014/main" id="{6193D865-871C-97FB-AA04-6A28743C3758}"/>
              </a:ext>
            </a:extLst>
          </p:cNvPr>
          <p:cNvCxnSpPr>
            <a:cxnSpLocks/>
            <a:stCxn id="1071" idx="2"/>
            <a:endCxn id="1072" idx="1"/>
          </p:cNvCxnSpPr>
          <p:nvPr/>
        </p:nvCxnSpPr>
        <p:spPr>
          <a:xfrm rot="16200000" flipH="1">
            <a:off x="7090079" y="4440146"/>
            <a:ext cx="803163" cy="352240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5" name="コネクタ: カギ線 1074">
            <a:extLst>
              <a:ext uri="{FF2B5EF4-FFF2-40B4-BE49-F238E27FC236}">
                <a16:creationId xmlns:a16="http://schemas.microsoft.com/office/drawing/2014/main" id="{01FAA5E5-4282-D987-D7E8-CA41BE6BF0A2}"/>
              </a:ext>
            </a:extLst>
          </p:cNvPr>
          <p:cNvCxnSpPr>
            <a:cxnSpLocks/>
            <a:stCxn id="1071" idx="2"/>
            <a:endCxn id="1074" idx="1"/>
          </p:cNvCxnSpPr>
          <p:nvPr/>
        </p:nvCxnSpPr>
        <p:spPr>
          <a:xfrm rot="16200000" flipH="1">
            <a:off x="7278614" y="4251611"/>
            <a:ext cx="344681" cy="270828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9B56A72-E9FA-D0EA-2662-C32649A8AB2E}"/>
              </a:ext>
            </a:extLst>
          </p:cNvPr>
          <p:cNvGrpSpPr/>
          <p:nvPr/>
        </p:nvGrpSpPr>
        <p:grpSpPr>
          <a:xfrm>
            <a:off x="7586368" y="4400636"/>
            <a:ext cx="1409360" cy="317459"/>
            <a:chOff x="9337068" y="4624863"/>
            <a:chExt cx="1734597" cy="390719"/>
          </a:xfrm>
        </p:grpSpPr>
        <p:sp>
          <p:nvSpPr>
            <p:cNvPr id="1074" name="テキスト ボックス 1073">
              <a:extLst>
                <a:ext uri="{FF2B5EF4-FFF2-40B4-BE49-F238E27FC236}">
                  <a16:creationId xmlns:a16="http://schemas.microsoft.com/office/drawing/2014/main" id="{94D8CE8B-2C3B-1101-7CD6-4A71DAA09E87}"/>
                </a:ext>
              </a:extLst>
            </p:cNvPr>
            <p:cNvSpPr txBox="1"/>
            <p:nvPr/>
          </p:nvSpPr>
          <p:spPr>
            <a:xfrm>
              <a:off x="9337068" y="4624863"/>
              <a:ext cx="1734597" cy="390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42950"/>
              <a:r>
                <a:rPr kumimoji="1" lang="ja-JP" altLang="en-US" sz="1463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       スライド</a:t>
              </a:r>
              <a:r>
                <a:rPr kumimoji="1" lang="en-US" altLang="ja-JP" sz="1463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1</a:t>
              </a:r>
              <a:endParaRPr kumimoji="1" lang="ja-JP" altLang="en-US" sz="1463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089" name="グループ化 1088">
              <a:extLst>
                <a:ext uri="{FF2B5EF4-FFF2-40B4-BE49-F238E27FC236}">
                  <a16:creationId xmlns:a16="http://schemas.microsoft.com/office/drawing/2014/main" id="{649D8164-CA46-35BC-4FEF-55844B1B9867}"/>
                </a:ext>
              </a:extLst>
            </p:cNvPr>
            <p:cNvGrpSpPr/>
            <p:nvPr/>
          </p:nvGrpSpPr>
          <p:grpSpPr>
            <a:xfrm>
              <a:off x="9429419" y="4658587"/>
              <a:ext cx="368707" cy="319551"/>
              <a:chOff x="9418073" y="5172996"/>
              <a:chExt cx="368707" cy="319551"/>
            </a:xfrm>
          </p:grpSpPr>
          <p:sp>
            <p:nvSpPr>
              <p:cNvPr id="1087" name="正方形/長方形 1086">
                <a:extLst>
                  <a:ext uri="{FF2B5EF4-FFF2-40B4-BE49-F238E27FC236}">
                    <a16:creationId xmlns:a16="http://schemas.microsoft.com/office/drawing/2014/main" id="{449E02F7-9B6A-C8C8-2E8B-73880742CF68}"/>
                  </a:ext>
                </a:extLst>
              </p:cNvPr>
              <p:cNvSpPr/>
              <p:nvPr/>
            </p:nvSpPr>
            <p:spPr>
              <a:xfrm>
                <a:off x="9418073" y="5172996"/>
                <a:ext cx="368707" cy="31955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742950"/>
                <a:endParaRPr kumimoji="1" lang="ja-JP" altLang="en-US" sz="1463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88" name="正方形/長方形 1087">
                <a:extLst>
                  <a:ext uri="{FF2B5EF4-FFF2-40B4-BE49-F238E27FC236}">
                    <a16:creationId xmlns:a16="http://schemas.microsoft.com/office/drawing/2014/main" id="{A3E2B972-8D53-DF25-986F-E6C6F463EAB2}"/>
                  </a:ext>
                </a:extLst>
              </p:cNvPr>
              <p:cNvSpPr/>
              <p:nvPr/>
            </p:nvSpPr>
            <p:spPr>
              <a:xfrm>
                <a:off x="9472951" y="5261227"/>
                <a:ext cx="270738" cy="1671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742950"/>
                <a:endParaRPr kumimoji="1" lang="ja-JP" altLang="en-US" sz="1463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sp>
        <p:nvSpPr>
          <p:cNvPr id="1095" name="正方形/長方形 1094">
            <a:extLst>
              <a:ext uri="{FF2B5EF4-FFF2-40B4-BE49-F238E27FC236}">
                <a16:creationId xmlns:a16="http://schemas.microsoft.com/office/drawing/2014/main" id="{9D91DE8A-51C7-EEAA-54E6-964E668F60FD}"/>
              </a:ext>
            </a:extLst>
          </p:cNvPr>
          <p:cNvSpPr/>
          <p:nvPr/>
        </p:nvSpPr>
        <p:spPr>
          <a:xfrm>
            <a:off x="7677064" y="4874278"/>
            <a:ext cx="299574" cy="25963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endParaRPr kumimoji="1" lang="ja-JP" altLang="en-US" sz="1463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106" name="テキスト ボックス 1105">
            <a:extLst>
              <a:ext uri="{FF2B5EF4-FFF2-40B4-BE49-F238E27FC236}">
                <a16:creationId xmlns:a16="http://schemas.microsoft.com/office/drawing/2014/main" id="{8CF19A8C-C331-FF3D-31B5-810D3293AD9F}"/>
              </a:ext>
            </a:extLst>
          </p:cNvPr>
          <p:cNvSpPr txBox="1"/>
          <p:nvPr/>
        </p:nvSpPr>
        <p:spPr>
          <a:xfrm>
            <a:off x="332178" y="828222"/>
            <a:ext cx="9242277" cy="820555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rtlCol="0" anchor="ctr">
            <a:noAutofit/>
          </a:bodyPr>
          <a:lstStyle/>
          <a:p>
            <a:pPr defTabSz="742950"/>
            <a:r>
              <a:rPr kumimoji="1" lang="ja-JP" altLang="en-US" sz="1950">
                <a:solidFill>
                  <a:prstClr val="black"/>
                </a:solidFill>
                <a:latin typeface="メイリオ"/>
                <a:ea typeface="メイリオ"/>
              </a:rPr>
              <a:t>カメラきのうで 写真をとったり、動画をさつえいしたり、スライドを新しく 作ったときなどに　ファイルがほぞんされます。</a:t>
            </a:r>
            <a:endParaRPr kumimoji="1" lang="en-US" altLang="ja-JP" sz="1950">
              <a:solidFill>
                <a:prstClr val="black"/>
              </a:solidFill>
              <a:latin typeface="メイリオ"/>
              <a:ea typeface="メイリオ"/>
            </a:endParaRPr>
          </a:p>
        </p:txBody>
      </p:sp>
      <p:sp>
        <p:nvSpPr>
          <p:cNvPr id="1114" name="テキスト ボックス 1113">
            <a:extLst>
              <a:ext uri="{FF2B5EF4-FFF2-40B4-BE49-F238E27FC236}">
                <a16:creationId xmlns:a16="http://schemas.microsoft.com/office/drawing/2014/main" id="{4F9E9361-0A93-F097-00D2-26DC0644B44C}"/>
              </a:ext>
            </a:extLst>
          </p:cNvPr>
          <p:cNvSpPr txBox="1"/>
          <p:nvPr/>
        </p:nvSpPr>
        <p:spPr>
          <a:xfrm>
            <a:off x="448987" y="5758795"/>
            <a:ext cx="7981672" cy="58477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742950"/>
            <a:r>
              <a:rPr kumimoji="1" lang="ja-JP" altLang="en-US" sz="1600">
                <a:solidFill>
                  <a:prstClr val="black"/>
                </a:solidFill>
                <a:latin typeface="メイリオ"/>
                <a:ea typeface="メイリオ"/>
              </a:rPr>
              <a:t>ファイルは、じぶんのタブレットのなかにあるばあいや、</a:t>
            </a:r>
            <a:endParaRPr kumimoji="1" lang="en-US" altLang="ja-JP" sz="1600">
              <a:solidFill>
                <a:prstClr val="black"/>
              </a:solidFill>
              <a:latin typeface="メイリオ"/>
              <a:ea typeface="メイリオ"/>
            </a:endParaRPr>
          </a:p>
          <a:p>
            <a:pPr defTabSz="742950"/>
            <a:r>
              <a:rPr kumimoji="1" lang="ja-JP" altLang="en-US" sz="1600" b="1">
                <a:solidFill>
                  <a:srgbClr val="0070C0"/>
                </a:solidFill>
                <a:latin typeface="メイリオ"/>
                <a:ea typeface="メイリオ"/>
              </a:rPr>
              <a:t>インターネットの上のかそうのコンピュータ（クラウド）</a:t>
            </a:r>
            <a:r>
              <a:rPr kumimoji="1" lang="ja-JP" altLang="en-US" sz="1600">
                <a:solidFill>
                  <a:prstClr val="black"/>
                </a:solidFill>
                <a:latin typeface="メイリオ"/>
                <a:ea typeface="メイリオ"/>
              </a:rPr>
              <a:t>にあるばあいもあります。</a:t>
            </a:r>
            <a:endParaRPr kumimoji="1" lang="en-US" altLang="ja-JP" sz="1600">
              <a:solidFill>
                <a:prstClr val="black"/>
              </a:solidFill>
              <a:latin typeface="メイリオ"/>
              <a:ea typeface="メイリオ"/>
            </a:endParaRPr>
          </a:p>
        </p:txBody>
      </p:sp>
      <p:grpSp>
        <p:nvGrpSpPr>
          <p:cNvPr id="1120" name="グループ化 1119">
            <a:extLst>
              <a:ext uri="{FF2B5EF4-FFF2-40B4-BE49-F238E27FC236}">
                <a16:creationId xmlns:a16="http://schemas.microsoft.com/office/drawing/2014/main" id="{BA05308E-67E6-F104-CC2F-BCE514F1B4DC}"/>
              </a:ext>
            </a:extLst>
          </p:cNvPr>
          <p:cNvGrpSpPr/>
          <p:nvPr/>
        </p:nvGrpSpPr>
        <p:grpSpPr>
          <a:xfrm>
            <a:off x="1457748" y="4130072"/>
            <a:ext cx="1701947" cy="1534579"/>
            <a:chOff x="1868416" y="4118588"/>
            <a:chExt cx="1810018" cy="1579307"/>
          </a:xfrm>
        </p:grpSpPr>
        <p:grpSp>
          <p:nvGrpSpPr>
            <p:cNvPr id="1100" name="グループ化 1099">
              <a:extLst>
                <a:ext uri="{FF2B5EF4-FFF2-40B4-BE49-F238E27FC236}">
                  <a16:creationId xmlns:a16="http://schemas.microsoft.com/office/drawing/2014/main" id="{7235E681-6CEF-FD15-F105-543C48BB7A12}"/>
                </a:ext>
              </a:extLst>
            </p:cNvPr>
            <p:cNvGrpSpPr/>
            <p:nvPr/>
          </p:nvGrpSpPr>
          <p:grpSpPr>
            <a:xfrm>
              <a:off x="1868416" y="4118588"/>
              <a:ext cx="1810018" cy="1579307"/>
              <a:chOff x="395785" y="4814662"/>
              <a:chExt cx="2105029" cy="1836715"/>
            </a:xfrm>
          </p:grpSpPr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78CCCBBE-D77A-7E08-30DA-8FC2A0A53393}"/>
                  </a:ext>
                </a:extLst>
              </p:cNvPr>
              <p:cNvSpPr/>
              <p:nvPr/>
            </p:nvSpPr>
            <p:spPr>
              <a:xfrm>
                <a:off x="395785" y="4814662"/>
                <a:ext cx="2105029" cy="1836715"/>
              </a:xfrm>
              <a:prstGeom prst="ellipse">
                <a:avLst/>
              </a:prstGeom>
              <a:solidFill>
                <a:srgbClr val="FFF2CC">
                  <a:alpha val="6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742950"/>
                <a:endParaRPr kumimoji="1" lang="ja-JP" altLang="en-US" sz="1463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2BB20EC2-B738-411C-2263-D744477532B6}"/>
                  </a:ext>
                </a:extLst>
              </p:cNvPr>
              <p:cNvSpPr/>
              <p:nvPr/>
            </p:nvSpPr>
            <p:spPr>
              <a:xfrm>
                <a:off x="587066" y="5939112"/>
                <a:ext cx="1591079" cy="573908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 defTabSz="742950"/>
                <a:r>
                  <a:rPr kumimoji="1" lang="ja-JP" altLang="en-US" sz="1400">
                    <a:solidFill>
                      <a:prstClr val="black"/>
                    </a:solidFill>
                    <a:latin typeface="メイリオ"/>
                    <a:ea typeface="メイリオ"/>
                  </a:rPr>
                  <a:t>スライド</a:t>
                </a:r>
                <a:endParaRPr lang="en-US" altLang="ja-JP" sz="1400">
                  <a:solidFill>
                    <a:prstClr val="black"/>
                  </a:solidFill>
                  <a:latin typeface="メイリオ"/>
                  <a:ea typeface="メイリオ"/>
                </a:endParaRPr>
              </a:p>
              <a:p>
                <a:pPr algn="ctr" defTabSz="742950"/>
                <a:r>
                  <a:rPr kumimoji="1" lang="ja-JP" altLang="en-US" sz="1400">
                    <a:solidFill>
                      <a:prstClr val="black"/>
                    </a:solidFill>
                    <a:latin typeface="メイリオ"/>
                    <a:ea typeface="メイリオ"/>
                  </a:rPr>
                  <a:t>しりょう</a:t>
                </a:r>
                <a:endParaRPr lang="en-US" altLang="ja-JP" sz="1400">
                  <a:solidFill>
                    <a:prstClr val="black"/>
                  </a:solidFill>
                  <a:latin typeface="メイリオ"/>
                  <a:ea typeface="メイリオ"/>
                </a:endParaRPr>
              </a:p>
            </p:txBody>
          </p:sp>
        </p:grpSp>
        <p:pic>
          <p:nvPicPr>
            <p:cNvPr id="1119" name="Picture 2" descr="パソコンを使う女の子のイラスト | かわいいフリー素材集 いらすとや">
              <a:extLst>
                <a:ext uri="{FF2B5EF4-FFF2-40B4-BE49-F238E27FC236}">
                  <a16:creationId xmlns:a16="http://schemas.microsoft.com/office/drawing/2014/main" id="{2CE39561-25F1-A533-EB22-73E420D56F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3478" y="4126060"/>
              <a:ext cx="927535" cy="9333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22" name="グループ化 1121">
            <a:extLst>
              <a:ext uri="{FF2B5EF4-FFF2-40B4-BE49-F238E27FC236}">
                <a16:creationId xmlns:a16="http://schemas.microsoft.com/office/drawing/2014/main" id="{64DF558B-DD29-A94B-AC42-29080B82E235}"/>
              </a:ext>
            </a:extLst>
          </p:cNvPr>
          <p:cNvGrpSpPr/>
          <p:nvPr/>
        </p:nvGrpSpPr>
        <p:grpSpPr>
          <a:xfrm>
            <a:off x="-10070" y="3055558"/>
            <a:ext cx="1879947" cy="1663758"/>
            <a:chOff x="408445" y="2771359"/>
            <a:chExt cx="1892942" cy="1651661"/>
          </a:xfrm>
        </p:grpSpPr>
        <p:grpSp>
          <p:nvGrpSpPr>
            <p:cNvPr id="1109" name="グループ化 1108">
              <a:extLst>
                <a:ext uri="{FF2B5EF4-FFF2-40B4-BE49-F238E27FC236}">
                  <a16:creationId xmlns:a16="http://schemas.microsoft.com/office/drawing/2014/main" id="{2E4E336F-A27A-E375-BF7D-857E916014DC}"/>
                </a:ext>
              </a:extLst>
            </p:cNvPr>
            <p:cNvGrpSpPr/>
            <p:nvPr/>
          </p:nvGrpSpPr>
          <p:grpSpPr>
            <a:xfrm>
              <a:off x="408445" y="2771359"/>
              <a:ext cx="1892942" cy="1651661"/>
              <a:chOff x="245281" y="2495072"/>
              <a:chExt cx="2105029" cy="1836715"/>
            </a:xfrm>
          </p:grpSpPr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CE8C9139-BB82-CBF9-52B4-D92A16C10FF5}"/>
                  </a:ext>
                </a:extLst>
              </p:cNvPr>
              <p:cNvSpPr/>
              <p:nvPr/>
            </p:nvSpPr>
            <p:spPr>
              <a:xfrm>
                <a:off x="245281" y="2495072"/>
                <a:ext cx="2105029" cy="1836715"/>
              </a:xfrm>
              <a:prstGeom prst="ellipse">
                <a:avLst/>
              </a:prstGeom>
              <a:solidFill>
                <a:srgbClr val="FFF2CC">
                  <a:alpha val="6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742950"/>
                <a:endParaRPr kumimoji="1" lang="ja-JP" altLang="en-US" sz="1463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5B14D796-B9AA-5A03-B271-50E38F780766}"/>
                  </a:ext>
                </a:extLst>
              </p:cNvPr>
              <p:cNvGrpSpPr/>
              <p:nvPr/>
            </p:nvGrpSpPr>
            <p:grpSpPr>
              <a:xfrm>
                <a:off x="738063" y="2903917"/>
                <a:ext cx="1458577" cy="1205031"/>
                <a:chOff x="1350118" y="4273191"/>
                <a:chExt cx="2251484" cy="1860105"/>
              </a:xfrm>
            </p:grpSpPr>
            <p:pic>
              <p:nvPicPr>
                <p:cNvPr id="1036" name="Picture 12" descr="シンプルな草のイラスト2">
                  <a:extLst>
                    <a:ext uri="{FF2B5EF4-FFF2-40B4-BE49-F238E27FC236}">
                      <a16:creationId xmlns:a16="http://schemas.microsoft.com/office/drawing/2014/main" id="{D8CE62C8-D8C2-4880-B40E-80FB9FB87DC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39691" y="4273191"/>
                  <a:ext cx="1461911" cy="115978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034" name="Picture 10" descr="てんとう虫">
                  <a:extLst>
                    <a:ext uri="{FF2B5EF4-FFF2-40B4-BE49-F238E27FC236}">
                      <a16:creationId xmlns:a16="http://schemas.microsoft.com/office/drawing/2014/main" id="{4AC5D49A-3E16-36AF-BA6B-2001356C9BB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4385617">
                  <a:off x="2318226" y="4392341"/>
                  <a:ext cx="409987" cy="40998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5742EE13-F354-DF38-CE95-F02A59202395}"/>
                    </a:ext>
                  </a:extLst>
                </p:cNvPr>
                <p:cNvSpPr/>
                <p:nvPr/>
              </p:nvSpPr>
              <p:spPr>
                <a:xfrm>
                  <a:off x="1350118" y="5569467"/>
                  <a:ext cx="1725569" cy="563829"/>
                </a:xfrm>
                <a:prstGeom prst="round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tIns="45720" rIns="91440" bIns="45720" rtlCol="0" anchor="ctr"/>
                <a:lstStyle/>
                <a:p>
                  <a:pPr algn="ctr" defTabSz="742950"/>
                  <a:r>
                    <a:rPr kumimoji="1" lang="ja-JP" altLang="en-US" sz="1400">
                      <a:solidFill>
                        <a:prstClr val="black"/>
                      </a:solidFill>
                      <a:latin typeface="メイリオ"/>
                      <a:ea typeface="メイリオ"/>
                    </a:rPr>
                    <a:t>動画</a:t>
                  </a:r>
                  <a:endParaRPr lang="en-US" altLang="ja-JP" sz="1400">
                    <a:solidFill>
                      <a:prstClr val="black"/>
                    </a:solidFill>
                    <a:latin typeface="メイリオ"/>
                    <a:ea typeface="メイリオ"/>
                  </a:endParaRPr>
                </a:p>
              </p:txBody>
            </p:sp>
          </p:grpSp>
        </p:grpSp>
        <p:pic>
          <p:nvPicPr>
            <p:cNvPr id="1121" name="Picture 2" descr="タブレットを使う人のイラスト（女の子）">
              <a:extLst>
                <a:ext uri="{FF2B5EF4-FFF2-40B4-BE49-F238E27FC236}">
                  <a16:creationId xmlns:a16="http://schemas.microsoft.com/office/drawing/2014/main" id="{9AFEA1D2-E858-F2C3-C48B-09BEB779F4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35355" y="2932512"/>
              <a:ext cx="582201" cy="9616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32E03E1-8534-3028-34BE-BE0060FE75BA}"/>
              </a:ext>
            </a:extLst>
          </p:cNvPr>
          <p:cNvSpPr txBox="1"/>
          <p:nvPr/>
        </p:nvSpPr>
        <p:spPr>
          <a:xfrm>
            <a:off x="3068876" y="6573301"/>
            <a:ext cx="68613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Chromebook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、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ドライブ、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スライドは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 LLC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の商標であり、本資料は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によって承認または提携したものではありません。</a:t>
            </a:r>
            <a:endParaRPr lang="en-US" altLang="ja-JP" sz="800" b="0" i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  <a:p>
            <a:pPr algn="r"/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 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  <a:hlinkClick r:id="rId11"/>
              </a:rPr>
              <a:t>https://www.irasutoya.com/</a:t>
            </a:r>
            <a:endParaRPr lang="en-US" altLang="ja-JP" sz="800" b="0" i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6928EAD6-2590-CADF-DF6D-0D697969D708}"/>
              </a:ext>
            </a:extLst>
          </p:cNvPr>
          <p:cNvCxnSpPr>
            <a:cxnSpLocks/>
          </p:cNvCxnSpPr>
          <p:nvPr/>
        </p:nvCxnSpPr>
        <p:spPr>
          <a:xfrm>
            <a:off x="391447" y="763372"/>
            <a:ext cx="9123107" cy="0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4707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F9B4D3-DAFA-73C8-C050-34EFF8E04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310" y="309249"/>
            <a:ext cx="8543925" cy="481912"/>
          </a:xfrm>
        </p:spPr>
        <p:txBody>
          <a:bodyPr>
            <a:noAutofit/>
          </a:bodyPr>
          <a:lstStyle/>
          <a:p>
            <a:r>
              <a:rPr lang="ja-JP" altLang="en-US" sz="2800">
                <a:latin typeface="メイリオ"/>
                <a:ea typeface="メイリオ"/>
              </a:rPr>
              <a:t>２．授業のファイル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925ED95-CFE6-0E43-904C-7611BEBE4C90}"/>
              </a:ext>
            </a:extLst>
          </p:cNvPr>
          <p:cNvSpPr/>
          <p:nvPr/>
        </p:nvSpPr>
        <p:spPr>
          <a:xfrm>
            <a:off x="3590302" y="2411597"/>
            <a:ext cx="2893539" cy="376317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endParaRPr kumimoji="1" lang="ja-JP" altLang="en-US" sz="1463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90EA351-8FD6-71E5-FE57-D948968F87C4}"/>
              </a:ext>
            </a:extLst>
          </p:cNvPr>
          <p:cNvSpPr txBox="1"/>
          <p:nvPr/>
        </p:nvSpPr>
        <p:spPr>
          <a:xfrm>
            <a:off x="3748935" y="2456471"/>
            <a:ext cx="2100123" cy="34183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lIns="91440" tIns="45720" rIns="91440" bIns="45720" rtlCol="0" anchor="t">
            <a:spAutoFit/>
          </a:bodyPr>
          <a:lstStyle/>
          <a:p>
            <a:pPr defTabSz="742950"/>
            <a:r>
              <a:rPr kumimoji="1" lang="ja-JP" altLang="en-US" b="1" dirty="0">
                <a:solidFill>
                  <a:prstClr val="black"/>
                </a:solidFill>
                <a:latin typeface="Meiryo"/>
                <a:ea typeface="Meiryo"/>
              </a:rPr>
              <a:t>〇〇組　共有フォルダ</a:t>
            </a:r>
            <a:endParaRPr lang="ja-JP" altLang="en-US" b="1" dirty="0">
              <a:solidFill>
                <a:prstClr val="black"/>
              </a:solidFill>
              <a:latin typeface="Meiryo"/>
              <a:ea typeface="Meiryo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3BF9516-1AA9-7F07-1519-80E898A4DE64}"/>
              </a:ext>
            </a:extLst>
          </p:cNvPr>
          <p:cNvSpPr txBox="1"/>
          <p:nvPr/>
        </p:nvSpPr>
        <p:spPr>
          <a:xfrm>
            <a:off x="458324" y="1013953"/>
            <a:ext cx="8984341" cy="1200329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 defTabSz="742950"/>
            <a:r>
              <a:rPr kumimoji="1" lang="en-US" altLang="ja-JP">
                <a:solidFill>
                  <a:prstClr val="black"/>
                </a:solidFill>
                <a:latin typeface="メイリオ"/>
                <a:ea typeface="メイリオ"/>
              </a:rPr>
              <a:t>Google</a:t>
            </a:r>
            <a:r>
              <a:rPr kumimoji="1" lang="ja-JP" altLang="en-US">
                <a:solidFill>
                  <a:prstClr val="black"/>
                </a:solidFill>
                <a:latin typeface="メイリオ"/>
                <a:ea typeface="メイリオ"/>
              </a:rPr>
              <a:t>スライドなど、授業でクラスの人たちが 書きこめるファイルには、</a:t>
            </a:r>
            <a:endParaRPr kumimoji="1" lang="en-US" altLang="ja-JP">
              <a:solidFill>
                <a:prstClr val="black"/>
              </a:solidFill>
              <a:latin typeface="メイリオ"/>
              <a:ea typeface="メイリオ"/>
            </a:endParaRPr>
          </a:p>
          <a:p>
            <a:pPr defTabSz="742950"/>
            <a:r>
              <a:rPr kumimoji="1" lang="ja-JP" altLang="en-US">
                <a:solidFill>
                  <a:prstClr val="black"/>
                </a:solidFill>
                <a:latin typeface="メイリオ"/>
                <a:ea typeface="メイリオ"/>
              </a:rPr>
              <a:t>クラスの人が　書く　ことができるような せっていがされています。</a:t>
            </a:r>
            <a:endParaRPr kumimoji="1" lang="en-US" altLang="ja-JP">
              <a:solidFill>
                <a:prstClr val="black"/>
              </a:solidFill>
              <a:latin typeface="メイリオ"/>
              <a:ea typeface="メイリオ"/>
            </a:endParaRPr>
          </a:p>
          <a:p>
            <a:pPr defTabSz="742950"/>
            <a:r>
              <a:rPr kumimoji="1" lang="ja-JP" altLang="en-US">
                <a:solidFill>
                  <a:prstClr val="black"/>
                </a:solidFill>
                <a:latin typeface="メイリオ"/>
                <a:ea typeface="メイリオ"/>
              </a:rPr>
              <a:t>ファイルの </a:t>
            </a:r>
            <a:r>
              <a:rPr kumimoji="1" lang="ja-JP" altLang="en-US" b="1">
                <a:solidFill>
                  <a:srgbClr val="FF0000"/>
                </a:solidFill>
                <a:latin typeface="メイリオ"/>
                <a:ea typeface="メイリオ"/>
              </a:rPr>
              <a:t>見る・書く </a:t>
            </a:r>
            <a:r>
              <a:rPr kumimoji="1" lang="ja-JP" altLang="en-US">
                <a:solidFill>
                  <a:prstClr val="black"/>
                </a:solidFill>
                <a:latin typeface="メイリオ"/>
                <a:ea typeface="メイリオ"/>
              </a:rPr>
              <a:t>などの せっていのことを、　</a:t>
            </a:r>
            <a:r>
              <a:rPr kumimoji="1" lang="ja-JP" altLang="en-US">
                <a:solidFill>
                  <a:srgbClr val="0070C0"/>
                </a:solidFill>
                <a:latin typeface="メイリオ"/>
                <a:ea typeface="メイリオ"/>
              </a:rPr>
              <a:t>ファイルのけんげん</a:t>
            </a:r>
            <a:r>
              <a:rPr kumimoji="1" lang="ja-JP" altLang="en-US">
                <a:solidFill>
                  <a:prstClr val="black"/>
                </a:solidFill>
                <a:latin typeface="メイリオ"/>
                <a:ea typeface="メイリオ"/>
              </a:rPr>
              <a:t>　といいます。</a:t>
            </a:r>
            <a:endParaRPr kumimoji="1" lang="en-US" altLang="ja-JP">
              <a:solidFill>
                <a:prstClr val="black"/>
              </a:solidFill>
              <a:latin typeface="メイリオ"/>
              <a:ea typeface="メイリオ"/>
            </a:endParaRPr>
          </a:p>
        </p:txBody>
      </p:sp>
      <p:sp>
        <p:nvSpPr>
          <p:cNvPr id="16" name="四角形: メモ 15">
            <a:extLst>
              <a:ext uri="{FF2B5EF4-FFF2-40B4-BE49-F238E27FC236}">
                <a16:creationId xmlns:a16="http://schemas.microsoft.com/office/drawing/2014/main" id="{620F3216-25AD-FCBE-8EC1-590661EA9B07}"/>
              </a:ext>
            </a:extLst>
          </p:cNvPr>
          <p:cNvSpPr/>
          <p:nvPr/>
        </p:nvSpPr>
        <p:spPr>
          <a:xfrm>
            <a:off x="4312752" y="4424611"/>
            <a:ext cx="1396660" cy="1259286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r>
              <a:rPr kumimoji="1" lang="ja-JP" altLang="en-US" sz="1400" b="1" dirty="0">
                <a:solidFill>
                  <a:prstClr val="black"/>
                </a:solidFill>
                <a:latin typeface="メイリオ"/>
                <a:ea typeface="メイリオ"/>
              </a:rPr>
              <a:t>ファイル</a:t>
            </a:r>
            <a:r>
              <a:rPr kumimoji="1" lang="en-US" altLang="ja-JP" sz="1400" b="1" dirty="0">
                <a:solidFill>
                  <a:prstClr val="black"/>
                </a:solidFill>
                <a:latin typeface="メイリオ"/>
                <a:ea typeface="メイリオ"/>
              </a:rPr>
              <a:t>B</a:t>
            </a:r>
          </a:p>
        </p:txBody>
      </p:sp>
      <p:sp>
        <p:nvSpPr>
          <p:cNvPr id="20" name="四角形: メモ 19">
            <a:extLst>
              <a:ext uri="{FF2B5EF4-FFF2-40B4-BE49-F238E27FC236}">
                <a16:creationId xmlns:a16="http://schemas.microsoft.com/office/drawing/2014/main" id="{EDA60B25-94FB-00CA-A002-59BC0B3B9255}"/>
              </a:ext>
            </a:extLst>
          </p:cNvPr>
          <p:cNvSpPr/>
          <p:nvPr/>
        </p:nvSpPr>
        <p:spPr>
          <a:xfrm>
            <a:off x="4338486" y="2940839"/>
            <a:ext cx="1396660" cy="1259286"/>
          </a:xfrm>
          <a:prstGeom prst="folded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r>
              <a:rPr kumimoji="1" lang="ja-JP" altLang="en-US" sz="1400" b="1" dirty="0">
                <a:solidFill>
                  <a:prstClr val="black"/>
                </a:solidFill>
                <a:latin typeface="メイリオ"/>
                <a:ea typeface="メイリオ"/>
              </a:rPr>
              <a:t>ファイル</a:t>
            </a:r>
            <a:r>
              <a:rPr kumimoji="1" lang="en-US" altLang="ja-JP" sz="1400" b="1" dirty="0">
                <a:solidFill>
                  <a:prstClr val="black"/>
                </a:solidFill>
                <a:latin typeface="メイリオ"/>
                <a:ea typeface="メイリオ"/>
              </a:rPr>
              <a:t>A</a:t>
            </a:r>
          </a:p>
        </p:txBody>
      </p:sp>
      <p:pic>
        <p:nvPicPr>
          <p:cNvPr id="2050" name="Picture 2" descr="パソコンを使う女の子のイラスト | かわいいフリー素材集 いらすとや">
            <a:extLst>
              <a:ext uri="{FF2B5EF4-FFF2-40B4-BE49-F238E27FC236}">
                <a16:creationId xmlns:a16="http://schemas.microsoft.com/office/drawing/2014/main" id="{F1942748-25F0-6042-C52D-6D3E289CE0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71"/>
          <a:stretch/>
        </p:blipFill>
        <p:spPr bwMode="auto">
          <a:xfrm>
            <a:off x="349614" y="4534182"/>
            <a:ext cx="2171089" cy="204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パソコンを使う男の子のイラスト">
            <a:extLst>
              <a:ext uri="{FF2B5EF4-FFF2-40B4-BE49-F238E27FC236}">
                <a16:creationId xmlns:a16="http://schemas.microsoft.com/office/drawing/2014/main" id="{7DF4E52E-87FF-A2F1-7EDF-0CD347AC3D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07366" y="4226193"/>
            <a:ext cx="2031502" cy="2225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DCF81248-CFF7-4322-1F79-E4A41A8BB804}"/>
              </a:ext>
            </a:extLst>
          </p:cNvPr>
          <p:cNvCxnSpPr>
            <a:cxnSpLocks/>
          </p:cNvCxnSpPr>
          <p:nvPr/>
        </p:nvCxnSpPr>
        <p:spPr>
          <a:xfrm>
            <a:off x="391447" y="763372"/>
            <a:ext cx="9123107" cy="0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75E84C1-3915-230F-003D-847BFD1BFCDD}"/>
              </a:ext>
            </a:extLst>
          </p:cNvPr>
          <p:cNvSpPr txBox="1"/>
          <p:nvPr/>
        </p:nvSpPr>
        <p:spPr>
          <a:xfrm>
            <a:off x="3068876" y="6573301"/>
            <a:ext cx="68613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Chromebook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、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ドライブ、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スライドは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 LLC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の商標であり、本資料は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によって承認または提携したものではありません。</a:t>
            </a:r>
            <a:endParaRPr lang="en-US" altLang="ja-JP" sz="800" b="0" i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  <a:p>
            <a:pPr algn="r"/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 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  <a:hlinkClick r:id="rId5"/>
              </a:rPr>
              <a:t>https://www.irasutoya.com/</a:t>
            </a:r>
            <a:endParaRPr lang="en-US" altLang="ja-JP" sz="800" b="0" i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</p:txBody>
      </p: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D8B6D032-8924-3B3C-1533-9C849E37BBCC}"/>
              </a:ext>
            </a:extLst>
          </p:cNvPr>
          <p:cNvCxnSpPr>
            <a:cxnSpLocks/>
            <a:stCxn id="2050" idx="3"/>
            <a:endCxn id="20" idx="1"/>
          </p:cNvCxnSpPr>
          <p:nvPr/>
        </p:nvCxnSpPr>
        <p:spPr>
          <a:xfrm flipV="1">
            <a:off x="2520703" y="3570482"/>
            <a:ext cx="1817783" cy="1985843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1" name="テキスト ボックス 2050">
            <a:extLst>
              <a:ext uri="{FF2B5EF4-FFF2-40B4-BE49-F238E27FC236}">
                <a16:creationId xmlns:a16="http://schemas.microsoft.com/office/drawing/2014/main" id="{03C08A48-3201-4496-6B54-6ABC5A1B8714}"/>
              </a:ext>
            </a:extLst>
          </p:cNvPr>
          <p:cNvSpPr txBox="1"/>
          <p:nvPr/>
        </p:nvSpPr>
        <p:spPr>
          <a:xfrm>
            <a:off x="1429133" y="3579862"/>
            <a:ext cx="2161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見ることができる</a:t>
            </a:r>
            <a:endParaRPr kumimoji="1" lang="en-US" altLang="ja-JP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書き込むこともできる</a:t>
            </a:r>
            <a:endParaRPr kumimoji="1" lang="ja-JP" altLang="en-US" dirty="0"/>
          </a:p>
        </p:txBody>
      </p:sp>
      <p:cxnSp>
        <p:nvCxnSpPr>
          <p:cNvPr id="2053" name="直線矢印コネクタ 2052">
            <a:extLst>
              <a:ext uri="{FF2B5EF4-FFF2-40B4-BE49-F238E27FC236}">
                <a16:creationId xmlns:a16="http://schemas.microsoft.com/office/drawing/2014/main" id="{73DDC8E3-BCD8-DBA6-1A71-61FC0C18667F}"/>
              </a:ext>
            </a:extLst>
          </p:cNvPr>
          <p:cNvCxnSpPr>
            <a:cxnSpLocks/>
            <a:stCxn id="2050" idx="3"/>
            <a:endCxn id="16" idx="1"/>
          </p:cNvCxnSpPr>
          <p:nvPr/>
        </p:nvCxnSpPr>
        <p:spPr>
          <a:xfrm flipV="1">
            <a:off x="2520703" y="5054254"/>
            <a:ext cx="1792049" cy="50207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6" name="テキスト ボックス 2055">
            <a:extLst>
              <a:ext uri="{FF2B5EF4-FFF2-40B4-BE49-F238E27FC236}">
                <a16:creationId xmlns:a16="http://schemas.microsoft.com/office/drawing/2014/main" id="{F4753DAF-F12D-6ED7-4C24-726CE77C6D21}"/>
              </a:ext>
            </a:extLst>
          </p:cNvPr>
          <p:cNvSpPr txBox="1"/>
          <p:nvPr/>
        </p:nvSpPr>
        <p:spPr>
          <a:xfrm>
            <a:off x="2385386" y="5584623"/>
            <a:ext cx="17155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見ることができる</a:t>
            </a:r>
            <a:endParaRPr kumimoji="1" lang="en-US" altLang="ja-JP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書き込めない</a:t>
            </a:r>
            <a:endParaRPr kumimoji="1" lang="ja-JP" altLang="en-US" dirty="0"/>
          </a:p>
        </p:txBody>
      </p:sp>
      <p:cxnSp>
        <p:nvCxnSpPr>
          <p:cNvPr id="2057" name="直線矢印コネクタ 2056">
            <a:extLst>
              <a:ext uri="{FF2B5EF4-FFF2-40B4-BE49-F238E27FC236}">
                <a16:creationId xmlns:a16="http://schemas.microsoft.com/office/drawing/2014/main" id="{0104E7A0-430E-775F-E34D-7B966174AA2B}"/>
              </a:ext>
            </a:extLst>
          </p:cNvPr>
          <p:cNvCxnSpPr>
            <a:cxnSpLocks/>
            <a:stCxn id="2052" idx="3"/>
            <a:endCxn id="20" idx="3"/>
          </p:cNvCxnSpPr>
          <p:nvPr/>
        </p:nvCxnSpPr>
        <p:spPr>
          <a:xfrm flipH="1" flipV="1">
            <a:off x="5735146" y="3570482"/>
            <a:ext cx="1872220" cy="176822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0" name="直線矢印コネクタ 2059">
            <a:extLst>
              <a:ext uri="{FF2B5EF4-FFF2-40B4-BE49-F238E27FC236}">
                <a16:creationId xmlns:a16="http://schemas.microsoft.com/office/drawing/2014/main" id="{20BA3069-D3A0-40B8-AD73-091C49B03B15}"/>
              </a:ext>
            </a:extLst>
          </p:cNvPr>
          <p:cNvCxnSpPr>
            <a:cxnSpLocks/>
            <a:stCxn id="2052" idx="3"/>
            <a:endCxn id="16" idx="3"/>
          </p:cNvCxnSpPr>
          <p:nvPr/>
        </p:nvCxnSpPr>
        <p:spPr>
          <a:xfrm flipH="1" flipV="1">
            <a:off x="5709412" y="5054254"/>
            <a:ext cx="1897954" cy="28445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8" name="テキスト ボックス 2067">
            <a:extLst>
              <a:ext uri="{FF2B5EF4-FFF2-40B4-BE49-F238E27FC236}">
                <a16:creationId xmlns:a16="http://schemas.microsoft.com/office/drawing/2014/main" id="{1826BB75-8809-394C-6B3D-39E09D004017}"/>
              </a:ext>
            </a:extLst>
          </p:cNvPr>
          <p:cNvSpPr txBox="1"/>
          <p:nvPr/>
        </p:nvSpPr>
        <p:spPr>
          <a:xfrm>
            <a:off x="6628341" y="3769936"/>
            <a:ext cx="17155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見ることができる</a:t>
            </a:r>
            <a:endParaRPr kumimoji="1" lang="en-US" altLang="ja-JP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書き込めない</a:t>
            </a:r>
            <a:endParaRPr kumimoji="1" lang="ja-JP" altLang="en-US" dirty="0"/>
          </a:p>
        </p:txBody>
      </p:sp>
      <p:sp>
        <p:nvSpPr>
          <p:cNvPr id="2069" name="テキスト ボックス 2068">
            <a:extLst>
              <a:ext uri="{FF2B5EF4-FFF2-40B4-BE49-F238E27FC236}">
                <a16:creationId xmlns:a16="http://schemas.microsoft.com/office/drawing/2014/main" id="{F4283D7B-F530-A442-00AF-8538A09A5218}"/>
              </a:ext>
            </a:extLst>
          </p:cNvPr>
          <p:cNvSpPr txBox="1"/>
          <p:nvPr/>
        </p:nvSpPr>
        <p:spPr>
          <a:xfrm>
            <a:off x="5567516" y="5533328"/>
            <a:ext cx="2161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見ることができる</a:t>
            </a:r>
            <a:endParaRPr kumimoji="1" lang="en-US" altLang="ja-JP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書き込むこともできる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86741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F9B4D3-DAFA-73C8-C050-34EFF8E04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79" y="299313"/>
            <a:ext cx="8543925" cy="481912"/>
          </a:xfrm>
        </p:spPr>
        <p:txBody>
          <a:bodyPr>
            <a:noAutofit/>
          </a:bodyPr>
          <a:lstStyle/>
          <a:p>
            <a:r>
              <a:rPr lang="ja-JP" altLang="en-US" sz="2800">
                <a:latin typeface="メイリオ"/>
                <a:ea typeface="メイリオ"/>
              </a:rPr>
              <a:t>３．ファイルをいどうする①</a:t>
            </a: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FFAA2655-736F-7655-7BD1-3290AB2E6119}"/>
              </a:ext>
            </a:extLst>
          </p:cNvPr>
          <p:cNvCxnSpPr>
            <a:cxnSpLocks/>
          </p:cNvCxnSpPr>
          <p:nvPr/>
        </p:nvCxnSpPr>
        <p:spPr>
          <a:xfrm>
            <a:off x="1897248" y="3050904"/>
            <a:ext cx="977026" cy="0"/>
          </a:xfrm>
          <a:prstGeom prst="straightConnector1">
            <a:avLst/>
          </a:prstGeom>
          <a:ln w="38100">
            <a:solidFill>
              <a:schemeClr val="accent5"/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7" name="グループ化 1096">
            <a:extLst>
              <a:ext uri="{FF2B5EF4-FFF2-40B4-BE49-F238E27FC236}">
                <a16:creationId xmlns:a16="http://schemas.microsoft.com/office/drawing/2014/main" id="{D43FE510-3897-4857-D604-4A00BBDFE947}"/>
              </a:ext>
            </a:extLst>
          </p:cNvPr>
          <p:cNvGrpSpPr/>
          <p:nvPr/>
        </p:nvGrpSpPr>
        <p:grpSpPr>
          <a:xfrm>
            <a:off x="124135" y="2392609"/>
            <a:ext cx="1661855" cy="1442293"/>
            <a:chOff x="438217" y="923394"/>
            <a:chExt cx="2105029" cy="1836715"/>
          </a:xfrm>
        </p:grpSpPr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6301727D-1223-D062-AA7E-7C96EEDE61ED}"/>
                </a:ext>
              </a:extLst>
            </p:cNvPr>
            <p:cNvSpPr/>
            <p:nvPr/>
          </p:nvSpPr>
          <p:spPr>
            <a:xfrm>
              <a:off x="438217" y="923394"/>
              <a:ext cx="2105029" cy="1836715"/>
            </a:xfrm>
            <a:prstGeom prst="ellipse">
              <a:avLst/>
            </a:prstGeom>
            <a:solidFill>
              <a:srgbClr val="FFF2CC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/>
              <a:endParaRPr kumimoji="1" lang="ja-JP" altLang="en-US" sz="1463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489D8A09-40A9-0577-583F-A8FB99DABF99}"/>
                </a:ext>
              </a:extLst>
            </p:cNvPr>
            <p:cNvGrpSpPr/>
            <p:nvPr/>
          </p:nvGrpSpPr>
          <p:grpSpPr>
            <a:xfrm>
              <a:off x="828751" y="987727"/>
              <a:ext cx="1479947" cy="1756451"/>
              <a:chOff x="1098499" y="1148879"/>
              <a:chExt cx="2131150" cy="2529319"/>
            </a:xfrm>
          </p:grpSpPr>
          <p:pic>
            <p:nvPicPr>
              <p:cNvPr id="3" name="Picture 2" descr="タブレットを使う人のイラスト（女の子）">
                <a:extLst>
                  <a:ext uri="{FF2B5EF4-FFF2-40B4-BE49-F238E27FC236}">
                    <a16:creationId xmlns:a16="http://schemas.microsoft.com/office/drawing/2014/main" id="{774462A8-DFE9-8AB4-28FC-B97415C5878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098499" y="1148879"/>
                <a:ext cx="1052511" cy="173849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" name="Picture 4" descr="花の成長過程のイラスト6">
                <a:extLst>
                  <a:ext uri="{FF2B5EF4-FFF2-40B4-BE49-F238E27FC236}">
                    <a16:creationId xmlns:a16="http://schemas.microsoft.com/office/drawing/2014/main" id="{9D8BADD0-4EB1-611A-7199-C58F888ECAC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90659" y="1806958"/>
                <a:ext cx="995363" cy="10477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A92038AD-D632-3A2D-D902-01654070D105}"/>
                  </a:ext>
                </a:extLst>
              </p:cNvPr>
              <p:cNvSpPr/>
              <p:nvPr/>
            </p:nvSpPr>
            <p:spPr>
              <a:xfrm>
                <a:off x="1214188" y="3014179"/>
                <a:ext cx="2015461" cy="664019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 defTabSz="742950"/>
                <a:r>
                  <a:rPr kumimoji="1" lang="ja-JP" altLang="en-US" sz="1400">
                    <a:solidFill>
                      <a:prstClr val="black"/>
                    </a:solidFill>
                    <a:latin typeface="メイリオ"/>
                    <a:ea typeface="メイリオ"/>
                  </a:rPr>
                  <a:t>しゃしん</a:t>
                </a:r>
                <a:endParaRPr lang="en-US" altLang="ja-JP" sz="1400">
                  <a:solidFill>
                    <a:prstClr val="black"/>
                  </a:solidFill>
                  <a:latin typeface="メイリオ"/>
                  <a:ea typeface="メイリオ"/>
                </a:endParaRPr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4C3EA7C-8B81-3CD1-F868-CE2D6304EFCA}"/>
              </a:ext>
            </a:extLst>
          </p:cNvPr>
          <p:cNvGrpSpPr/>
          <p:nvPr/>
        </p:nvGrpSpPr>
        <p:grpSpPr>
          <a:xfrm>
            <a:off x="2848213" y="2103295"/>
            <a:ext cx="1564106" cy="1652362"/>
            <a:chOff x="2848213" y="2103295"/>
            <a:chExt cx="1564106" cy="1652362"/>
          </a:xfrm>
        </p:grpSpPr>
        <p:pic>
          <p:nvPicPr>
            <p:cNvPr id="11" name="Picture 6" descr="前から見たノートパソコンのイラスト">
              <a:extLst>
                <a:ext uri="{FF2B5EF4-FFF2-40B4-BE49-F238E27FC236}">
                  <a16:creationId xmlns:a16="http://schemas.microsoft.com/office/drawing/2014/main" id="{B75694F9-B3F3-451C-6E8F-BE40FC5EE4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8213" y="2566937"/>
              <a:ext cx="1564106" cy="1188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37FB9D2A-E1B4-26EB-A6DA-D47CBC8E0A61}"/>
                </a:ext>
              </a:extLst>
            </p:cNvPr>
            <p:cNvSpPr txBox="1"/>
            <p:nvPr/>
          </p:nvSpPr>
          <p:spPr>
            <a:xfrm>
              <a:off x="2955301" y="2103295"/>
              <a:ext cx="1322384" cy="523220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algn="ctr" defTabSz="742950"/>
              <a:r>
                <a:rPr kumimoji="1" lang="ja-JP" altLang="en-US" sz="1400">
                  <a:solidFill>
                    <a:prstClr val="black"/>
                  </a:solidFill>
                  <a:latin typeface="メイリオ"/>
                  <a:ea typeface="メイリオ"/>
                </a:rPr>
                <a:t>じぶんの</a:t>
              </a:r>
              <a:endParaRPr lang="en-US" altLang="ja-JP" sz="1400">
                <a:solidFill>
                  <a:prstClr val="black"/>
                </a:solidFill>
                <a:latin typeface="メイリオ"/>
                <a:ea typeface="メイリオ"/>
              </a:endParaRPr>
            </a:p>
            <a:p>
              <a:pPr algn="ctr" defTabSz="742950"/>
              <a:r>
                <a:rPr kumimoji="1" lang="ja-JP" altLang="en-US" sz="1400">
                  <a:solidFill>
                    <a:prstClr val="black"/>
                  </a:solidFill>
                  <a:latin typeface="メイリオ"/>
                  <a:ea typeface="メイリオ"/>
                </a:rPr>
                <a:t>タブレット</a:t>
              </a:r>
              <a:endParaRPr lang="ja-JP" altLang="en-US" sz="1400">
                <a:solidFill>
                  <a:prstClr val="black"/>
                </a:solidFill>
                <a:latin typeface="メイリオ"/>
                <a:ea typeface="メイリオ"/>
              </a:endParaRPr>
            </a:p>
          </p:txBody>
        </p:sp>
      </p:grpSp>
      <p:sp>
        <p:nvSpPr>
          <p:cNvPr id="1106" name="テキスト ボックス 1105">
            <a:extLst>
              <a:ext uri="{FF2B5EF4-FFF2-40B4-BE49-F238E27FC236}">
                <a16:creationId xmlns:a16="http://schemas.microsoft.com/office/drawing/2014/main" id="{8CF19A8C-C331-FF3D-31B5-810D3293AD9F}"/>
              </a:ext>
            </a:extLst>
          </p:cNvPr>
          <p:cNvSpPr txBox="1"/>
          <p:nvPr/>
        </p:nvSpPr>
        <p:spPr>
          <a:xfrm>
            <a:off x="272423" y="1010275"/>
            <a:ext cx="9357566" cy="707886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lIns="91440" tIns="45720" rIns="91440" bIns="45720" rtlCol="0" anchor="t">
            <a:spAutoFit/>
          </a:bodyPr>
          <a:lstStyle/>
          <a:p>
            <a:pPr defTabSz="742950"/>
            <a:r>
              <a:rPr kumimoji="1" lang="ja-JP" altLang="en-US" sz="1950">
                <a:solidFill>
                  <a:prstClr val="black"/>
                </a:solidFill>
                <a:latin typeface="メイリオ"/>
                <a:ea typeface="メイリオ"/>
              </a:rPr>
              <a:t>さつえいした写真が　自分のタブレットにある場合、まず、</a:t>
            </a:r>
            <a:r>
              <a:rPr kumimoji="1" lang="en-US" altLang="ja-JP" sz="2000">
                <a:solidFill>
                  <a:prstClr val="black"/>
                </a:solidFill>
                <a:latin typeface="メイリオ"/>
                <a:ea typeface="メイリオ"/>
              </a:rPr>
              <a:t> Google</a:t>
            </a:r>
            <a:r>
              <a:rPr kumimoji="1" lang="ja-JP" altLang="en-US" sz="2000">
                <a:solidFill>
                  <a:prstClr val="black"/>
                </a:solidFill>
                <a:latin typeface="メイリオ"/>
                <a:ea typeface="メイリオ"/>
              </a:rPr>
              <a:t>マイドライブに、写真を移動（いどう）します。</a:t>
            </a:r>
            <a:endParaRPr kumimoji="1" lang="en-US" altLang="ja-JP" sz="1950">
              <a:solidFill>
                <a:prstClr val="black"/>
              </a:solidFill>
              <a:latin typeface="メイリオ"/>
              <a:ea typeface="メイリオ"/>
            </a:endParaRPr>
          </a:p>
        </p:txBody>
      </p:sp>
      <p:sp>
        <p:nvSpPr>
          <p:cNvPr id="1114" name="テキスト ボックス 1113">
            <a:extLst>
              <a:ext uri="{FF2B5EF4-FFF2-40B4-BE49-F238E27FC236}">
                <a16:creationId xmlns:a16="http://schemas.microsoft.com/office/drawing/2014/main" id="{4F9E9361-0A93-F097-00D2-26DC0644B44C}"/>
              </a:ext>
            </a:extLst>
          </p:cNvPr>
          <p:cNvSpPr txBox="1"/>
          <p:nvPr/>
        </p:nvSpPr>
        <p:spPr>
          <a:xfrm>
            <a:off x="452111" y="5670074"/>
            <a:ext cx="8755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950"/>
            <a:r>
              <a:rPr kumimoji="1" lang="ja-JP" altLang="en-US">
                <a:solidFill>
                  <a:prstClr val="black"/>
                </a:solidFill>
                <a:latin typeface="メイリオ"/>
                <a:ea typeface="メイリオ"/>
              </a:rPr>
              <a:t>ファイルアプリで、自分の タブレットにあるファイルを、</a:t>
            </a:r>
            <a:endParaRPr kumimoji="1" lang="en-US" altLang="ja-JP">
              <a:solidFill>
                <a:prstClr val="black"/>
              </a:solidFill>
              <a:latin typeface="メイリオ"/>
              <a:ea typeface="メイリオ"/>
            </a:endParaRPr>
          </a:p>
          <a:p>
            <a:pPr defTabSz="742950"/>
            <a:r>
              <a:rPr kumimoji="1" lang="en-US" altLang="ja-JP">
                <a:solidFill>
                  <a:prstClr val="black"/>
                </a:solidFill>
                <a:latin typeface="メイリオ"/>
                <a:ea typeface="メイリオ"/>
              </a:rPr>
              <a:t>Google</a:t>
            </a:r>
            <a:r>
              <a:rPr kumimoji="1" lang="ja-JP" altLang="en-US">
                <a:solidFill>
                  <a:prstClr val="black"/>
                </a:solidFill>
                <a:latin typeface="メイリオ"/>
                <a:ea typeface="メイリオ"/>
              </a:rPr>
              <a:t>マイドライブにドラッグすると　ファイルがクラウドに移動されます。</a:t>
            </a:r>
            <a:endParaRPr kumimoji="1" lang="en-US" altLang="ja-JP">
              <a:solidFill>
                <a:prstClr val="black"/>
              </a:solidFill>
              <a:latin typeface="メイリオ"/>
              <a:ea typeface="メイリオ"/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D18EE14F-473D-6B39-B58E-11028B60555D}"/>
              </a:ext>
            </a:extLst>
          </p:cNvPr>
          <p:cNvGrpSpPr/>
          <p:nvPr/>
        </p:nvGrpSpPr>
        <p:grpSpPr>
          <a:xfrm>
            <a:off x="4647612" y="2519381"/>
            <a:ext cx="4559671" cy="3011481"/>
            <a:chOff x="7030193" y="1854959"/>
            <a:chExt cx="3339641" cy="3949349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76B8D9A7-F4BA-D14B-D865-0EA1DAA5871E}"/>
                </a:ext>
              </a:extLst>
            </p:cNvPr>
            <p:cNvSpPr/>
            <p:nvPr/>
          </p:nvSpPr>
          <p:spPr>
            <a:xfrm>
              <a:off x="7030194" y="2301104"/>
              <a:ext cx="3339640" cy="35032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/>
              <a:endParaRPr kumimoji="1" lang="ja-JP" altLang="en-US" sz="1463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025" name="正方形/長方形 1024">
              <a:extLst>
                <a:ext uri="{FF2B5EF4-FFF2-40B4-BE49-F238E27FC236}">
                  <a16:creationId xmlns:a16="http://schemas.microsoft.com/office/drawing/2014/main" id="{D7C95A95-47C2-91DD-135A-03FDC051D720}"/>
                </a:ext>
              </a:extLst>
            </p:cNvPr>
            <p:cNvSpPr/>
            <p:nvPr/>
          </p:nvSpPr>
          <p:spPr>
            <a:xfrm>
              <a:off x="7166414" y="2623062"/>
              <a:ext cx="1063734" cy="68453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 defTabSz="742950"/>
              <a:r>
                <a:rPr kumimoji="1" lang="ja-JP" altLang="en-US" sz="1400">
                  <a:solidFill>
                    <a:prstClr val="black"/>
                  </a:solidFill>
                  <a:latin typeface="メイリオ"/>
                  <a:ea typeface="メイリオ"/>
                </a:rPr>
                <a:t>タブレットの</a:t>
              </a:r>
              <a:endParaRPr kumimoji="1" lang="ja-JP">
                <a:solidFill>
                  <a:prstClr val="black"/>
                </a:solidFill>
                <a:latin typeface="メイリオ"/>
                <a:ea typeface="メイリオ"/>
              </a:endParaRPr>
            </a:p>
            <a:p>
              <a:pPr algn="ctr" defTabSz="742950"/>
              <a:r>
                <a:rPr kumimoji="1" lang="ja-JP" altLang="en-US" sz="1400">
                  <a:solidFill>
                    <a:prstClr val="black"/>
                  </a:solidFill>
                  <a:latin typeface="メイリオ"/>
                  <a:ea typeface="メイリオ"/>
                </a:rPr>
                <a:t>フォルダ</a:t>
              </a:r>
              <a:endParaRPr lang="ja-JP">
                <a:solidFill>
                  <a:prstClr val="black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1033" name="テキスト ボックス 1032">
              <a:extLst>
                <a:ext uri="{FF2B5EF4-FFF2-40B4-BE49-F238E27FC236}">
                  <a16:creationId xmlns:a16="http://schemas.microsoft.com/office/drawing/2014/main" id="{9B70A791-DA06-18D7-A603-CCC8246CB6B0}"/>
                </a:ext>
              </a:extLst>
            </p:cNvPr>
            <p:cNvSpPr txBox="1"/>
            <p:nvPr/>
          </p:nvSpPr>
          <p:spPr>
            <a:xfrm>
              <a:off x="8604157" y="3171361"/>
              <a:ext cx="719950" cy="416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42950"/>
              <a:r>
                <a:rPr kumimoji="1" lang="ja-JP" altLang="en-US" sz="1463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動画</a:t>
              </a:r>
              <a:r>
                <a:rPr kumimoji="1" lang="en-US" altLang="ja-JP" sz="1463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.mp4</a:t>
              </a:r>
              <a:endParaRPr kumimoji="1" lang="ja-JP" altLang="en-US" sz="1463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4C91BD65-0130-3922-694C-CF77408EC9A3}"/>
                </a:ext>
              </a:extLst>
            </p:cNvPr>
            <p:cNvSpPr/>
            <p:nvPr/>
          </p:nvSpPr>
          <p:spPr>
            <a:xfrm>
              <a:off x="7190992" y="3980681"/>
              <a:ext cx="1120502" cy="64633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/>
              <a:r>
                <a:rPr kumimoji="1" lang="en-US" altLang="ja-JP" sz="140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Google</a:t>
              </a:r>
            </a:p>
            <a:p>
              <a:pPr algn="ctr" defTabSz="742950"/>
              <a:r>
                <a:rPr kumimoji="1" lang="ja-JP" altLang="en-US" sz="140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マイドライブ</a:t>
              </a: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73BD5A02-76F8-33AB-2254-45E7ED97F4C7}"/>
                </a:ext>
              </a:extLst>
            </p:cNvPr>
            <p:cNvSpPr/>
            <p:nvPr/>
          </p:nvSpPr>
          <p:spPr>
            <a:xfrm>
              <a:off x="7030193" y="1854959"/>
              <a:ext cx="3339639" cy="45409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 defTabSz="742950"/>
              <a:r>
                <a:rPr kumimoji="1" lang="en-US" altLang="ja-JP" sz="1600" b="1">
                  <a:solidFill>
                    <a:prstClr val="black"/>
                  </a:solidFill>
                  <a:latin typeface="Meiryo"/>
                  <a:ea typeface="游ゴシック"/>
                </a:rPr>
                <a:t>Chromebook</a:t>
              </a:r>
              <a:r>
                <a:rPr kumimoji="1" lang="ja-JP" altLang="en-US" sz="1600" b="1">
                  <a:solidFill>
                    <a:prstClr val="black"/>
                  </a:solidFill>
                  <a:latin typeface="Meiryo"/>
                  <a:ea typeface="Meiryo"/>
                </a:rPr>
                <a:t>ファイルアプリ</a:t>
              </a:r>
              <a:endParaRPr lang="ja-JP" altLang="en-US" sz="1600" b="1">
                <a:solidFill>
                  <a:prstClr val="black"/>
                </a:solidFill>
                <a:latin typeface="Meiryo"/>
                <a:ea typeface="Meiryo"/>
              </a:endParaRPr>
            </a:p>
          </p:txBody>
        </p:sp>
      </p:grp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A9D509E-B7F6-D15D-E560-9A1CDE9BC9C8}"/>
              </a:ext>
            </a:extLst>
          </p:cNvPr>
          <p:cNvSpPr/>
          <p:nvPr/>
        </p:nvSpPr>
        <p:spPr>
          <a:xfrm>
            <a:off x="6600020" y="3115129"/>
            <a:ext cx="1529843" cy="34364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r>
              <a:rPr kumimoji="1" lang="ja-JP" altLang="en-US" sz="1463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写真</a:t>
            </a:r>
            <a:r>
              <a:rPr kumimoji="1" lang="en-US" altLang="ja-JP" sz="1463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.jpg</a:t>
            </a:r>
            <a:endParaRPr kumimoji="1" lang="ja-JP" altLang="en-US" sz="1463">
              <a:solidFill>
                <a:prstClr val="black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107987F6-AD78-AB79-C465-AD745BCCF566}"/>
              </a:ext>
            </a:extLst>
          </p:cNvPr>
          <p:cNvCxnSpPr>
            <a:cxnSpLocks/>
          </p:cNvCxnSpPr>
          <p:nvPr/>
        </p:nvCxnSpPr>
        <p:spPr>
          <a:xfrm>
            <a:off x="6478958" y="3024905"/>
            <a:ext cx="1" cy="2262822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8" name="グループ化 1027">
            <a:extLst>
              <a:ext uri="{FF2B5EF4-FFF2-40B4-BE49-F238E27FC236}">
                <a16:creationId xmlns:a16="http://schemas.microsoft.com/office/drawing/2014/main" id="{C49931C4-F985-AA1F-54BF-6EF1FDC012A3}"/>
              </a:ext>
            </a:extLst>
          </p:cNvPr>
          <p:cNvGrpSpPr/>
          <p:nvPr/>
        </p:nvGrpSpPr>
        <p:grpSpPr>
          <a:xfrm>
            <a:off x="2969073" y="3980098"/>
            <a:ext cx="1434397" cy="1434397"/>
            <a:chOff x="5069475" y="2292978"/>
            <a:chExt cx="1765412" cy="1765412"/>
          </a:xfrm>
        </p:grpSpPr>
        <p:pic>
          <p:nvPicPr>
            <p:cNvPr id="1029" name="グラフィックス 1028" descr="雲 枠線">
              <a:extLst>
                <a:ext uri="{FF2B5EF4-FFF2-40B4-BE49-F238E27FC236}">
                  <a16:creationId xmlns:a16="http://schemas.microsoft.com/office/drawing/2014/main" id="{FF1CBB3B-0979-72EE-435C-B238A41CCF5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069475" y="2292978"/>
              <a:ext cx="1765412" cy="1765412"/>
            </a:xfrm>
            <a:prstGeom prst="rect">
              <a:avLst/>
            </a:prstGeom>
          </p:spPr>
        </p:pic>
        <p:sp>
          <p:nvSpPr>
            <p:cNvPr id="1030" name="テキスト ボックス 1029">
              <a:extLst>
                <a:ext uri="{FF2B5EF4-FFF2-40B4-BE49-F238E27FC236}">
                  <a16:creationId xmlns:a16="http://schemas.microsoft.com/office/drawing/2014/main" id="{2829073C-4441-1135-5836-8BA8297BD492}"/>
                </a:ext>
              </a:extLst>
            </p:cNvPr>
            <p:cNvSpPr txBox="1"/>
            <p:nvPr/>
          </p:nvSpPr>
          <p:spPr>
            <a:xfrm>
              <a:off x="5355652" y="3150510"/>
              <a:ext cx="1150611" cy="390719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pPr defTabSz="742950"/>
              <a:r>
                <a:rPr kumimoji="1" lang="ja-JP" altLang="en-US" sz="1450" b="1">
                  <a:solidFill>
                    <a:srgbClr val="5B9BD5"/>
                  </a:solidFill>
                  <a:latin typeface="メイリオ"/>
                  <a:ea typeface="メイリオ"/>
                </a:rPr>
                <a:t>クラウド</a:t>
              </a:r>
              <a:endParaRPr lang="ja-JP" altLang="en-US" sz="1450" b="1">
                <a:solidFill>
                  <a:srgbClr val="5B9BD5"/>
                </a:solidFill>
                <a:latin typeface="メイリオ"/>
                <a:ea typeface="メイリオ"/>
              </a:endParaRPr>
            </a:p>
          </p:txBody>
        </p:sp>
      </p:grpSp>
      <p:cxnSp>
        <p:nvCxnSpPr>
          <p:cNvPr id="1041" name="直線矢印コネクタ 1040">
            <a:extLst>
              <a:ext uri="{FF2B5EF4-FFF2-40B4-BE49-F238E27FC236}">
                <a16:creationId xmlns:a16="http://schemas.microsoft.com/office/drawing/2014/main" id="{6F44AF62-7172-5F56-D56F-59F73B60209A}"/>
              </a:ext>
            </a:extLst>
          </p:cNvPr>
          <p:cNvCxnSpPr>
            <a:cxnSpLocks/>
            <a:stCxn id="11" idx="2"/>
          </p:cNvCxnSpPr>
          <p:nvPr/>
        </p:nvCxnSpPr>
        <p:spPr>
          <a:xfrm flipH="1">
            <a:off x="3630266" y="3755657"/>
            <a:ext cx="1" cy="563741"/>
          </a:xfrm>
          <a:prstGeom prst="straightConnector1">
            <a:avLst/>
          </a:prstGeom>
          <a:ln w="38100">
            <a:solidFill>
              <a:schemeClr val="accent5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83D1079A-8A0F-E9C2-1313-C12FD89BA5F6}"/>
              </a:ext>
            </a:extLst>
          </p:cNvPr>
          <p:cNvCxnSpPr>
            <a:cxnSpLocks/>
          </p:cNvCxnSpPr>
          <p:nvPr/>
        </p:nvCxnSpPr>
        <p:spPr>
          <a:xfrm flipH="1">
            <a:off x="6229884" y="3426864"/>
            <a:ext cx="649480" cy="700755"/>
          </a:xfrm>
          <a:prstGeom prst="straightConnector1">
            <a:avLst/>
          </a:prstGeom>
          <a:ln w="38100">
            <a:solidFill>
              <a:schemeClr val="accent2"/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10280FF-4808-F35D-A196-B7CB3394685E}"/>
              </a:ext>
            </a:extLst>
          </p:cNvPr>
          <p:cNvCxnSpPr>
            <a:cxnSpLocks/>
          </p:cNvCxnSpPr>
          <p:nvPr/>
        </p:nvCxnSpPr>
        <p:spPr>
          <a:xfrm>
            <a:off x="391447" y="763372"/>
            <a:ext cx="9123107" cy="0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A959228-3EAB-7489-CE12-F12E12246DD5}"/>
              </a:ext>
            </a:extLst>
          </p:cNvPr>
          <p:cNvSpPr txBox="1"/>
          <p:nvPr/>
        </p:nvSpPr>
        <p:spPr>
          <a:xfrm>
            <a:off x="3068876" y="6573301"/>
            <a:ext cx="68613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Chromebook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、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ドライブ、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スライドは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 LLC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の商標であり、本資料は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によって承認または提携したものではありません。</a:t>
            </a:r>
            <a:endParaRPr lang="en-US" altLang="ja-JP" sz="800" b="0" i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  <a:p>
            <a:pPr algn="r"/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 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  <a:hlinkClick r:id="rId8"/>
              </a:rPr>
              <a:t>https://www.irasutoya.com/</a:t>
            </a:r>
            <a:endParaRPr lang="en-US" altLang="ja-JP" sz="800" b="0" i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9547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5FB8A45-DC2B-C4BF-1844-ECC0D0A1C258}"/>
              </a:ext>
            </a:extLst>
          </p:cNvPr>
          <p:cNvSpPr/>
          <p:nvPr/>
        </p:nvSpPr>
        <p:spPr>
          <a:xfrm>
            <a:off x="4953001" y="2230043"/>
            <a:ext cx="4109713" cy="252959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endParaRPr kumimoji="1" lang="ja-JP" altLang="en-US" sz="1463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98F9B4D3-DAFA-73C8-C050-34EFF8E04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884" y="286635"/>
            <a:ext cx="8543925" cy="481912"/>
          </a:xfrm>
        </p:spPr>
        <p:txBody>
          <a:bodyPr>
            <a:noAutofit/>
          </a:bodyPr>
          <a:lstStyle/>
          <a:p>
            <a:r>
              <a:rPr lang="ja-JP" altLang="en-US" sz="2800">
                <a:latin typeface="メイリオ"/>
                <a:ea typeface="メイリオ"/>
              </a:rPr>
              <a:t>４．ファイルをいどうする②</a:t>
            </a:r>
          </a:p>
        </p:txBody>
      </p:sp>
      <p:sp>
        <p:nvSpPr>
          <p:cNvPr id="1106" name="テキスト ボックス 1105">
            <a:extLst>
              <a:ext uri="{FF2B5EF4-FFF2-40B4-BE49-F238E27FC236}">
                <a16:creationId xmlns:a16="http://schemas.microsoft.com/office/drawing/2014/main" id="{8CF19A8C-C331-FF3D-31B5-810D3293AD9F}"/>
              </a:ext>
            </a:extLst>
          </p:cNvPr>
          <p:cNvSpPr txBox="1"/>
          <p:nvPr/>
        </p:nvSpPr>
        <p:spPr>
          <a:xfrm>
            <a:off x="239662" y="1020523"/>
            <a:ext cx="9392121" cy="683341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rtlCol="0" anchor="ctr">
            <a:noAutofit/>
          </a:bodyPr>
          <a:lstStyle/>
          <a:p>
            <a:pPr defTabSz="742950"/>
            <a:r>
              <a:rPr kumimoji="1" lang="ja-JP" altLang="en-US" sz="1950">
                <a:solidFill>
                  <a:prstClr val="black"/>
                </a:solidFill>
                <a:latin typeface="メイリオ"/>
                <a:ea typeface="メイリオ"/>
              </a:rPr>
              <a:t>クラスのみんなが見られるようにするには、</a:t>
            </a:r>
            <a:r>
              <a:rPr kumimoji="1" lang="en-US" altLang="ja-JP" sz="1950">
                <a:solidFill>
                  <a:prstClr val="black"/>
                </a:solidFill>
                <a:latin typeface="メイリオ"/>
                <a:ea typeface="メイリオ"/>
              </a:rPr>
              <a:t>Google</a:t>
            </a:r>
            <a:r>
              <a:rPr kumimoji="1" lang="ja-JP" altLang="en-US" sz="1950">
                <a:solidFill>
                  <a:prstClr val="black"/>
                </a:solidFill>
                <a:latin typeface="メイリオ"/>
                <a:ea typeface="メイリオ"/>
              </a:rPr>
              <a:t>ドライブのマイドライブから、共有フォルダに　入れる必要があります。</a:t>
            </a:r>
            <a:endParaRPr kumimoji="1" lang="en-US" altLang="ja-JP" sz="1950">
              <a:solidFill>
                <a:prstClr val="black"/>
              </a:solidFill>
              <a:latin typeface="メイリオ"/>
              <a:ea typeface="メイリオ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8D16D90-395F-49FF-9F0F-C4A74BD4926A}"/>
              </a:ext>
            </a:extLst>
          </p:cNvPr>
          <p:cNvSpPr/>
          <p:nvPr/>
        </p:nvSpPr>
        <p:spPr>
          <a:xfrm>
            <a:off x="5177669" y="2333956"/>
            <a:ext cx="1290876" cy="40610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r>
              <a:rPr kumimoji="1" lang="ja-JP" altLang="en-US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マイドライブ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CE4957CD-13DA-B0C4-5081-F2B60969FDE2}"/>
              </a:ext>
            </a:extLst>
          </p:cNvPr>
          <p:cNvGrpSpPr/>
          <p:nvPr/>
        </p:nvGrpSpPr>
        <p:grpSpPr>
          <a:xfrm>
            <a:off x="494698" y="1954136"/>
            <a:ext cx="3847434" cy="2541077"/>
            <a:chOff x="7030193" y="1854959"/>
            <a:chExt cx="3339641" cy="3949349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E74E9E7F-6949-38A8-FB7F-1066324C0708}"/>
                </a:ext>
              </a:extLst>
            </p:cNvPr>
            <p:cNvSpPr/>
            <p:nvPr/>
          </p:nvSpPr>
          <p:spPr>
            <a:xfrm>
              <a:off x="7030194" y="2301104"/>
              <a:ext cx="3339640" cy="35032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/>
              <a:endParaRPr kumimoji="1" lang="ja-JP" altLang="en-US" sz="1463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16674706-D2C2-37D0-7BFD-A2ED85C3B3C2}"/>
                </a:ext>
              </a:extLst>
            </p:cNvPr>
            <p:cNvSpPr/>
            <p:nvPr/>
          </p:nvSpPr>
          <p:spPr>
            <a:xfrm>
              <a:off x="7166414" y="2623062"/>
              <a:ext cx="1063734" cy="68453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/>
              <a:r>
                <a:rPr kumimoji="1" lang="ja-JP" altLang="en-US" sz="140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タブレットのフォルダ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12F0894C-FD51-7730-D63F-9F06895BFABA}"/>
                </a:ext>
              </a:extLst>
            </p:cNvPr>
            <p:cNvSpPr/>
            <p:nvPr/>
          </p:nvSpPr>
          <p:spPr>
            <a:xfrm>
              <a:off x="7166414" y="3980681"/>
              <a:ext cx="1120502" cy="64633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/>
              <a:r>
                <a:rPr kumimoji="1" lang="en-US" altLang="ja-JP" sz="140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Google</a:t>
              </a:r>
            </a:p>
            <a:p>
              <a:pPr algn="ctr" defTabSz="742950"/>
              <a:r>
                <a:rPr kumimoji="1" lang="ja-JP" altLang="en-US" sz="140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マイドライブ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AADC3C59-973B-9F4A-A8BC-E666ABE92FA3}"/>
                </a:ext>
              </a:extLst>
            </p:cNvPr>
            <p:cNvSpPr/>
            <p:nvPr/>
          </p:nvSpPr>
          <p:spPr>
            <a:xfrm>
              <a:off x="7030193" y="1854959"/>
              <a:ext cx="3339639" cy="45409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/>
              <a:r>
                <a:rPr kumimoji="1" lang="en-US" altLang="ja-JP" sz="1600" b="1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Chromebook</a:t>
              </a:r>
              <a:r>
                <a:rPr kumimoji="1" lang="ja-JP" altLang="en-US" sz="1600" b="1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ファイルアプリ</a:t>
              </a:r>
            </a:p>
          </p:txBody>
        </p:sp>
      </p:grp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B52A7A7-9027-B6EA-1898-A52D53A5C7CE}"/>
              </a:ext>
            </a:extLst>
          </p:cNvPr>
          <p:cNvSpPr/>
          <p:nvPr/>
        </p:nvSpPr>
        <p:spPr>
          <a:xfrm>
            <a:off x="2258479" y="3395744"/>
            <a:ext cx="1290876" cy="289969"/>
          </a:xfrm>
          <a:prstGeom prst="rect">
            <a:avLst/>
          </a:prstGeom>
          <a:noFill/>
          <a:ln>
            <a:noFill/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r>
              <a:rPr kumimoji="1" lang="ja-JP" altLang="en-US" sz="1463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写真</a:t>
            </a:r>
            <a:r>
              <a:rPr kumimoji="1" lang="en-US" altLang="ja-JP" sz="1463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.jpg</a:t>
            </a:r>
            <a:endParaRPr kumimoji="1" lang="ja-JP" altLang="en-US" sz="1463">
              <a:solidFill>
                <a:prstClr val="black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207A2A7F-1250-52FF-E413-F9AA6ADC06FA}"/>
              </a:ext>
            </a:extLst>
          </p:cNvPr>
          <p:cNvCxnSpPr>
            <a:cxnSpLocks/>
          </p:cNvCxnSpPr>
          <p:nvPr/>
        </p:nvCxnSpPr>
        <p:spPr>
          <a:xfrm>
            <a:off x="2242635" y="2410481"/>
            <a:ext cx="0" cy="1909361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7216F6B-865E-D16C-3CA2-24BD297106D4}"/>
              </a:ext>
            </a:extLst>
          </p:cNvPr>
          <p:cNvSpPr/>
          <p:nvPr/>
        </p:nvSpPr>
        <p:spPr>
          <a:xfrm>
            <a:off x="5177668" y="3650540"/>
            <a:ext cx="1609757" cy="52514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r>
              <a:rPr kumimoji="1" lang="ja-JP" altLang="en-US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みんなが</a:t>
            </a:r>
            <a:endParaRPr kumimoji="1" lang="en-US" altLang="ja-JP" sz="140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742950"/>
            <a:r>
              <a:rPr kumimoji="1" lang="ja-JP" altLang="en-US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見られるフォルダ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10A1334-50DD-011C-5F04-FED03A5E7740}"/>
              </a:ext>
            </a:extLst>
          </p:cNvPr>
          <p:cNvSpPr txBox="1"/>
          <p:nvPr/>
        </p:nvSpPr>
        <p:spPr>
          <a:xfrm>
            <a:off x="6063770" y="2895221"/>
            <a:ext cx="2021648" cy="31745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defTabSz="742950"/>
            <a:r>
              <a:rPr kumimoji="1" lang="en-US" altLang="ja-JP" sz="1463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    </a:t>
            </a:r>
            <a:r>
              <a:rPr kumimoji="1" lang="ja-JP" altLang="en-US" sz="1463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 　写真</a:t>
            </a:r>
            <a:r>
              <a:rPr kumimoji="1" lang="en-US" altLang="ja-JP" sz="1463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.jpg</a:t>
            </a:r>
            <a:endParaRPr kumimoji="1" lang="ja-JP" altLang="en-US" sz="1463">
              <a:solidFill>
                <a:prstClr val="black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131D9425-0DA9-072F-B4C9-557806D64880}"/>
              </a:ext>
            </a:extLst>
          </p:cNvPr>
          <p:cNvCxnSpPr>
            <a:cxnSpLocks/>
            <a:stCxn id="5" idx="2"/>
            <a:endCxn id="34" idx="1"/>
          </p:cNvCxnSpPr>
          <p:nvPr/>
        </p:nvCxnSpPr>
        <p:spPr>
          <a:xfrm rot="16200000" flipH="1">
            <a:off x="5786495" y="2776676"/>
            <a:ext cx="313886" cy="240663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コネクタ: カギ線 36">
            <a:extLst>
              <a:ext uri="{FF2B5EF4-FFF2-40B4-BE49-F238E27FC236}">
                <a16:creationId xmlns:a16="http://schemas.microsoft.com/office/drawing/2014/main" id="{ACF3DA69-0FAB-50EE-D7B0-31D304C5160D}"/>
              </a:ext>
            </a:extLst>
          </p:cNvPr>
          <p:cNvCxnSpPr>
            <a:cxnSpLocks/>
            <a:stCxn id="32" idx="2"/>
            <a:endCxn id="43" idx="1"/>
          </p:cNvCxnSpPr>
          <p:nvPr/>
        </p:nvCxnSpPr>
        <p:spPr>
          <a:xfrm rot="16200000" flipH="1">
            <a:off x="5973648" y="4184582"/>
            <a:ext cx="237246" cy="219449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0D2DAC29-0192-C5E2-B9EB-7CE2D7DE66A1}"/>
              </a:ext>
            </a:extLst>
          </p:cNvPr>
          <p:cNvSpPr txBox="1"/>
          <p:nvPr/>
        </p:nvSpPr>
        <p:spPr>
          <a:xfrm>
            <a:off x="6166981" y="4260187"/>
            <a:ext cx="2021648" cy="317459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defTabSz="742950"/>
            <a:r>
              <a:rPr kumimoji="1" lang="en-US" altLang="ja-JP" sz="1463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    </a:t>
            </a:r>
            <a:r>
              <a:rPr kumimoji="1" lang="ja-JP" altLang="en-US" sz="1463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 写真</a:t>
            </a:r>
            <a:r>
              <a:rPr kumimoji="1" lang="en-US" altLang="ja-JP" sz="1463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.jpg</a:t>
            </a:r>
            <a:endParaRPr kumimoji="1" lang="ja-JP" altLang="en-US" sz="1463">
              <a:solidFill>
                <a:prstClr val="black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C19868F3-05C5-3307-79C2-6DA2CFC2691C}"/>
              </a:ext>
            </a:extLst>
          </p:cNvPr>
          <p:cNvSpPr/>
          <p:nvPr/>
        </p:nvSpPr>
        <p:spPr>
          <a:xfrm>
            <a:off x="6201995" y="2915111"/>
            <a:ext cx="299574" cy="25963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endParaRPr kumimoji="1" lang="ja-JP" altLang="en-US" sz="1463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712DD489-623E-2049-79CC-638377D8D585}"/>
              </a:ext>
            </a:extLst>
          </p:cNvPr>
          <p:cNvSpPr/>
          <p:nvPr/>
        </p:nvSpPr>
        <p:spPr>
          <a:xfrm>
            <a:off x="6201996" y="4283112"/>
            <a:ext cx="299574" cy="25963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endParaRPr kumimoji="1" lang="ja-JP" altLang="en-US" sz="1463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20740AA4-AB6D-E054-0E44-5EA4D4C10994}"/>
              </a:ext>
            </a:extLst>
          </p:cNvPr>
          <p:cNvSpPr/>
          <p:nvPr/>
        </p:nvSpPr>
        <p:spPr>
          <a:xfrm>
            <a:off x="4953000" y="1941110"/>
            <a:ext cx="4109712" cy="30008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r>
              <a:rPr kumimoji="1" lang="en-US" altLang="ja-JP" sz="1600" b="1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Google</a:t>
            </a:r>
            <a:r>
              <a:rPr kumimoji="1" lang="ja-JP" altLang="en-US" sz="1600" b="1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ドライブ</a:t>
            </a:r>
          </a:p>
        </p:txBody>
      </p: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045C6C55-459A-29CF-D34F-466477DF6963}"/>
              </a:ext>
            </a:extLst>
          </p:cNvPr>
          <p:cNvCxnSpPr>
            <a:cxnSpLocks/>
          </p:cNvCxnSpPr>
          <p:nvPr/>
        </p:nvCxnSpPr>
        <p:spPr>
          <a:xfrm flipH="1">
            <a:off x="6166981" y="3172074"/>
            <a:ext cx="595875" cy="485004"/>
          </a:xfrm>
          <a:prstGeom prst="straightConnector1">
            <a:avLst/>
          </a:prstGeom>
          <a:ln w="38100">
            <a:solidFill>
              <a:schemeClr val="accent2"/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C9AA1793-BC42-0AE3-17DD-0B9051B53758}"/>
              </a:ext>
            </a:extLst>
          </p:cNvPr>
          <p:cNvSpPr txBox="1"/>
          <p:nvPr/>
        </p:nvSpPr>
        <p:spPr>
          <a:xfrm>
            <a:off x="420483" y="5479031"/>
            <a:ext cx="8895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950"/>
            <a:r>
              <a:rPr kumimoji="1" lang="ja-JP" altLang="en-US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マイドライブにあるファイルは、「みんなが見られるフォルダ」に移動することで</a:t>
            </a:r>
            <a:endParaRPr kumimoji="1" lang="en-US" altLang="ja-JP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42950"/>
            <a:r>
              <a:rPr kumimoji="1" lang="ja-JP" altLang="en-US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クラスの友だちも見られるようになります。</a:t>
            </a:r>
            <a:endParaRPr kumimoji="1" lang="en-US" altLang="ja-JP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A36ECA02-D3EF-ABE9-CD64-6E4ABF638FDD}"/>
              </a:ext>
            </a:extLst>
          </p:cNvPr>
          <p:cNvCxnSpPr>
            <a:cxnSpLocks/>
          </p:cNvCxnSpPr>
          <p:nvPr/>
        </p:nvCxnSpPr>
        <p:spPr>
          <a:xfrm>
            <a:off x="391447" y="763372"/>
            <a:ext cx="9123107" cy="0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AE01E24-AEFD-4C30-CA37-07E941623BF5}"/>
              </a:ext>
            </a:extLst>
          </p:cNvPr>
          <p:cNvSpPr txBox="1"/>
          <p:nvPr/>
        </p:nvSpPr>
        <p:spPr>
          <a:xfrm>
            <a:off x="3068876" y="6573301"/>
            <a:ext cx="68613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Chromebook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、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ドライブ、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スライドは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 LLC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の商標であり、本資料は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によって承認または提携したものではありません。</a:t>
            </a:r>
            <a:endParaRPr lang="en-US" altLang="ja-JP" sz="800" b="0" i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  <a:p>
            <a:pPr algn="r"/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 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  <a:hlinkClick r:id="rId3"/>
              </a:rPr>
              <a:t>https://www.irasutoya.com/</a:t>
            </a:r>
            <a:endParaRPr lang="en-US" altLang="ja-JP" sz="800" b="0" i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24285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5FB8A45-DC2B-C4BF-1844-ECC0D0A1C258}"/>
              </a:ext>
            </a:extLst>
          </p:cNvPr>
          <p:cNvSpPr/>
          <p:nvPr/>
        </p:nvSpPr>
        <p:spPr>
          <a:xfrm>
            <a:off x="331862" y="2225790"/>
            <a:ext cx="4109712" cy="292372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endParaRPr kumimoji="1" lang="ja-JP" altLang="en-US" sz="1463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106" name="テキスト ボックス 1105">
            <a:extLst>
              <a:ext uri="{FF2B5EF4-FFF2-40B4-BE49-F238E27FC236}">
                <a16:creationId xmlns:a16="http://schemas.microsoft.com/office/drawing/2014/main" id="{8CF19A8C-C331-FF3D-31B5-810D3293AD9F}"/>
              </a:ext>
            </a:extLst>
          </p:cNvPr>
          <p:cNvSpPr txBox="1"/>
          <p:nvPr/>
        </p:nvSpPr>
        <p:spPr>
          <a:xfrm>
            <a:off x="524096" y="1004566"/>
            <a:ext cx="8827930" cy="585450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rtlCol="0" anchor="ctr">
            <a:noAutofit/>
          </a:bodyPr>
          <a:lstStyle/>
          <a:p>
            <a:pPr defTabSz="742950"/>
            <a:r>
              <a:rPr kumimoji="1" lang="ja-JP" altLang="en-US" sz="195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名まえをかえてから、みんなが見られるフォルダにファイルを入れてみよう。</a:t>
            </a:r>
            <a:endParaRPr kumimoji="1" lang="en-US" altLang="ja-JP" sz="195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8D16D90-395F-49FF-9F0F-C4A74BD4926A}"/>
              </a:ext>
            </a:extLst>
          </p:cNvPr>
          <p:cNvSpPr/>
          <p:nvPr/>
        </p:nvSpPr>
        <p:spPr>
          <a:xfrm>
            <a:off x="419672" y="2367564"/>
            <a:ext cx="1290876" cy="40610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r>
              <a:rPr kumimoji="1" lang="ja-JP" altLang="en-US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マイドライブ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7216F6B-865E-D16C-3CA2-24BD297106D4}"/>
              </a:ext>
            </a:extLst>
          </p:cNvPr>
          <p:cNvSpPr/>
          <p:nvPr/>
        </p:nvSpPr>
        <p:spPr>
          <a:xfrm>
            <a:off x="419671" y="3398835"/>
            <a:ext cx="1660742" cy="52514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r>
              <a:rPr kumimoji="1" lang="ja-JP" altLang="en-US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みんなが</a:t>
            </a:r>
            <a:endParaRPr kumimoji="1" lang="en-US" altLang="ja-JP" sz="140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742950"/>
            <a:r>
              <a:rPr kumimoji="1" lang="ja-JP" altLang="en-US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見られるフォルダ</a:t>
            </a:r>
          </a:p>
        </p:txBody>
      </p: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131D9425-0DA9-072F-B4C9-557806D64880}"/>
              </a:ext>
            </a:extLst>
          </p:cNvPr>
          <p:cNvCxnSpPr>
            <a:cxnSpLocks/>
            <a:stCxn id="5" idx="2"/>
            <a:endCxn id="34" idx="1"/>
          </p:cNvCxnSpPr>
          <p:nvPr/>
        </p:nvCxnSpPr>
        <p:spPr>
          <a:xfrm rot="16200000" flipH="1">
            <a:off x="1041000" y="2797782"/>
            <a:ext cx="288882" cy="240663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コネクタ: カギ線 36">
            <a:extLst>
              <a:ext uri="{FF2B5EF4-FFF2-40B4-BE49-F238E27FC236}">
                <a16:creationId xmlns:a16="http://schemas.microsoft.com/office/drawing/2014/main" id="{ACF3DA69-0FAB-50EE-D7B0-31D304C5160D}"/>
              </a:ext>
            </a:extLst>
          </p:cNvPr>
          <p:cNvCxnSpPr>
            <a:cxnSpLocks/>
            <a:endCxn id="3" idx="1"/>
          </p:cNvCxnSpPr>
          <p:nvPr/>
        </p:nvCxnSpPr>
        <p:spPr>
          <a:xfrm rot="16200000" flipH="1">
            <a:off x="918745" y="4058297"/>
            <a:ext cx="448973" cy="187632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AD1EB50-A97A-F5F5-96B9-2C53BB2BF796}"/>
              </a:ext>
            </a:extLst>
          </p:cNvPr>
          <p:cNvGrpSpPr/>
          <p:nvPr/>
        </p:nvGrpSpPr>
        <p:grpSpPr>
          <a:xfrm>
            <a:off x="1305773" y="2928832"/>
            <a:ext cx="1446193" cy="267446"/>
            <a:chOff x="1607105" y="3029972"/>
            <a:chExt cx="1779930" cy="329164"/>
          </a:xfrm>
        </p:grpSpPr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110A1334-50DD-011C-5F04-FED03A5E7740}"/>
                </a:ext>
              </a:extLst>
            </p:cNvPr>
            <p:cNvSpPr txBox="1"/>
            <p:nvPr/>
          </p:nvSpPr>
          <p:spPr>
            <a:xfrm>
              <a:off x="1607105" y="3029972"/>
              <a:ext cx="1779930" cy="329164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defTabSz="742950"/>
              <a:r>
                <a:rPr kumimoji="1" lang="en-US" altLang="ja-JP" sz="1138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    </a:t>
              </a:r>
              <a:r>
                <a:rPr kumimoji="1" lang="ja-JP" altLang="en-US" sz="1138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 　しゃしん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C19868F3-05C5-3307-79C2-6DA2CFC2691C}"/>
                </a:ext>
              </a:extLst>
            </p:cNvPr>
            <p:cNvSpPr/>
            <p:nvPr/>
          </p:nvSpPr>
          <p:spPr>
            <a:xfrm>
              <a:off x="1777228" y="3054454"/>
              <a:ext cx="296202" cy="25671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/>
              <a:endParaRPr kumimoji="1" lang="ja-JP" altLang="en-US" sz="1463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</p:grp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20740AA4-AB6D-E054-0E44-5EA4D4C10994}"/>
              </a:ext>
            </a:extLst>
          </p:cNvPr>
          <p:cNvSpPr/>
          <p:nvPr/>
        </p:nvSpPr>
        <p:spPr>
          <a:xfrm>
            <a:off x="331862" y="1936859"/>
            <a:ext cx="4109712" cy="30008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r>
              <a:rPr kumimoji="1" lang="en-US" altLang="ja-JP" sz="1600" b="1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Google</a:t>
            </a:r>
            <a:r>
              <a:rPr kumimoji="1" lang="ja-JP" altLang="en-US" sz="1600" b="1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ドライブ</a:t>
            </a:r>
          </a:p>
        </p:txBody>
      </p: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045C6C55-459A-29CF-D34F-466477DF6963}"/>
              </a:ext>
            </a:extLst>
          </p:cNvPr>
          <p:cNvCxnSpPr>
            <a:cxnSpLocks/>
          </p:cNvCxnSpPr>
          <p:nvPr/>
        </p:nvCxnSpPr>
        <p:spPr>
          <a:xfrm flipH="1">
            <a:off x="2307056" y="3237164"/>
            <a:ext cx="1296388" cy="820499"/>
          </a:xfrm>
          <a:prstGeom prst="straightConnector1">
            <a:avLst/>
          </a:prstGeom>
          <a:ln w="38100">
            <a:solidFill>
              <a:schemeClr val="accent2"/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C9AA1793-BC42-0AE3-17DD-0B9051B53758}"/>
              </a:ext>
            </a:extLst>
          </p:cNvPr>
          <p:cNvSpPr txBox="1"/>
          <p:nvPr/>
        </p:nvSpPr>
        <p:spPr>
          <a:xfrm>
            <a:off x="321575" y="5527322"/>
            <a:ext cx="9258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950"/>
            <a:r>
              <a:rPr kumimoji="1" lang="ja-JP" altLang="en-US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みんなが同じフォルダにファイルを入れるときに、ファイルの名まえが同じだと、</a:t>
            </a:r>
            <a:endParaRPr kumimoji="1" lang="en-US" altLang="ja-JP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42950"/>
            <a:r>
              <a:rPr kumimoji="1" lang="ja-JP" altLang="en-US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だれのファイルか分からなくなります。</a:t>
            </a:r>
            <a:endParaRPr kumimoji="1" lang="en-US" altLang="ja-JP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42950"/>
            <a:r>
              <a:rPr kumimoji="1" lang="ja-JP" altLang="en-US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出席番号と、名まえ にするなど、分かりやすい名まえにしましょう。</a:t>
            </a:r>
            <a:endParaRPr kumimoji="1" lang="en-US" altLang="ja-JP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0F06A05-431C-4958-9201-83F70356FB0F}"/>
              </a:ext>
            </a:extLst>
          </p:cNvPr>
          <p:cNvSpPr/>
          <p:nvPr/>
        </p:nvSpPr>
        <p:spPr>
          <a:xfrm>
            <a:off x="1237047" y="4070375"/>
            <a:ext cx="1653144" cy="6124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742950"/>
            <a:r>
              <a:rPr kumimoji="1" lang="en-US" altLang="ja-JP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kumimoji="1" lang="ja-JP" altLang="en-US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月１日</a:t>
            </a:r>
            <a:endParaRPr kumimoji="1" lang="en-US" altLang="ja-JP" sz="140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42950"/>
            <a:r>
              <a:rPr kumimoji="1" lang="ja-JP" altLang="en-US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みんなの写真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24771D4-1B68-510D-7778-4C3FAC34EC29}"/>
              </a:ext>
            </a:extLst>
          </p:cNvPr>
          <p:cNvSpPr txBox="1"/>
          <p:nvPr/>
        </p:nvSpPr>
        <p:spPr>
          <a:xfrm>
            <a:off x="2992630" y="2908148"/>
            <a:ext cx="1205530" cy="26744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defTabSz="742950"/>
            <a:r>
              <a:rPr kumimoji="1" lang="en-US" altLang="ja-JP" sz="1138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    </a:t>
            </a:r>
            <a:r>
              <a:rPr kumimoji="1" lang="ja-JP" altLang="en-US" sz="1138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 　</a:t>
            </a:r>
            <a:r>
              <a:rPr kumimoji="1" lang="en-US" altLang="ja-JP" sz="1138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1 </a:t>
            </a:r>
            <a:r>
              <a:rPr kumimoji="1" lang="ja-JP" altLang="en-US" sz="1138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ベネ山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44886FD-E474-E72F-52E3-D4D6DF42C599}"/>
              </a:ext>
            </a:extLst>
          </p:cNvPr>
          <p:cNvSpPr/>
          <p:nvPr/>
        </p:nvSpPr>
        <p:spPr>
          <a:xfrm>
            <a:off x="3080554" y="2933683"/>
            <a:ext cx="223620" cy="19380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endParaRPr kumimoji="1" lang="ja-JP" altLang="en-US" sz="1463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F5EAF62F-A70E-D43F-CADB-E42398B35172}"/>
              </a:ext>
            </a:extLst>
          </p:cNvPr>
          <p:cNvGrpSpPr/>
          <p:nvPr/>
        </p:nvGrpSpPr>
        <p:grpSpPr>
          <a:xfrm>
            <a:off x="2890191" y="4152247"/>
            <a:ext cx="1446193" cy="267446"/>
            <a:chOff x="1607105" y="3029972"/>
            <a:chExt cx="1779930" cy="329164"/>
          </a:xfrm>
        </p:grpSpPr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E30EE3B4-F0D2-B560-63D8-887B521A3463}"/>
                </a:ext>
              </a:extLst>
            </p:cNvPr>
            <p:cNvSpPr txBox="1"/>
            <p:nvPr/>
          </p:nvSpPr>
          <p:spPr>
            <a:xfrm>
              <a:off x="1607105" y="3029972"/>
              <a:ext cx="1779930" cy="329164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defTabSz="742950"/>
              <a:r>
                <a:rPr kumimoji="1" lang="en-US" altLang="ja-JP" sz="1138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    </a:t>
              </a:r>
              <a:r>
                <a:rPr kumimoji="1" lang="ja-JP" altLang="en-US" sz="1138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 　</a:t>
              </a:r>
              <a:r>
                <a:rPr kumimoji="1" lang="en-US" altLang="ja-JP" sz="1138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1</a:t>
              </a:r>
              <a:r>
                <a:rPr kumimoji="1" lang="ja-JP" altLang="en-US" sz="1138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　ベネ山</a:t>
              </a:r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7342523D-5532-0F2E-34FD-B35E32200ABF}"/>
                </a:ext>
              </a:extLst>
            </p:cNvPr>
            <p:cNvSpPr/>
            <p:nvPr/>
          </p:nvSpPr>
          <p:spPr>
            <a:xfrm>
              <a:off x="1777228" y="3054454"/>
              <a:ext cx="296202" cy="25671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/>
              <a:endParaRPr kumimoji="1" lang="ja-JP" altLang="en-US" sz="1463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46C664AD-7785-C1CB-597D-06E55D841ACC}"/>
              </a:ext>
            </a:extLst>
          </p:cNvPr>
          <p:cNvGrpSpPr/>
          <p:nvPr/>
        </p:nvGrpSpPr>
        <p:grpSpPr>
          <a:xfrm>
            <a:off x="2890191" y="4460719"/>
            <a:ext cx="1446193" cy="267446"/>
            <a:chOff x="1607105" y="3029972"/>
            <a:chExt cx="1779930" cy="329164"/>
          </a:xfrm>
        </p:grpSpPr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E0B6188B-8960-4F56-B829-8E31E15D19E8}"/>
                </a:ext>
              </a:extLst>
            </p:cNvPr>
            <p:cNvSpPr txBox="1"/>
            <p:nvPr/>
          </p:nvSpPr>
          <p:spPr>
            <a:xfrm>
              <a:off x="1607105" y="3029972"/>
              <a:ext cx="1779930" cy="329164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defTabSz="742950"/>
              <a:r>
                <a:rPr kumimoji="1" lang="en-US" altLang="ja-JP" sz="1138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    </a:t>
              </a:r>
              <a:r>
                <a:rPr kumimoji="1" lang="ja-JP" altLang="en-US" sz="1138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 　</a:t>
              </a:r>
              <a:r>
                <a:rPr kumimoji="1" lang="en-US" altLang="ja-JP" sz="1138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2</a:t>
              </a:r>
              <a:r>
                <a:rPr kumimoji="1" lang="ja-JP" altLang="en-US" sz="1138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　ベネ田</a:t>
              </a: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06E90007-9FE4-481A-E4E5-E33102DC9285}"/>
                </a:ext>
              </a:extLst>
            </p:cNvPr>
            <p:cNvSpPr/>
            <p:nvPr/>
          </p:nvSpPr>
          <p:spPr>
            <a:xfrm>
              <a:off x="1777228" y="3054454"/>
              <a:ext cx="296202" cy="25671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/>
              <a:endParaRPr kumimoji="1" lang="ja-JP" altLang="en-US" sz="1463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AAB85B7D-5E68-922F-8273-71CE3FEB185C}"/>
              </a:ext>
            </a:extLst>
          </p:cNvPr>
          <p:cNvGrpSpPr/>
          <p:nvPr/>
        </p:nvGrpSpPr>
        <p:grpSpPr>
          <a:xfrm>
            <a:off x="2890191" y="4787485"/>
            <a:ext cx="1446193" cy="267446"/>
            <a:chOff x="1607105" y="3029972"/>
            <a:chExt cx="1779930" cy="329164"/>
          </a:xfrm>
        </p:grpSpPr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21A6DEB5-DE35-2797-18DC-99B3DAFE1603}"/>
                </a:ext>
              </a:extLst>
            </p:cNvPr>
            <p:cNvSpPr txBox="1"/>
            <p:nvPr/>
          </p:nvSpPr>
          <p:spPr>
            <a:xfrm>
              <a:off x="1607105" y="3029972"/>
              <a:ext cx="1779930" cy="329164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defTabSz="742950"/>
              <a:r>
                <a:rPr kumimoji="1" lang="en-US" altLang="ja-JP" sz="1138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    </a:t>
              </a:r>
              <a:r>
                <a:rPr kumimoji="1" lang="ja-JP" altLang="en-US" sz="1138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 　</a:t>
              </a:r>
              <a:r>
                <a:rPr kumimoji="1" lang="en-US" altLang="ja-JP" sz="1138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3</a:t>
              </a:r>
              <a:r>
                <a:rPr kumimoji="1" lang="ja-JP" altLang="en-US" sz="1138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　ベネ村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CB367EA7-31DD-2C76-51D8-9758A2405E95}"/>
                </a:ext>
              </a:extLst>
            </p:cNvPr>
            <p:cNvSpPr/>
            <p:nvPr/>
          </p:nvSpPr>
          <p:spPr>
            <a:xfrm>
              <a:off x="1777228" y="3054454"/>
              <a:ext cx="296202" cy="25671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/>
              <a:endParaRPr kumimoji="1" lang="ja-JP" altLang="en-US" sz="1463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A43E70FD-BBFE-4AF3-B899-337FC09D2D06}"/>
              </a:ext>
            </a:extLst>
          </p:cNvPr>
          <p:cNvGrpSpPr/>
          <p:nvPr/>
        </p:nvGrpSpPr>
        <p:grpSpPr>
          <a:xfrm>
            <a:off x="4883128" y="2642206"/>
            <a:ext cx="3086224" cy="1495943"/>
            <a:chOff x="6166947" y="2901974"/>
            <a:chExt cx="3798430" cy="1841160"/>
          </a:xfrm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5B4CD7B1-634B-C857-B255-D6DBFABAAE7F}"/>
                </a:ext>
              </a:extLst>
            </p:cNvPr>
            <p:cNvSpPr/>
            <p:nvPr/>
          </p:nvSpPr>
          <p:spPr>
            <a:xfrm>
              <a:off x="6166947" y="2901974"/>
              <a:ext cx="3798430" cy="18411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/>
              <a:endParaRPr kumimoji="1" lang="ja-JP" altLang="en-US" sz="1463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E7246D92-7F83-39C2-D876-B0F52223C698}"/>
                </a:ext>
              </a:extLst>
            </p:cNvPr>
            <p:cNvSpPr txBox="1"/>
            <p:nvPr/>
          </p:nvSpPr>
          <p:spPr>
            <a:xfrm>
              <a:off x="6220527" y="3014470"/>
              <a:ext cx="2382052" cy="3907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742950"/>
              <a:r>
                <a:rPr kumimoji="1" lang="ja-JP" altLang="en-US" sz="1463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名前を変更</a:t>
              </a:r>
            </a:p>
          </p:txBody>
        </p:sp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B0DEC7F6-96A6-A333-6A8F-D99776090AAB}"/>
                </a:ext>
              </a:extLst>
            </p:cNvPr>
            <p:cNvSpPr/>
            <p:nvPr/>
          </p:nvSpPr>
          <p:spPr>
            <a:xfrm>
              <a:off x="6369549" y="3540012"/>
              <a:ext cx="3056021" cy="458232"/>
            </a:xfrm>
            <a:prstGeom prst="round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742950"/>
              <a:r>
                <a:rPr kumimoji="1" lang="ja-JP" altLang="en-US" sz="1463">
                  <a:ln w="3175">
                    <a:solidFill>
                      <a:prstClr val="black"/>
                    </a:solidFill>
                  </a:ln>
                  <a:solidFill>
                    <a:prstClr val="white"/>
                  </a:solidFill>
                  <a:highlight>
                    <a:srgbClr val="C0C0C0"/>
                  </a:highlight>
                  <a:latin typeface="游ゴシック" panose="020F0502020204030204"/>
                  <a:ea typeface="游ゴシック" panose="020B0400000000000000" pitchFamily="50" charset="-128"/>
                </a:rPr>
                <a:t>写真</a:t>
              </a:r>
              <a:r>
                <a:rPr kumimoji="1" lang="en-US" altLang="ja-JP" sz="1463">
                  <a:ln w="3175">
                    <a:solidFill>
                      <a:prstClr val="black"/>
                    </a:solidFill>
                  </a:ln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.jpg</a:t>
              </a:r>
              <a:endParaRPr kumimoji="1" lang="ja-JP" altLang="en-US" sz="1463">
                <a:ln w="3175">
                  <a:solidFill>
                    <a:prstClr val="black"/>
                  </a:solidFill>
                </a:ln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6" name="四角形: 角を丸くする 35">
              <a:extLst>
                <a:ext uri="{FF2B5EF4-FFF2-40B4-BE49-F238E27FC236}">
                  <a16:creationId xmlns:a16="http://schemas.microsoft.com/office/drawing/2014/main" id="{E8B79446-FA18-2654-CC79-12FFD85C6399}"/>
                </a:ext>
              </a:extLst>
            </p:cNvPr>
            <p:cNvSpPr/>
            <p:nvPr/>
          </p:nvSpPr>
          <p:spPr>
            <a:xfrm>
              <a:off x="8955505" y="4303242"/>
              <a:ext cx="794084" cy="333040"/>
            </a:xfrm>
            <a:prstGeom prst="roundRect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/>
              <a:r>
                <a:rPr kumimoji="1" lang="en-US" altLang="ja-JP" sz="1463" b="1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OK</a:t>
              </a: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61ED4238-33A5-B26D-A051-281263A3642B}"/>
                </a:ext>
              </a:extLst>
            </p:cNvPr>
            <p:cNvSpPr txBox="1"/>
            <p:nvPr/>
          </p:nvSpPr>
          <p:spPr>
            <a:xfrm>
              <a:off x="7576492" y="4341969"/>
              <a:ext cx="1379013" cy="3598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742950"/>
              <a:r>
                <a:rPr kumimoji="1" lang="ja-JP" altLang="en-US" sz="1300" b="1">
                  <a:solidFill>
                    <a:srgbClr val="5B9BD5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キャンセル</a:t>
              </a:r>
              <a:endParaRPr kumimoji="1" lang="en-US" altLang="ja-JP" sz="1300" b="1">
                <a:solidFill>
                  <a:srgbClr val="5B9BD5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FCC2E109-23FE-853B-5DFA-E092BDC2E1FD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2386717" y="3039321"/>
            <a:ext cx="605913" cy="2550"/>
          </a:xfrm>
          <a:prstGeom prst="straightConnector1">
            <a:avLst/>
          </a:prstGeom>
          <a:ln w="38100">
            <a:solidFill>
              <a:schemeClr val="accent2"/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吹き出し: 角を丸めた四角形 50">
            <a:extLst>
              <a:ext uri="{FF2B5EF4-FFF2-40B4-BE49-F238E27FC236}">
                <a16:creationId xmlns:a16="http://schemas.microsoft.com/office/drawing/2014/main" id="{75E39A25-3155-9783-9C9D-89320181309C}"/>
              </a:ext>
            </a:extLst>
          </p:cNvPr>
          <p:cNvSpPr/>
          <p:nvPr/>
        </p:nvSpPr>
        <p:spPr>
          <a:xfrm>
            <a:off x="4613511" y="3780455"/>
            <a:ext cx="2128786" cy="693153"/>
          </a:xfrm>
          <a:prstGeom prst="wedgeRoundRectCallout">
            <a:avLst>
              <a:gd name="adj1" fmla="val -4798"/>
              <a:gd name="adj2" fmla="val -76617"/>
              <a:gd name="adj3" fmla="val 16667"/>
            </a:avLst>
          </a:prstGeom>
          <a:solidFill>
            <a:schemeClr val="bg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742950"/>
            <a:r>
              <a:rPr kumimoji="1" lang="ja-JP" altLang="en-US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色がついているところだけを変えよう</a:t>
            </a:r>
            <a:endParaRPr kumimoji="1" lang="en-US" altLang="ja-JP" sz="140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0F27BDEC-1A10-DEBD-4EB5-846C420A7896}"/>
              </a:ext>
            </a:extLst>
          </p:cNvPr>
          <p:cNvSpPr txBox="1">
            <a:spLocks/>
          </p:cNvSpPr>
          <p:nvPr/>
        </p:nvSpPr>
        <p:spPr>
          <a:xfrm>
            <a:off x="300710" y="306845"/>
            <a:ext cx="9518352" cy="437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7429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5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>
                <a:latin typeface="メイリオ"/>
                <a:ea typeface="メイリオ"/>
              </a:rPr>
              <a:t>５．みんなが見られるフォルダにファイルを入れてみよう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F6DC9B2-1C11-107D-E414-27B35FF8492A}"/>
              </a:ext>
            </a:extLst>
          </p:cNvPr>
          <p:cNvCxnSpPr>
            <a:cxnSpLocks/>
          </p:cNvCxnSpPr>
          <p:nvPr/>
        </p:nvCxnSpPr>
        <p:spPr>
          <a:xfrm>
            <a:off x="391447" y="763372"/>
            <a:ext cx="9123107" cy="0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B7DA2E2-BCCC-E206-575A-94467A522643}"/>
              </a:ext>
            </a:extLst>
          </p:cNvPr>
          <p:cNvSpPr txBox="1"/>
          <p:nvPr/>
        </p:nvSpPr>
        <p:spPr>
          <a:xfrm>
            <a:off x="3068876" y="6573301"/>
            <a:ext cx="68613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Chromebook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、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ドライブ、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スライドは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 LLC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の商標であり、本資料は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によって承認または提携したものではありません。</a:t>
            </a:r>
            <a:endParaRPr lang="en-US" altLang="ja-JP" sz="800" b="0" i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  <a:p>
            <a:pPr algn="r"/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 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  <a:hlinkClick r:id="rId3"/>
              </a:rPr>
              <a:t>https://www.irasutoya.com/</a:t>
            </a:r>
            <a:endParaRPr lang="en-US" altLang="ja-JP" sz="800" b="0" i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0951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F9B4D3-DAFA-73C8-C050-34EFF8E04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576" y="297818"/>
            <a:ext cx="9444307" cy="481912"/>
          </a:xfrm>
        </p:spPr>
        <p:txBody>
          <a:bodyPr>
            <a:noAutofit/>
          </a:bodyPr>
          <a:lstStyle/>
          <a:p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６．ファイルをみんながおくときの注意</a:t>
            </a:r>
          </a:p>
        </p:txBody>
      </p:sp>
      <p:sp>
        <p:nvSpPr>
          <p:cNvPr id="1106" name="テキスト ボックス 1105">
            <a:extLst>
              <a:ext uri="{FF2B5EF4-FFF2-40B4-BE49-F238E27FC236}">
                <a16:creationId xmlns:a16="http://schemas.microsoft.com/office/drawing/2014/main" id="{8CF19A8C-C331-FF3D-31B5-810D3293AD9F}"/>
              </a:ext>
            </a:extLst>
          </p:cNvPr>
          <p:cNvSpPr txBox="1"/>
          <p:nvPr/>
        </p:nvSpPr>
        <p:spPr>
          <a:xfrm>
            <a:off x="485285" y="998583"/>
            <a:ext cx="8918465" cy="850946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rtlCol="0" anchor="ctr">
            <a:noAutofit/>
          </a:bodyPr>
          <a:lstStyle/>
          <a:p>
            <a:pPr defTabSz="742950"/>
            <a:r>
              <a:rPr kumimoji="1" lang="ja-JP" altLang="en-US" sz="195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みんながファイルをおいたり、見たりできるフォルダでは</a:t>
            </a:r>
            <a:endParaRPr kumimoji="1" lang="en-US" altLang="ja-JP" sz="195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42950"/>
            <a:r>
              <a:rPr kumimoji="1" lang="ja-JP" altLang="en-US" sz="195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どんなことに　注意したらよいでしょうか？</a:t>
            </a:r>
            <a:endParaRPr kumimoji="1" lang="en-US" altLang="ja-JP" sz="195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1A255E0-A9DD-5CBD-2843-69D5B17F2ED6}"/>
              </a:ext>
            </a:extLst>
          </p:cNvPr>
          <p:cNvSpPr/>
          <p:nvPr/>
        </p:nvSpPr>
        <p:spPr>
          <a:xfrm>
            <a:off x="331862" y="2538611"/>
            <a:ext cx="4109712" cy="2307859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endParaRPr kumimoji="1" lang="ja-JP" altLang="en-US" sz="1463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8E55730-9B21-1977-11AF-DA50B29756A6}"/>
              </a:ext>
            </a:extLst>
          </p:cNvPr>
          <p:cNvSpPr/>
          <p:nvPr/>
        </p:nvSpPr>
        <p:spPr>
          <a:xfrm>
            <a:off x="468550" y="2773228"/>
            <a:ext cx="1630274" cy="52514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r>
              <a:rPr kumimoji="1" lang="ja-JP" altLang="en-US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みんなが</a:t>
            </a:r>
            <a:endParaRPr kumimoji="1" lang="en-US" altLang="ja-JP" sz="140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742950"/>
            <a:r>
              <a:rPr kumimoji="1" lang="ja-JP" altLang="en-US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見られるフォルダ</a:t>
            </a:r>
          </a:p>
        </p:txBody>
      </p:sp>
      <p:cxnSp>
        <p:nvCxnSpPr>
          <p:cNvPr id="15" name="コネクタ: カギ線 14">
            <a:extLst>
              <a:ext uri="{FF2B5EF4-FFF2-40B4-BE49-F238E27FC236}">
                <a16:creationId xmlns:a16="http://schemas.microsoft.com/office/drawing/2014/main" id="{541C95F6-EBED-361D-A6C4-0CCFBA85DD27}"/>
              </a:ext>
            </a:extLst>
          </p:cNvPr>
          <p:cNvCxnSpPr>
            <a:cxnSpLocks/>
            <a:endCxn id="27" idx="1"/>
          </p:cNvCxnSpPr>
          <p:nvPr/>
        </p:nvCxnSpPr>
        <p:spPr>
          <a:xfrm rot="16200000" flipH="1">
            <a:off x="951354" y="3418131"/>
            <a:ext cx="469455" cy="199688"/>
          </a:xfrm>
          <a:prstGeom prst="bentConnector2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5ED7A046-D56C-D9B9-36CD-9E5C67BE936D}"/>
              </a:ext>
            </a:extLst>
          </p:cNvPr>
          <p:cNvSpPr/>
          <p:nvPr/>
        </p:nvSpPr>
        <p:spPr>
          <a:xfrm>
            <a:off x="331862" y="2249679"/>
            <a:ext cx="4109712" cy="30008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r>
              <a:rPr kumimoji="1" lang="en-US" altLang="ja-JP" sz="1600" b="1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Google</a:t>
            </a:r>
            <a:r>
              <a:rPr kumimoji="1" lang="ja-JP" altLang="en-US" sz="1600" b="1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ドライブ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71B65CE-07FB-9619-0365-E09C71CF9187}"/>
              </a:ext>
            </a:extLst>
          </p:cNvPr>
          <p:cNvSpPr/>
          <p:nvPr/>
        </p:nvSpPr>
        <p:spPr>
          <a:xfrm>
            <a:off x="1285925" y="3444769"/>
            <a:ext cx="1641659" cy="61586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742950"/>
            <a:r>
              <a:rPr kumimoji="1" lang="en-US" altLang="ja-JP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kumimoji="1" lang="ja-JP" altLang="en-US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月１日</a:t>
            </a:r>
            <a:endParaRPr kumimoji="1" lang="en-US" altLang="ja-JP" sz="140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42950"/>
            <a:r>
              <a:rPr kumimoji="1" lang="ja-JP" altLang="en-US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みんなの写真</a:t>
            </a:r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FD85C708-F248-3F13-9D29-FAC7DD00DCB4}"/>
              </a:ext>
            </a:extLst>
          </p:cNvPr>
          <p:cNvGrpSpPr/>
          <p:nvPr/>
        </p:nvGrpSpPr>
        <p:grpSpPr>
          <a:xfrm>
            <a:off x="2939073" y="3523695"/>
            <a:ext cx="1446193" cy="276999"/>
            <a:chOff x="1607105" y="3029972"/>
            <a:chExt cx="1779930" cy="340922"/>
          </a:xfrm>
        </p:grpSpPr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3663F0A8-ED31-E398-0B1F-3FE61F9A640C}"/>
                </a:ext>
              </a:extLst>
            </p:cNvPr>
            <p:cNvSpPr txBox="1"/>
            <p:nvPr/>
          </p:nvSpPr>
          <p:spPr>
            <a:xfrm>
              <a:off x="1607105" y="3029972"/>
              <a:ext cx="1779930" cy="34092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defTabSz="742950"/>
              <a:r>
                <a:rPr kumimoji="1" lang="en-US" altLang="ja-JP" sz="1200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    </a:t>
              </a:r>
              <a:r>
                <a:rPr kumimoji="1" lang="ja-JP" altLang="en-US" sz="1200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 　</a:t>
              </a:r>
              <a:r>
                <a:rPr kumimoji="1" lang="en-US" altLang="ja-JP" sz="1200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1</a:t>
              </a:r>
              <a:r>
                <a:rPr kumimoji="1" lang="ja-JP" altLang="en-US" sz="1200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　ベネ山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92C22343-E715-F4EE-9622-90EC5095E271}"/>
                </a:ext>
              </a:extLst>
            </p:cNvPr>
            <p:cNvSpPr/>
            <p:nvPr/>
          </p:nvSpPr>
          <p:spPr>
            <a:xfrm>
              <a:off x="1777228" y="3054454"/>
              <a:ext cx="296202" cy="25671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/>
              <a:endParaRPr kumimoji="1" lang="ja-JP" altLang="en-US" sz="160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8553E9E0-FB0B-D178-B28C-E65C16B115DF}"/>
              </a:ext>
            </a:extLst>
          </p:cNvPr>
          <p:cNvGrpSpPr/>
          <p:nvPr/>
        </p:nvGrpSpPr>
        <p:grpSpPr>
          <a:xfrm>
            <a:off x="2939073" y="3832167"/>
            <a:ext cx="1446193" cy="276999"/>
            <a:chOff x="1607105" y="3029972"/>
            <a:chExt cx="1779930" cy="340922"/>
          </a:xfrm>
        </p:grpSpPr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5BD17240-9D52-F366-06AF-2ADD73A3F830}"/>
                </a:ext>
              </a:extLst>
            </p:cNvPr>
            <p:cNvSpPr txBox="1"/>
            <p:nvPr/>
          </p:nvSpPr>
          <p:spPr>
            <a:xfrm>
              <a:off x="1607105" y="3029972"/>
              <a:ext cx="1779930" cy="34092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defTabSz="742950"/>
              <a:r>
                <a:rPr kumimoji="1" lang="en-US" altLang="ja-JP" sz="1200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    </a:t>
              </a:r>
              <a:r>
                <a:rPr kumimoji="1" lang="ja-JP" altLang="en-US" sz="1200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 　</a:t>
              </a:r>
              <a:r>
                <a:rPr kumimoji="1" lang="en-US" altLang="ja-JP" sz="1200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2</a:t>
              </a:r>
              <a:r>
                <a:rPr kumimoji="1" lang="ja-JP" altLang="en-US" sz="1200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　ベネ田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4D690531-C384-EEA2-CFC6-096C5830D465}"/>
                </a:ext>
              </a:extLst>
            </p:cNvPr>
            <p:cNvSpPr/>
            <p:nvPr/>
          </p:nvSpPr>
          <p:spPr>
            <a:xfrm>
              <a:off x="1777228" y="3054454"/>
              <a:ext cx="296202" cy="25671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/>
              <a:endParaRPr kumimoji="1" lang="ja-JP" altLang="en-US" sz="160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3703FA73-4157-DDAD-0756-EA0600DA8495}"/>
              </a:ext>
            </a:extLst>
          </p:cNvPr>
          <p:cNvGrpSpPr/>
          <p:nvPr/>
        </p:nvGrpSpPr>
        <p:grpSpPr>
          <a:xfrm>
            <a:off x="2939073" y="4158932"/>
            <a:ext cx="1446193" cy="276999"/>
            <a:chOff x="1607105" y="3029972"/>
            <a:chExt cx="1779930" cy="340922"/>
          </a:xfrm>
        </p:grpSpPr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83BB2906-6B31-AF54-3B43-B679BCE458CD}"/>
                </a:ext>
              </a:extLst>
            </p:cNvPr>
            <p:cNvSpPr txBox="1"/>
            <p:nvPr/>
          </p:nvSpPr>
          <p:spPr>
            <a:xfrm>
              <a:off x="1607105" y="3029972"/>
              <a:ext cx="1779930" cy="34092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defTabSz="742950"/>
              <a:r>
                <a:rPr kumimoji="1" lang="en-US" altLang="ja-JP" sz="1200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    </a:t>
              </a:r>
              <a:r>
                <a:rPr kumimoji="1" lang="ja-JP" altLang="en-US" sz="1200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 　</a:t>
              </a:r>
              <a:r>
                <a:rPr kumimoji="1" lang="en-US" altLang="ja-JP" sz="1200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3</a:t>
              </a:r>
              <a:r>
                <a:rPr kumimoji="1" lang="ja-JP" altLang="en-US" sz="1200">
                  <a:solidFill>
                    <a:prstClr val="black"/>
                  </a:solidFill>
                  <a:latin typeface="游ゴシック" panose="020F0502020204030204"/>
                  <a:ea typeface="游ゴシック" panose="020B0400000000000000" pitchFamily="50" charset="-128"/>
                </a:rPr>
                <a:t>　ベネ村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084763DD-831A-CB86-158F-6C052F955BA6}"/>
                </a:ext>
              </a:extLst>
            </p:cNvPr>
            <p:cNvSpPr/>
            <p:nvPr/>
          </p:nvSpPr>
          <p:spPr>
            <a:xfrm>
              <a:off x="1777228" y="3054454"/>
              <a:ext cx="296202" cy="25671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/>
              <a:endParaRPr kumimoji="1" lang="ja-JP" altLang="en-US" sz="160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671F7FF1-8B65-72CA-6A89-9531535CFF9C}"/>
              </a:ext>
            </a:extLst>
          </p:cNvPr>
          <p:cNvSpPr txBox="1"/>
          <p:nvPr/>
        </p:nvSpPr>
        <p:spPr>
          <a:xfrm>
            <a:off x="331860" y="5891880"/>
            <a:ext cx="8755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950"/>
            <a:r>
              <a:rPr kumimoji="1" lang="ja-JP" altLang="en-US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まちがえることは　だれにでもあります。</a:t>
            </a:r>
            <a:endParaRPr kumimoji="1" lang="en-US" altLang="ja-JP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42950"/>
            <a:r>
              <a:rPr kumimoji="1" lang="ja-JP" altLang="en-US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気になることがあったら、友だちに伝えたり、先生にそうだんしましょう。</a:t>
            </a:r>
            <a:endParaRPr kumimoji="1" lang="en-US" altLang="ja-JP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6" name="Picture 4" descr="パソコンを使う男の子のイラスト">
            <a:extLst>
              <a:ext uri="{FF2B5EF4-FFF2-40B4-BE49-F238E27FC236}">
                <a16:creationId xmlns:a16="http://schemas.microsoft.com/office/drawing/2014/main" id="{54B96075-1B22-9EC3-2E7C-B8B55714FE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89479" y="2820666"/>
            <a:ext cx="1179489" cy="1291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四角形: 角を丸くする 58">
            <a:extLst>
              <a:ext uri="{FF2B5EF4-FFF2-40B4-BE49-F238E27FC236}">
                <a16:creationId xmlns:a16="http://schemas.microsoft.com/office/drawing/2014/main" id="{FD64101C-8591-E4C3-F020-5F16FCF5C39A}"/>
              </a:ext>
            </a:extLst>
          </p:cNvPr>
          <p:cNvSpPr/>
          <p:nvPr/>
        </p:nvSpPr>
        <p:spPr>
          <a:xfrm>
            <a:off x="5276310" y="2045685"/>
            <a:ext cx="3410489" cy="45222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r>
              <a:rPr kumimoji="1" lang="ja-JP" altLang="en-US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こんな時はどうしたらよい？</a:t>
            </a:r>
          </a:p>
        </p:txBody>
      </p:sp>
      <p:sp>
        <p:nvSpPr>
          <p:cNvPr id="61" name="楕円 60">
            <a:extLst>
              <a:ext uri="{FF2B5EF4-FFF2-40B4-BE49-F238E27FC236}">
                <a16:creationId xmlns:a16="http://schemas.microsoft.com/office/drawing/2014/main" id="{DF549140-FD4E-BAEF-4D01-CAEAA25C0DC6}"/>
              </a:ext>
            </a:extLst>
          </p:cNvPr>
          <p:cNvSpPr/>
          <p:nvPr/>
        </p:nvSpPr>
        <p:spPr>
          <a:xfrm>
            <a:off x="5958677" y="2758192"/>
            <a:ext cx="2319317" cy="121863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r>
              <a:rPr kumimoji="1" lang="ja-JP" altLang="en-US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自分のファイルを</a:t>
            </a:r>
            <a:r>
              <a:rPr kumimoji="1" lang="en-US" altLang="ja-JP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ja-JP" altLang="en-US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つおいてしまった</a:t>
            </a:r>
          </a:p>
        </p:txBody>
      </p:sp>
      <p:sp>
        <p:nvSpPr>
          <p:cNvPr id="62" name="楕円 61">
            <a:extLst>
              <a:ext uri="{FF2B5EF4-FFF2-40B4-BE49-F238E27FC236}">
                <a16:creationId xmlns:a16="http://schemas.microsoft.com/office/drawing/2014/main" id="{8E56FBF2-BF00-0D14-0C34-B0A7C3BFCB12}"/>
              </a:ext>
            </a:extLst>
          </p:cNvPr>
          <p:cNvSpPr/>
          <p:nvPr/>
        </p:nvSpPr>
        <p:spPr>
          <a:xfrm>
            <a:off x="4689401" y="3872107"/>
            <a:ext cx="2181108" cy="121863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r>
              <a:rPr kumimoji="1" lang="ja-JP" altLang="en-US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ファイル名をかえたら友だちのファイルだった</a:t>
            </a:r>
            <a:endParaRPr kumimoji="1" lang="en-US" altLang="ja-JP" sz="140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3" name="楕円 62">
            <a:extLst>
              <a:ext uri="{FF2B5EF4-FFF2-40B4-BE49-F238E27FC236}">
                <a16:creationId xmlns:a16="http://schemas.microsoft.com/office/drawing/2014/main" id="{7B3564B8-4198-CBFC-5F3C-2FD69CFD856F}"/>
              </a:ext>
            </a:extLst>
          </p:cNvPr>
          <p:cNvSpPr/>
          <p:nvPr/>
        </p:nvSpPr>
        <p:spPr>
          <a:xfrm>
            <a:off x="6978683" y="4185254"/>
            <a:ext cx="2181108" cy="121863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42950"/>
            <a:r>
              <a:rPr kumimoji="1" lang="ja-JP" altLang="en-US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まちがえて</a:t>
            </a:r>
            <a:endParaRPr kumimoji="1" lang="en-US" altLang="ja-JP" sz="140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742950"/>
            <a:r>
              <a:rPr kumimoji="1" lang="ja-JP" altLang="en-US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友だちのファイルを消した</a:t>
            </a:r>
          </a:p>
        </p:txBody>
      </p:sp>
      <p:pic>
        <p:nvPicPr>
          <p:cNvPr id="5" name="Picture 2" descr="パソコンを使う女の子のイラスト | かわいいフリー素材集 いらすとや">
            <a:extLst>
              <a:ext uri="{FF2B5EF4-FFF2-40B4-BE49-F238E27FC236}">
                <a16:creationId xmlns:a16="http://schemas.microsoft.com/office/drawing/2014/main" id="{A580FBE5-857A-FDB8-05DD-3E694386CA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574" y="4775395"/>
            <a:ext cx="1085155" cy="1091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5C05AD76-1C70-CD3D-99EB-124159D55E68}"/>
              </a:ext>
            </a:extLst>
          </p:cNvPr>
          <p:cNvCxnSpPr>
            <a:cxnSpLocks/>
          </p:cNvCxnSpPr>
          <p:nvPr/>
        </p:nvCxnSpPr>
        <p:spPr>
          <a:xfrm>
            <a:off x="391447" y="763372"/>
            <a:ext cx="9123107" cy="0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BE3D3E1-2A03-D27A-87F7-F77C8D749954}"/>
              </a:ext>
            </a:extLst>
          </p:cNvPr>
          <p:cNvSpPr txBox="1"/>
          <p:nvPr/>
        </p:nvSpPr>
        <p:spPr>
          <a:xfrm>
            <a:off x="3068876" y="6573301"/>
            <a:ext cx="68613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Chromebook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、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ドライブ、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スライドは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 LLC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の商標であり、本資料は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Google</a:t>
            </a:r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によって承認または提携したものではありません。</a:t>
            </a:r>
            <a:endParaRPr lang="en-US" altLang="ja-JP" sz="800" b="0" i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  <a:p>
            <a:pPr algn="r"/>
            <a:r>
              <a:rPr lang="ja-JP" altLang="en-US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 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Yu Gothic" panose="020B0400000000000000" pitchFamily="50" charset="-128"/>
                <a:ea typeface="Yu Gothic" panose="020B0400000000000000" pitchFamily="50" charset="-128"/>
                <a:hlinkClick r:id="rId5"/>
              </a:rPr>
              <a:t>https://www.irasutoya.com/</a:t>
            </a:r>
            <a:endParaRPr lang="en-US" altLang="ja-JP" sz="800" b="0" i="0">
              <a:solidFill>
                <a:srgbClr val="000000"/>
              </a:solidFill>
              <a:effectLst/>
              <a:latin typeface="Yu Gothic" panose="020B0400000000000000" pitchFamily="50" charset="-128"/>
              <a:ea typeface="Yu Gothic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259055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4C29016F-FAE7-4ECE-A4DA-6F35DB24459E}"/>
</file>

<file path=customXml/itemProps2.xml><?xml version="1.0" encoding="utf-8"?>
<ds:datastoreItem xmlns:ds="http://schemas.openxmlformats.org/officeDocument/2006/customXml" ds:itemID="{9BA4A442-C4EC-40A8-9A3A-3BA88C2091B4}"/>
</file>

<file path=customXml/itemProps3.xml><?xml version="1.0" encoding="utf-8"?>
<ds:datastoreItem xmlns:ds="http://schemas.openxmlformats.org/officeDocument/2006/customXml" ds:itemID="{5D4F2F61-CE11-4611-974B-AE8BB142D842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821</Words>
  <Application>Microsoft Office PowerPoint</Application>
  <PresentationFormat>A4 210 x 297 mm</PresentationFormat>
  <Paragraphs>121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Meiryo UI</vt:lpstr>
      <vt:lpstr>Meiryo</vt:lpstr>
      <vt:lpstr>Meiryo</vt:lpstr>
      <vt:lpstr>游ゴシック</vt:lpstr>
      <vt:lpstr>游ゴシック</vt:lpstr>
      <vt:lpstr>游ゴシック Light</vt:lpstr>
      <vt:lpstr>Arial</vt:lpstr>
      <vt:lpstr>1_Office テーマ</vt:lpstr>
      <vt:lpstr>１．ファイルってなんだろう？</vt:lpstr>
      <vt:lpstr>２．授業のファイル</vt:lpstr>
      <vt:lpstr>３．ファイルをいどうする①</vt:lpstr>
      <vt:lpstr>４．ファイルをいどうする②</vt:lpstr>
      <vt:lpstr>PowerPoint プレゼンテーション</vt:lpstr>
      <vt:lpstr>６．ファイルをみんながおくときの注意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2025-02-14T04:02:45Z</dcterms:created>
  <dcterms:modified xsi:type="dcterms:W3CDTF">2025-02-14T04:02:46Z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