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1" r:id="rId1"/>
    <p:sldMasterId id="2147483673" r:id="rId2"/>
  </p:sldMasterIdLst>
  <p:notesMasterIdLst>
    <p:notesMasterId r:id="rId12"/>
  </p:notesMasterIdLst>
  <p:sldIdLst>
    <p:sldId id="265" r:id="rId3"/>
    <p:sldId id="263" r:id="rId4"/>
    <p:sldId id="306" r:id="rId5"/>
    <p:sldId id="266" r:id="rId6"/>
    <p:sldId id="267" r:id="rId7"/>
    <p:sldId id="260" r:id="rId8"/>
    <p:sldId id="264" r:id="rId9"/>
    <p:sldId id="282" r:id="rId10"/>
    <p:sldId id="305" r:id="rId11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C50B404B-CB42-485B-AF0C-FC410BE117E1}">
          <p14:sldIdLst>
            <p14:sldId id="265"/>
            <p14:sldId id="263"/>
            <p14:sldId id="306"/>
            <p14:sldId id="266"/>
            <p14:sldId id="267"/>
            <p14:sldId id="260"/>
            <p14:sldId id="264"/>
            <p14:sldId id="282"/>
            <p14:sldId id="30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  <p15:guide id="3" orient="horz" pos="164" userDrawn="1">
          <p15:clr>
            <a:srgbClr val="A4A3A4"/>
          </p15:clr>
        </p15:guide>
        <p15:guide id="4" orient="horz" pos="4133" userDrawn="1">
          <p15:clr>
            <a:srgbClr val="A4A3A4"/>
          </p15:clr>
        </p15:guide>
        <p15:guide id="5" pos="1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33"/>
    <a:srgbClr val="FF7C80"/>
    <a:srgbClr val="CC66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59FE59E-CD04-45D2-B1C2-3E7D2ED90E91}" v="2" dt="2025-02-13T11:28:24.417"/>
    <p1510:client id="{5C05E160-2B2D-4972-A489-1F023BABEEA6}" v="3" dt="2025-02-14T04:56:11.927"/>
    <p1510:client id="{6C7076D2-9E41-4DA6-A9E1-0E850347E1E7}" v="19" dt="2025-02-14T03:13:48.78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176" autoAdjust="0"/>
  </p:normalViewPr>
  <p:slideViewPr>
    <p:cSldViewPr snapToGrid="0">
      <p:cViewPr varScale="1">
        <p:scale>
          <a:sx n="90" d="100"/>
          <a:sy n="90" d="100"/>
        </p:scale>
        <p:origin x="788" y="72"/>
      </p:cViewPr>
      <p:guideLst>
        <p:guide orient="horz" pos="2160"/>
        <p:guide pos="3120"/>
        <p:guide orient="horz" pos="164"/>
        <p:guide orient="horz" pos="4133"/>
        <p:guide pos="1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18" Type="http://schemas.openxmlformats.org/officeDocument/2006/relationships/customXml" Target="../customXml/item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customXml" Target="../customXml/item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433E6A-8807-4F3C-B4D9-B423B5326711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9081DA-F6DE-4939-A165-AB1CFF97FF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5230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3C2A09-07AA-47C5-B6F0-C956990E377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91686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3C2A09-07AA-47C5-B6F0-C956990E3776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94733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3C2A09-07AA-47C5-B6F0-C956990E3776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29576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3C2A09-07AA-47C5-B6F0-C956990E3776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25202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3C2A09-07AA-47C5-B6F0-C956990E3776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87178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B3C2A09-07AA-47C5-B6F0-C956990E3776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91686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B3C2A09-07AA-47C5-B6F0-C956990E3776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49949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9081DA-F6DE-4939-A165-AB1CFF97FF49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1973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9938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67770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08507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2296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69669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80" y="1709742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80" y="4589467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34906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16297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365129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30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30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82025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63499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58558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1" y="987429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9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7161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61104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1" y="987429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9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57467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38730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07079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B12E637-59C6-CB29-995B-237411E1A81E}"/>
              </a:ext>
            </a:extLst>
          </p:cNvPr>
          <p:cNvSpPr txBox="1"/>
          <p:nvPr userDrawn="1"/>
        </p:nvSpPr>
        <p:spPr>
          <a:xfrm>
            <a:off x="155575" y="10633"/>
            <a:ext cx="89244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>
                <a:latin typeface="Meiryo UI" panose="020B0604030504040204" pitchFamily="50" charset="-128"/>
                <a:ea typeface="Meiryo UI" panose="020B0604030504040204" pitchFamily="50" charset="-128"/>
              </a:rPr>
              <a:t>おすすめ</a:t>
            </a:r>
            <a:r>
              <a:rPr kumimoji="1" lang="en-US" altLang="ja-JP" sz="2400">
                <a:latin typeface="Meiryo UI" panose="020B0604030504040204" pitchFamily="50" charset="-128"/>
                <a:ea typeface="Meiryo UI" panose="020B0604030504040204" pitchFamily="50" charset="-128"/>
              </a:rPr>
              <a:t>ICT</a:t>
            </a:r>
            <a:r>
              <a:rPr kumimoji="1" lang="ja-JP" altLang="en-US" sz="2400">
                <a:latin typeface="Meiryo UI" panose="020B0604030504040204" pitchFamily="50" charset="-128"/>
                <a:ea typeface="Meiryo UI" panose="020B0604030504040204" pitchFamily="50" charset="-128"/>
              </a:rPr>
              <a:t>活用事例のご紹介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87DCAEC-4F87-B7EF-8A72-816C818EE9DC}"/>
              </a:ext>
            </a:extLst>
          </p:cNvPr>
          <p:cNvSpPr txBox="1"/>
          <p:nvPr userDrawn="1"/>
        </p:nvSpPr>
        <p:spPr>
          <a:xfrm>
            <a:off x="5635752" y="6550223"/>
            <a:ext cx="4270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>
                <a:solidFill>
                  <a:schemeClr val="tx1">
                    <a:lumMod val="65000"/>
                    <a:lumOff val="35000"/>
                  </a:schemeClr>
                </a:solidFill>
              </a:rPr>
              <a:t>Copyright © Benesse Corporation. All rights reserved</a:t>
            </a:r>
            <a:endParaRPr kumimoji="1" lang="ja-JP" altLang="en-US" sz="14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8599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98">
          <p15:clr>
            <a:srgbClr val="FBAE40"/>
          </p15:clr>
        </p15:guide>
        <p15:guide id="2" pos="6136">
          <p15:clr>
            <a:srgbClr val="FBAE40"/>
          </p15:clr>
        </p15:guide>
        <p15:guide id="4" orient="horz" pos="4133">
          <p15:clr>
            <a:srgbClr val="FBAE40"/>
          </p15:clr>
        </p15:guide>
        <p15:guide id="5" orient="horz" pos="2160">
          <p15:clr>
            <a:srgbClr val="FBAE40"/>
          </p15:clr>
        </p15:guide>
        <p15:guide id="6" orient="horz" pos="187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80" y="1709742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80" y="4589467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5881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7155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365129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30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30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3796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4296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9604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1" y="987429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9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5413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1" y="987429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9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0156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9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A469F-04F2-49A3-BD60-F26EBB056451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4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0075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9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A469F-04F2-49A3-BD60-F26EBB056451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4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8226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svg"/><Relationship Id="rId10" Type="http://schemas.openxmlformats.org/officeDocument/2006/relationships/hyperlink" Target="https://www.irasutoya.com/" TargetMode="External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hyperlink" Target="https://www.irasutoya.com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hyperlink" Target="https://www.irasutoya.com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irasutoya.com/" TargetMode="External"/><Relationship Id="rId3" Type="http://schemas.openxmlformats.org/officeDocument/2006/relationships/image" Target="../media/image2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.png"/><Relationship Id="rId4" Type="http://schemas.openxmlformats.org/officeDocument/2006/relationships/image" Target="../media/image3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irasutoya.com/" TargetMode="External"/><Relationship Id="rId3" Type="http://schemas.openxmlformats.org/officeDocument/2006/relationships/image" Target="../media/image2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.png"/><Relationship Id="rId4" Type="http://schemas.openxmlformats.org/officeDocument/2006/relationships/image" Target="../media/image3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irasutoya.com/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3.svg"/><Relationship Id="rId4" Type="http://schemas.openxmlformats.org/officeDocument/2006/relationships/image" Target="../media/image2.png"/><Relationship Id="rId9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2274C68-265B-0FF1-C7FD-F49E8BA0A759}"/>
              </a:ext>
            </a:extLst>
          </p:cNvPr>
          <p:cNvSpPr txBox="1"/>
          <p:nvPr/>
        </p:nvSpPr>
        <p:spPr>
          <a:xfrm>
            <a:off x="6322761" y="2268243"/>
            <a:ext cx="3432835" cy="3485159"/>
          </a:xfrm>
          <a:prstGeom prst="rect">
            <a:avLst/>
          </a:prstGeom>
          <a:solidFill>
            <a:srgbClr val="DEEBF7">
              <a:alpha val="50196"/>
            </a:srgbClr>
          </a:solidFill>
        </p:spPr>
        <p:txBody>
          <a:bodyPr wrap="square">
            <a:noAutofit/>
          </a:bodyPr>
          <a:lstStyle/>
          <a:p>
            <a:pPr algn="ctr" defTabSz="742950">
              <a:defRPr/>
            </a:pPr>
            <a:endParaRPr kumimoji="1" lang="ja-JP" altLang="en-US" sz="1138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98F9B4D3-DAFA-73C8-C050-34EFF8E04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575" y="278993"/>
            <a:ext cx="8543925" cy="481912"/>
          </a:xfrm>
        </p:spPr>
        <p:txBody>
          <a:bodyPr>
            <a:noAutofit/>
          </a:bodyPr>
          <a:lstStyle/>
          <a:p>
            <a:r>
              <a:rPr lang="ja-JP" altLang="en-US" sz="2800" dirty="0">
                <a:latin typeface="メイリオ"/>
                <a:ea typeface="メイリオ"/>
              </a:rPr>
              <a:t>１．クラウドについて</a:t>
            </a:r>
          </a:p>
        </p:txBody>
      </p:sp>
      <p:cxnSp>
        <p:nvCxnSpPr>
          <p:cNvPr id="1027" name="直線コネクタ 1026">
            <a:extLst>
              <a:ext uri="{FF2B5EF4-FFF2-40B4-BE49-F238E27FC236}">
                <a16:creationId xmlns:a16="http://schemas.microsoft.com/office/drawing/2014/main" id="{5694F83B-01D0-78E4-281E-D125947884F2}"/>
              </a:ext>
            </a:extLst>
          </p:cNvPr>
          <p:cNvCxnSpPr>
            <a:cxnSpLocks/>
          </p:cNvCxnSpPr>
          <p:nvPr/>
        </p:nvCxnSpPr>
        <p:spPr>
          <a:xfrm>
            <a:off x="391447" y="776075"/>
            <a:ext cx="9123107" cy="0"/>
          </a:xfrm>
          <a:prstGeom prst="line">
            <a:avLst/>
          </a:prstGeom>
          <a:ln w="285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FFAA2655-736F-7655-7BD1-3290AB2E6119}"/>
              </a:ext>
            </a:extLst>
          </p:cNvPr>
          <p:cNvCxnSpPr>
            <a:cxnSpLocks/>
          </p:cNvCxnSpPr>
          <p:nvPr/>
        </p:nvCxnSpPr>
        <p:spPr>
          <a:xfrm>
            <a:off x="2822096" y="2461783"/>
            <a:ext cx="612839" cy="136325"/>
          </a:xfrm>
          <a:prstGeom prst="straightConnector1">
            <a:avLst/>
          </a:prstGeom>
          <a:ln w="38100">
            <a:solidFill>
              <a:schemeClr val="accent5"/>
            </a:solidFill>
            <a:prstDash val="soli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40">
            <a:extLst>
              <a:ext uri="{FF2B5EF4-FFF2-40B4-BE49-F238E27FC236}">
                <a16:creationId xmlns:a16="http://schemas.microsoft.com/office/drawing/2014/main" id="{7CDEE1F5-5464-0A61-A8D6-035A72C343CC}"/>
              </a:ext>
            </a:extLst>
          </p:cNvPr>
          <p:cNvCxnSpPr>
            <a:cxnSpLocks/>
          </p:cNvCxnSpPr>
          <p:nvPr/>
        </p:nvCxnSpPr>
        <p:spPr>
          <a:xfrm flipV="1">
            <a:off x="1904002" y="2882714"/>
            <a:ext cx="1573601" cy="807646"/>
          </a:xfrm>
          <a:prstGeom prst="straightConnector1">
            <a:avLst/>
          </a:prstGeom>
          <a:ln w="38100">
            <a:solidFill>
              <a:schemeClr val="accent5"/>
            </a:solidFill>
            <a:prstDash val="soli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矢印コネクタ 44">
            <a:extLst>
              <a:ext uri="{FF2B5EF4-FFF2-40B4-BE49-F238E27FC236}">
                <a16:creationId xmlns:a16="http://schemas.microsoft.com/office/drawing/2014/main" id="{69695A57-817B-1366-742F-A271DF909A02}"/>
              </a:ext>
            </a:extLst>
          </p:cNvPr>
          <p:cNvCxnSpPr>
            <a:cxnSpLocks/>
          </p:cNvCxnSpPr>
          <p:nvPr/>
        </p:nvCxnSpPr>
        <p:spPr>
          <a:xfrm flipV="1">
            <a:off x="2853042" y="3143589"/>
            <a:ext cx="685978" cy="1118693"/>
          </a:xfrm>
          <a:prstGeom prst="straightConnector1">
            <a:avLst/>
          </a:prstGeom>
          <a:ln w="38100">
            <a:solidFill>
              <a:schemeClr val="accent2"/>
            </a:solidFill>
            <a:prstDash val="soli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4E1C7E2C-3533-E67F-9FA3-619E8F587EAE}"/>
              </a:ext>
            </a:extLst>
          </p:cNvPr>
          <p:cNvGrpSpPr/>
          <p:nvPr/>
        </p:nvGrpSpPr>
        <p:grpSpPr>
          <a:xfrm>
            <a:off x="3477603" y="1760634"/>
            <a:ext cx="1564106" cy="1716440"/>
            <a:chOff x="3477603" y="1760634"/>
            <a:chExt cx="1564106" cy="1716440"/>
          </a:xfrm>
        </p:grpSpPr>
        <p:pic>
          <p:nvPicPr>
            <p:cNvPr id="11" name="Picture 6" descr="前から見たノートパソコンのイラスト">
              <a:extLst>
                <a:ext uri="{FF2B5EF4-FFF2-40B4-BE49-F238E27FC236}">
                  <a16:creationId xmlns:a16="http://schemas.microsoft.com/office/drawing/2014/main" id="{B75694F9-B3F3-451C-6E8F-BE40FC5EE49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77603" y="2288354"/>
              <a:ext cx="1564106" cy="11887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5" name="テキスト ボックス 54">
              <a:extLst>
                <a:ext uri="{FF2B5EF4-FFF2-40B4-BE49-F238E27FC236}">
                  <a16:creationId xmlns:a16="http://schemas.microsoft.com/office/drawing/2014/main" id="{37FB9D2A-E1B4-26EB-A6DA-D47CBC8E0A61}"/>
                </a:ext>
              </a:extLst>
            </p:cNvPr>
            <p:cNvSpPr txBox="1"/>
            <p:nvPr/>
          </p:nvSpPr>
          <p:spPr>
            <a:xfrm>
              <a:off x="3608644" y="1760634"/>
              <a:ext cx="1322384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ja-JP" altLang="en-US" sz="14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自分の</a:t>
              </a:r>
              <a:endPara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14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タブレット</a:t>
              </a:r>
              <a:endParaRPr lang="ja-JP" altLang="en-US" sz="1400" dirty="0"/>
            </a:p>
          </p:txBody>
        </p:sp>
      </p:grpSp>
      <p:sp>
        <p:nvSpPr>
          <p:cNvPr id="1025" name="正方形/長方形 1024">
            <a:extLst>
              <a:ext uri="{FF2B5EF4-FFF2-40B4-BE49-F238E27FC236}">
                <a16:creationId xmlns:a16="http://schemas.microsoft.com/office/drawing/2014/main" id="{D7C95A95-47C2-91DD-135A-03FDC051D720}"/>
              </a:ext>
            </a:extLst>
          </p:cNvPr>
          <p:cNvSpPr/>
          <p:nvPr/>
        </p:nvSpPr>
        <p:spPr>
          <a:xfrm>
            <a:off x="3614055" y="3578947"/>
            <a:ext cx="1290876" cy="52514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タブレットのフォルダ</a:t>
            </a:r>
          </a:p>
        </p:txBody>
      </p:sp>
      <p:sp>
        <p:nvSpPr>
          <p:cNvPr id="1033" name="テキスト ボックス 1032">
            <a:extLst>
              <a:ext uri="{FF2B5EF4-FFF2-40B4-BE49-F238E27FC236}">
                <a16:creationId xmlns:a16="http://schemas.microsoft.com/office/drawing/2014/main" id="{9B70A791-DA06-18D7-A603-CCC8246CB6B0}"/>
              </a:ext>
            </a:extLst>
          </p:cNvPr>
          <p:cNvSpPr txBox="1"/>
          <p:nvPr/>
        </p:nvSpPr>
        <p:spPr>
          <a:xfrm>
            <a:off x="4596917" y="4726501"/>
            <a:ext cx="949299" cy="3174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63" dirty="0"/>
              <a:t>動画</a:t>
            </a:r>
            <a:r>
              <a:rPr lang="en-US" altLang="ja-JP" sz="1463" dirty="0"/>
              <a:t>.mp4</a:t>
            </a:r>
            <a:endParaRPr kumimoji="1" lang="ja-JP" altLang="en-US" sz="1463" dirty="0"/>
          </a:p>
        </p:txBody>
      </p:sp>
      <p:cxnSp>
        <p:nvCxnSpPr>
          <p:cNvPr id="1037" name="コネクタ: カギ線 1036">
            <a:extLst>
              <a:ext uri="{FF2B5EF4-FFF2-40B4-BE49-F238E27FC236}">
                <a16:creationId xmlns:a16="http://schemas.microsoft.com/office/drawing/2014/main" id="{6438927E-CF1E-159C-B80D-BC22E1EBB54C}"/>
              </a:ext>
            </a:extLst>
          </p:cNvPr>
          <p:cNvCxnSpPr>
            <a:cxnSpLocks/>
            <a:stCxn id="1025" idx="2"/>
            <a:endCxn id="1033" idx="1"/>
          </p:cNvCxnSpPr>
          <p:nvPr/>
        </p:nvCxnSpPr>
        <p:spPr>
          <a:xfrm rot="16200000" flipH="1">
            <a:off x="4037635" y="4325949"/>
            <a:ext cx="781140" cy="337424"/>
          </a:xfrm>
          <a:prstGeom prst="bentConnector2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9" name="テキスト ボックス 1038">
            <a:extLst>
              <a:ext uri="{FF2B5EF4-FFF2-40B4-BE49-F238E27FC236}">
                <a16:creationId xmlns:a16="http://schemas.microsoft.com/office/drawing/2014/main" id="{28B260BE-5166-FA73-58D8-D46A24BC3753}"/>
              </a:ext>
            </a:extLst>
          </p:cNvPr>
          <p:cNvSpPr txBox="1"/>
          <p:nvPr/>
        </p:nvSpPr>
        <p:spPr>
          <a:xfrm>
            <a:off x="4596917" y="4277000"/>
            <a:ext cx="838691" cy="3174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63" dirty="0"/>
              <a:t>写真</a:t>
            </a:r>
            <a:r>
              <a:rPr lang="en-US" altLang="ja-JP" sz="1463" dirty="0"/>
              <a:t>.jpg</a:t>
            </a:r>
            <a:endParaRPr kumimoji="1" lang="ja-JP" altLang="en-US" sz="1463" dirty="0"/>
          </a:p>
        </p:txBody>
      </p:sp>
      <p:cxnSp>
        <p:nvCxnSpPr>
          <p:cNvPr id="1040" name="コネクタ: カギ線 1039">
            <a:extLst>
              <a:ext uri="{FF2B5EF4-FFF2-40B4-BE49-F238E27FC236}">
                <a16:creationId xmlns:a16="http://schemas.microsoft.com/office/drawing/2014/main" id="{DB4C2AC7-84A6-F884-3622-A76B153A2D40}"/>
              </a:ext>
            </a:extLst>
          </p:cNvPr>
          <p:cNvCxnSpPr>
            <a:cxnSpLocks/>
            <a:stCxn id="1025" idx="2"/>
            <a:endCxn id="1039" idx="1"/>
          </p:cNvCxnSpPr>
          <p:nvPr/>
        </p:nvCxnSpPr>
        <p:spPr>
          <a:xfrm rot="16200000" flipH="1">
            <a:off x="4262386" y="4101198"/>
            <a:ext cx="331639" cy="337424"/>
          </a:xfrm>
          <a:prstGeom prst="bentConnector2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9" name="直線コネクタ 1058">
            <a:extLst>
              <a:ext uri="{FF2B5EF4-FFF2-40B4-BE49-F238E27FC236}">
                <a16:creationId xmlns:a16="http://schemas.microsoft.com/office/drawing/2014/main" id="{EBDB58EB-8C36-4D34-806B-82D1E246A3BF}"/>
              </a:ext>
            </a:extLst>
          </p:cNvPr>
          <p:cNvCxnSpPr>
            <a:cxnSpLocks/>
            <a:stCxn id="1061" idx="1"/>
          </p:cNvCxnSpPr>
          <p:nvPr/>
        </p:nvCxnSpPr>
        <p:spPr>
          <a:xfrm flipH="1">
            <a:off x="5041709" y="2880270"/>
            <a:ext cx="1580662" cy="2445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60" name="グループ化 1059">
            <a:extLst>
              <a:ext uri="{FF2B5EF4-FFF2-40B4-BE49-F238E27FC236}">
                <a16:creationId xmlns:a16="http://schemas.microsoft.com/office/drawing/2014/main" id="{8B841905-5FEB-2CD7-B56F-63E7FC0A7B13}"/>
              </a:ext>
            </a:extLst>
          </p:cNvPr>
          <p:cNvGrpSpPr/>
          <p:nvPr/>
        </p:nvGrpSpPr>
        <p:grpSpPr>
          <a:xfrm>
            <a:off x="6622371" y="2163071"/>
            <a:ext cx="1434397" cy="1434397"/>
            <a:chOff x="5069475" y="2292978"/>
            <a:chExt cx="1765412" cy="1765412"/>
          </a:xfrm>
        </p:grpSpPr>
        <p:pic>
          <p:nvPicPr>
            <p:cNvPr id="1061" name="グラフィックス 1060" descr="雲 枠線">
              <a:extLst>
                <a:ext uri="{FF2B5EF4-FFF2-40B4-BE49-F238E27FC236}">
                  <a16:creationId xmlns:a16="http://schemas.microsoft.com/office/drawing/2014/main" id="{33A9CE63-EC1D-492E-8206-68DF7C2815B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069475" y="2292978"/>
              <a:ext cx="1765412" cy="1765412"/>
            </a:xfrm>
            <a:prstGeom prst="rect">
              <a:avLst/>
            </a:prstGeom>
          </p:spPr>
        </p:pic>
        <p:sp>
          <p:nvSpPr>
            <p:cNvPr id="1062" name="テキスト ボックス 1061">
              <a:extLst>
                <a:ext uri="{FF2B5EF4-FFF2-40B4-BE49-F238E27FC236}">
                  <a16:creationId xmlns:a16="http://schemas.microsoft.com/office/drawing/2014/main" id="{AE154303-62AB-866B-0C39-8697FC53BF11}"/>
                </a:ext>
              </a:extLst>
            </p:cNvPr>
            <p:cNvSpPr txBox="1"/>
            <p:nvPr/>
          </p:nvSpPr>
          <p:spPr>
            <a:xfrm>
              <a:off x="5398183" y="3164698"/>
              <a:ext cx="1150611" cy="3907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463" b="1" dirty="0">
                  <a:solidFill>
                    <a:schemeClr val="accent5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クラウド</a:t>
              </a:r>
            </a:p>
          </p:txBody>
        </p:sp>
      </p:grpSp>
      <p:cxnSp>
        <p:nvCxnSpPr>
          <p:cNvPr id="1064" name="直線コネクタ 1063">
            <a:extLst>
              <a:ext uri="{FF2B5EF4-FFF2-40B4-BE49-F238E27FC236}">
                <a16:creationId xmlns:a16="http://schemas.microsoft.com/office/drawing/2014/main" id="{0155D426-D532-08D7-159D-503CB843C2EB}"/>
              </a:ext>
            </a:extLst>
          </p:cNvPr>
          <p:cNvCxnSpPr>
            <a:cxnSpLocks/>
          </p:cNvCxnSpPr>
          <p:nvPr/>
        </p:nvCxnSpPr>
        <p:spPr>
          <a:xfrm flipH="1">
            <a:off x="6322760" y="2263265"/>
            <a:ext cx="4412" cy="3520304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5" name="テキスト ボックス 1064">
            <a:extLst>
              <a:ext uri="{FF2B5EF4-FFF2-40B4-BE49-F238E27FC236}">
                <a16:creationId xmlns:a16="http://schemas.microsoft.com/office/drawing/2014/main" id="{13FFDD10-B357-EE0E-2E4C-F48624C69A4D}"/>
              </a:ext>
            </a:extLst>
          </p:cNvPr>
          <p:cNvSpPr txBox="1"/>
          <p:nvPr/>
        </p:nvSpPr>
        <p:spPr>
          <a:xfrm>
            <a:off x="5456490" y="1924711"/>
            <a:ext cx="1741364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インターネット</a:t>
            </a:r>
            <a:endParaRPr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71" name="正方形/長方形 1070">
            <a:extLst>
              <a:ext uri="{FF2B5EF4-FFF2-40B4-BE49-F238E27FC236}">
                <a16:creationId xmlns:a16="http://schemas.microsoft.com/office/drawing/2014/main" id="{473D3676-6F42-E383-5080-1FF83A39FAC3}"/>
              </a:ext>
            </a:extLst>
          </p:cNvPr>
          <p:cNvSpPr/>
          <p:nvPr/>
        </p:nvSpPr>
        <p:spPr>
          <a:xfrm>
            <a:off x="6659816" y="3409010"/>
            <a:ext cx="1290876" cy="52514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Google</a:t>
            </a:r>
          </a:p>
          <a:p>
            <a:pPr algn="ctr"/>
            <a:r>
              <a:rPr lang="ja-JP" altLang="en-US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ドライブ</a:t>
            </a:r>
            <a:endParaRPr kumimoji="1" lang="ja-JP" altLang="en-US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72" name="テキスト ボックス 1071">
            <a:extLst>
              <a:ext uri="{FF2B5EF4-FFF2-40B4-BE49-F238E27FC236}">
                <a16:creationId xmlns:a16="http://schemas.microsoft.com/office/drawing/2014/main" id="{0B4D77FB-8FB9-84E8-AD48-3B97A25559F2}"/>
              </a:ext>
            </a:extLst>
          </p:cNvPr>
          <p:cNvSpPr txBox="1"/>
          <p:nvPr/>
        </p:nvSpPr>
        <p:spPr>
          <a:xfrm>
            <a:off x="7657493" y="4578587"/>
            <a:ext cx="1988045" cy="3174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63" dirty="0"/>
              <a:t>    </a:t>
            </a:r>
            <a:r>
              <a:rPr lang="ja-JP" altLang="en-US" sz="1463" dirty="0"/>
              <a:t> </a:t>
            </a:r>
            <a:r>
              <a:rPr kumimoji="1" lang="ja-JP" altLang="en-US" sz="1463" dirty="0"/>
              <a:t>スプレッドシート</a:t>
            </a:r>
            <a:r>
              <a:rPr kumimoji="1" lang="en-US" altLang="ja-JP" sz="1463" dirty="0"/>
              <a:t>1</a:t>
            </a:r>
            <a:endParaRPr kumimoji="1" lang="ja-JP" altLang="en-US" sz="1463" dirty="0"/>
          </a:p>
        </p:txBody>
      </p:sp>
      <p:cxnSp>
        <p:nvCxnSpPr>
          <p:cNvPr id="1073" name="コネクタ: カギ線 1072">
            <a:extLst>
              <a:ext uri="{FF2B5EF4-FFF2-40B4-BE49-F238E27FC236}">
                <a16:creationId xmlns:a16="http://schemas.microsoft.com/office/drawing/2014/main" id="{6193D865-871C-97FB-AA04-6A28743C3758}"/>
              </a:ext>
            </a:extLst>
          </p:cNvPr>
          <p:cNvCxnSpPr>
            <a:cxnSpLocks/>
            <a:stCxn id="1071" idx="2"/>
            <a:endCxn id="1072" idx="1"/>
          </p:cNvCxnSpPr>
          <p:nvPr/>
        </p:nvCxnSpPr>
        <p:spPr>
          <a:xfrm rot="16200000" flipH="1">
            <a:off x="7079792" y="4159615"/>
            <a:ext cx="803163" cy="352239"/>
          </a:xfrm>
          <a:prstGeom prst="bentConnector2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5" name="コネクタ: カギ線 1074">
            <a:extLst>
              <a:ext uri="{FF2B5EF4-FFF2-40B4-BE49-F238E27FC236}">
                <a16:creationId xmlns:a16="http://schemas.microsoft.com/office/drawing/2014/main" id="{01FAA5E5-4282-D987-D7E8-CA41BE6BF0A2}"/>
              </a:ext>
            </a:extLst>
          </p:cNvPr>
          <p:cNvCxnSpPr>
            <a:cxnSpLocks/>
            <a:stCxn id="1071" idx="2"/>
            <a:endCxn id="1074" idx="1"/>
          </p:cNvCxnSpPr>
          <p:nvPr/>
        </p:nvCxnSpPr>
        <p:spPr>
          <a:xfrm rot="16200000" flipH="1">
            <a:off x="7268327" y="3971080"/>
            <a:ext cx="344681" cy="270827"/>
          </a:xfrm>
          <a:prstGeom prst="bentConnector2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D9B56A72-E9FA-D0EA-2662-C32649A8AB2E}"/>
              </a:ext>
            </a:extLst>
          </p:cNvPr>
          <p:cNvGrpSpPr/>
          <p:nvPr/>
        </p:nvGrpSpPr>
        <p:grpSpPr>
          <a:xfrm>
            <a:off x="7576081" y="4120105"/>
            <a:ext cx="1321196" cy="317459"/>
            <a:chOff x="9337068" y="4624863"/>
            <a:chExt cx="1626087" cy="390719"/>
          </a:xfrm>
        </p:grpSpPr>
        <p:sp>
          <p:nvSpPr>
            <p:cNvPr id="1074" name="テキスト ボックス 1073">
              <a:extLst>
                <a:ext uri="{FF2B5EF4-FFF2-40B4-BE49-F238E27FC236}">
                  <a16:creationId xmlns:a16="http://schemas.microsoft.com/office/drawing/2014/main" id="{94D8CE8B-2C3B-1101-7CD6-4A71DAA09E87}"/>
                </a:ext>
              </a:extLst>
            </p:cNvPr>
            <p:cNvSpPr txBox="1"/>
            <p:nvPr/>
          </p:nvSpPr>
          <p:spPr>
            <a:xfrm>
              <a:off x="9337068" y="4624863"/>
              <a:ext cx="1626087" cy="3907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463" dirty="0"/>
                <a:t>       スライド</a:t>
              </a:r>
              <a:r>
                <a:rPr lang="en-US" altLang="ja-JP" sz="1463" dirty="0"/>
                <a:t>1</a:t>
              </a:r>
              <a:endParaRPr kumimoji="1" lang="ja-JP" altLang="en-US" sz="1463" dirty="0"/>
            </a:p>
          </p:txBody>
        </p:sp>
        <p:grpSp>
          <p:nvGrpSpPr>
            <p:cNvPr id="1089" name="グループ化 1088">
              <a:extLst>
                <a:ext uri="{FF2B5EF4-FFF2-40B4-BE49-F238E27FC236}">
                  <a16:creationId xmlns:a16="http://schemas.microsoft.com/office/drawing/2014/main" id="{649D8164-CA46-35BC-4FEF-55844B1B9867}"/>
                </a:ext>
              </a:extLst>
            </p:cNvPr>
            <p:cNvGrpSpPr/>
            <p:nvPr/>
          </p:nvGrpSpPr>
          <p:grpSpPr>
            <a:xfrm>
              <a:off x="9429419" y="4658587"/>
              <a:ext cx="368707" cy="319551"/>
              <a:chOff x="9418073" y="5172996"/>
              <a:chExt cx="368707" cy="319551"/>
            </a:xfrm>
          </p:grpSpPr>
          <p:sp>
            <p:nvSpPr>
              <p:cNvPr id="1087" name="正方形/長方形 1086">
                <a:extLst>
                  <a:ext uri="{FF2B5EF4-FFF2-40B4-BE49-F238E27FC236}">
                    <a16:creationId xmlns:a16="http://schemas.microsoft.com/office/drawing/2014/main" id="{449E02F7-9B6A-C8C8-2E8B-73880742CF68}"/>
                  </a:ext>
                </a:extLst>
              </p:cNvPr>
              <p:cNvSpPr/>
              <p:nvPr/>
            </p:nvSpPr>
            <p:spPr>
              <a:xfrm>
                <a:off x="9418073" y="5172996"/>
                <a:ext cx="368707" cy="31955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463"/>
              </a:p>
            </p:txBody>
          </p:sp>
          <p:sp>
            <p:nvSpPr>
              <p:cNvPr id="1088" name="正方形/長方形 1087">
                <a:extLst>
                  <a:ext uri="{FF2B5EF4-FFF2-40B4-BE49-F238E27FC236}">
                    <a16:creationId xmlns:a16="http://schemas.microsoft.com/office/drawing/2014/main" id="{A3E2B972-8D53-DF25-986F-E6C6F463EAB2}"/>
                  </a:ext>
                </a:extLst>
              </p:cNvPr>
              <p:cNvSpPr/>
              <p:nvPr/>
            </p:nvSpPr>
            <p:spPr>
              <a:xfrm>
                <a:off x="9472951" y="5261227"/>
                <a:ext cx="270738" cy="16715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463"/>
              </a:p>
            </p:txBody>
          </p:sp>
        </p:grpSp>
      </p:grpSp>
      <p:sp>
        <p:nvSpPr>
          <p:cNvPr id="1095" name="正方形/長方形 1094">
            <a:extLst>
              <a:ext uri="{FF2B5EF4-FFF2-40B4-BE49-F238E27FC236}">
                <a16:creationId xmlns:a16="http://schemas.microsoft.com/office/drawing/2014/main" id="{9D91DE8A-51C7-EEAA-54E6-964E668F60FD}"/>
              </a:ext>
            </a:extLst>
          </p:cNvPr>
          <p:cNvSpPr/>
          <p:nvPr/>
        </p:nvSpPr>
        <p:spPr>
          <a:xfrm>
            <a:off x="7666777" y="4593747"/>
            <a:ext cx="299574" cy="25963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63"/>
          </a:p>
        </p:txBody>
      </p:sp>
      <p:sp>
        <p:nvSpPr>
          <p:cNvPr id="1106" name="テキスト ボックス 1105">
            <a:extLst>
              <a:ext uri="{FF2B5EF4-FFF2-40B4-BE49-F238E27FC236}">
                <a16:creationId xmlns:a16="http://schemas.microsoft.com/office/drawing/2014/main" id="{8CF19A8C-C331-FF3D-31B5-810D3293AD9F}"/>
              </a:ext>
            </a:extLst>
          </p:cNvPr>
          <p:cNvSpPr txBox="1"/>
          <p:nvPr/>
        </p:nvSpPr>
        <p:spPr>
          <a:xfrm>
            <a:off x="328300" y="880069"/>
            <a:ext cx="9242277" cy="558529"/>
          </a:xfrm>
          <a:prstGeom prst="rect">
            <a:avLst/>
          </a:prstGeom>
          <a:noFill/>
          <a:ln w="19050">
            <a:solidFill>
              <a:schemeClr val="bg1">
                <a:lumMod val="65000"/>
              </a:schemeClr>
            </a:solidFill>
            <a:prstDash val="sysDash"/>
          </a:ln>
        </p:spPr>
        <p:txBody>
          <a:bodyPr wrap="square" rtlCol="0" anchor="ctr">
            <a:noAutofit/>
          </a:bodyPr>
          <a:lstStyle/>
          <a:p>
            <a:r>
              <a:rPr kumimoji="1" lang="en-US" altLang="ja-JP" sz="2000" dirty="0">
                <a:latin typeface="メイリオ"/>
                <a:ea typeface="メイリオ"/>
              </a:rPr>
              <a:t>Chromebook</a:t>
            </a:r>
            <a:r>
              <a:rPr kumimoji="1" lang="ja-JP" altLang="en-US" sz="2000" dirty="0">
                <a:latin typeface="メイリオ"/>
                <a:ea typeface="メイリオ"/>
              </a:rPr>
              <a:t>ではファイルがクラウドで管理されています。</a:t>
            </a:r>
            <a:endParaRPr kumimoji="1" lang="en-US" altLang="ja-JP" sz="2000" dirty="0">
              <a:latin typeface="メイリオ"/>
              <a:ea typeface="メイリオ"/>
            </a:endParaRPr>
          </a:p>
        </p:txBody>
      </p:sp>
      <p:sp>
        <p:nvSpPr>
          <p:cNvPr id="1114" name="テキスト ボックス 1113">
            <a:extLst>
              <a:ext uri="{FF2B5EF4-FFF2-40B4-BE49-F238E27FC236}">
                <a16:creationId xmlns:a16="http://schemas.microsoft.com/office/drawing/2014/main" id="{4F9E9361-0A93-F097-00D2-26DC0644B44C}"/>
              </a:ext>
            </a:extLst>
          </p:cNvPr>
          <p:cNvSpPr txBox="1"/>
          <p:nvPr/>
        </p:nvSpPr>
        <p:spPr>
          <a:xfrm>
            <a:off x="321575" y="5941294"/>
            <a:ext cx="6417141" cy="369332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ja-JP" altLang="en-US" dirty="0">
                <a:latin typeface="メイリオ"/>
                <a:ea typeface="メイリオ"/>
              </a:rPr>
              <a:t>クラウドは</a:t>
            </a:r>
            <a:r>
              <a:rPr lang="ja-JP" altLang="en-US" b="1" dirty="0">
                <a:solidFill>
                  <a:srgbClr val="0070C0"/>
                </a:solidFill>
                <a:latin typeface="メイリオ"/>
                <a:ea typeface="メイリオ"/>
              </a:rPr>
              <a:t>インターネットの上の仮想のコンピュータ</a:t>
            </a:r>
            <a:r>
              <a:rPr lang="ja-JP" altLang="en-US" dirty="0">
                <a:latin typeface="メイリオ"/>
                <a:ea typeface="メイリオ"/>
              </a:rPr>
              <a:t>です。</a:t>
            </a:r>
            <a:endParaRPr kumimoji="1" lang="en-US" altLang="ja-JP" dirty="0">
              <a:latin typeface="メイリオ"/>
              <a:ea typeface="メイリオ"/>
            </a:endParaRPr>
          </a:p>
        </p:txBody>
      </p:sp>
      <p:sp>
        <p:nvSpPr>
          <p:cNvPr id="6" name="吹き出し: 角を丸めた四角形 5">
            <a:extLst>
              <a:ext uri="{FF2B5EF4-FFF2-40B4-BE49-F238E27FC236}">
                <a16:creationId xmlns:a16="http://schemas.microsoft.com/office/drawing/2014/main" id="{A340231D-66D1-B5D0-DD1C-7FCB39C7E7C3}"/>
              </a:ext>
            </a:extLst>
          </p:cNvPr>
          <p:cNvSpPr/>
          <p:nvPr/>
        </p:nvSpPr>
        <p:spPr>
          <a:xfrm>
            <a:off x="6602384" y="5097793"/>
            <a:ext cx="2340090" cy="984131"/>
          </a:xfrm>
          <a:prstGeom prst="wedgeRoundRectCallout">
            <a:avLst>
              <a:gd name="adj1" fmla="val -4299"/>
              <a:gd name="adj2" fmla="val -81682"/>
              <a:gd name="adj3" fmla="val 16667"/>
            </a:avLst>
          </a:prstGeom>
          <a:solidFill>
            <a:schemeClr val="bg1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Google</a:t>
            </a:r>
            <a:r>
              <a:rPr lang="ja-JP" altLang="en-US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のアプリで作ったスライドなどのファイルは、</a:t>
            </a:r>
            <a:r>
              <a:rPr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Google</a:t>
            </a:r>
            <a:r>
              <a:rPr lang="ja-JP" altLang="en-US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ドライブにあります。</a:t>
            </a:r>
            <a:endParaRPr lang="en-US" altLang="ja-JP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177C142C-3E30-9C0B-5658-449D2A77E26D}"/>
              </a:ext>
            </a:extLst>
          </p:cNvPr>
          <p:cNvGrpSpPr/>
          <p:nvPr/>
        </p:nvGrpSpPr>
        <p:grpSpPr>
          <a:xfrm>
            <a:off x="118168" y="3255328"/>
            <a:ext cx="1810575" cy="1579794"/>
            <a:chOff x="321576" y="2614136"/>
            <a:chExt cx="1538015" cy="1341975"/>
          </a:xfrm>
        </p:grpSpPr>
        <p:sp>
          <p:nvSpPr>
            <p:cNvPr id="52" name="楕円 51">
              <a:extLst>
                <a:ext uri="{FF2B5EF4-FFF2-40B4-BE49-F238E27FC236}">
                  <a16:creationId xmlns:a16="http://schemas.microsoft.com/office/drawing/2014/main" id="{CE8C9139-BB82-CBF9-52B4-D92A16C10FF5}"/>
                </a:ext>
              </a:extLst>
            </p:cNvPr>
            <p:cNvSpPr/>
            <p:nvPr/>
          </p:nvSpPr>
          <p:spPr>
            <a:xfrm>
              <a:off x="321576" y="2614136"/>
              <a:ext cx="1538015" cy="1341975"/>
            </a:xfrm>
            <a:prstGeom prst="ellipse">
              <a:avLst/>
            </a:prstGeom>
            <a:solidFill>
              <a:srgbClr val="FFF2CC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63"/>
            </a:p>
          </p:txBody>
        </p:sp>
        <p:pic>
          <p:nvPicPr>
            <p:cNvPr id="1028" name="Picture 4" descr="タブレットを使う学生のイラスト（男子）">
              <a:extLst>
                <a:ext uri="{FF2B5EF4-FFF2-40B4-BE49-F238E27FC236}">
                  <a16:creationId xmlns:a16="http://schemas.microsoft.com/office/drawing/2014/main" id="{5F5CAB46-E66A-2CE6-4B23-9E8BE5DAF9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18017" y="2659800"/>
              <a:ext cx="535254" cy="10999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" descr="ビーカーに入った沸騰石のイラスト">
              <a:extLst>
                <a:ext uri="{FF2B5EF4-FFF2-40B4-BE49-F238E27FC236}">
                  <a16:creationId xmlns:a16="http://schemas.microsoft.com/office/drawing/2014/main" id="{2A7B28AE-04F7-B730-0C80-AAB2740F1C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9044" y="2944281"/>
              <a:ext cx="535254" cy="5352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四角形: 角を丸くする 26">
              <a:extLst>
                <a:ext uri="{FF2B5EF4-FFF2-40B4-BE49-F238E27FC236}">
                  <a16:creationId xmlns:a16="http://schemas.microsoft.com/office/drawing/2014/main" id="{5742EE13-F354-DF38-CE95-F02A59202395}"/>
                </a:ext>
              </a:extLst>
            </p:cNvPr>
            <p:cNvSpPr/>
            <p:nvPr/>
          </p:nvSpPr>
          <p:spPr>
            <a:xfrm>
              <a:off x="681621" y="3526419"/>
              <a:ext cx="816762" cy="266877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4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動画</a:t>
              </a:r>
              <a:endParaRPr kumimoji="1"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6702F9D3-F541-4A4C-B8C5-F96D843FE9F6}"/>
              </a:ext>
            </a:extLst>
          </p:cNvPr>
          <p:cNvGrpSpPr/>
          <p:nvPr/>
        </p:nvGrpSpPr>
        <p:grpSpPr>
          <a:xfrm>
            <a:off x="1700443" y="4193930"/>
            <a:ext cx="1696071" cy="1479884"/>
            <a:chOff x="1507802" y="3708760"/>
            <a:chExt cx="1470640" cy="1283187"/>
          </a:xfrm>
        </p:grpSpPr>
        <p:sp>
          <p:nvSpPr>
            <p:cNvPr id="53" name="楕円 52">
              <a:extLst>
                <a:ext uri="{FF2B5EF4-FFF2-40B4-BE49-F238E27FC236}">
                  <a16:creationId xmlns:a16="http://schemas.microsoft.com/office/drawing/2014/main" id="{78CCCBBE-D77A-7E08-30DA-8FC2A0A53393}"/>
                </a:ext>
              </a:extLst>
            </p:cNvPr>
            <p:cNvSpPr/>
            <p:nvPr/>
          </p:nvSpPr>
          <p:spPr>
            <a:xfrm>
              <a:off x="1507802" y="3708760"/>
              <a:ext cx="1470640" cy="1283187"/>
            </a:xfrm>
            <a:prstGeom prst="ellipse">
              <a:avLst/>
            </a:prstGeom>
            <a:solidFill>
              <a:srgbClr val="FFF2CC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63"/>
            </a:p>
          </p:txBody>
        </p:sp>
        <p:pic>
          <p:nvPicPr>
            <p:cNvPr id="1032" name="Picture 8" descr="パソコンを使う学生のイラスト（男子）">
              <a:extLst>
                <a:ext uri="{FF2B5EF4-FFF2-40B4-BE49-F238E27FC236}">
                  <a16:creationId xmlns:a16="http://schemas.microsoft.com/office/drawing/2014/main" id="{B36BD8BF-496A-6582-9DA1-25364CB961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68893" y="3720247"/>
              <a:ext cx="782826" cy="8367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2" name="四角形: 角を丸くする 31">
              <a:extLst>
                <a:ext uri="{FF2B5EF4-FFF2-40B4-BE49-F238E27FC236}">
                  <a16:creationId xmlns:a16="http://schemas.microsoft.com/office/drawing/2014/main" id="{2BB20EC2-B738-411C-2263-D744477532B6}"/>
                </a:ext>
              </a:extLst>
            </p:cNvPr>
            <p:cNvSpPr/>
            <p:nvPr/>
          </p:nvSpPr>
          <p:spPr>
            <a:xfrm>
              <a:off x="1852630" y="4504390"/>
              <a:ext cx="969465" cy="41019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4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スライド</a:t>
              </a:r>
              <a:endParaRPr kumimoji="1"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14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資料</a:t>
              </a:r>
              <a:endParaRPr kumimoji="1"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BBAC316E-AC4A-06BB-127D-D3FAA6F14711}"/>
              </a:ext>
            </a:extLst>
          </p:cNvPr>
          <p:cNvGrpSpPr/>
          <p:nvPr/>
        </p:nvGrpSpPr>
        <p:grpSpPr>
          <a:xfrm>
            <a:off x="941644" y="1626829"/>
            <a:ext cx="1857810" cy="1621008"/>
            <a:chOff x="1490670" y="1817119"/>
            <a:chExt cx="1362372" cy="1188720"/>
          </a:xfrm>
        </p:grpSpPr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6301727D-1223-D062-AA7E-7C96EEDE61ED}"/>
                </a:ext>
              </a:extLst>
            </p:cNvPr>
            <p:cNvSpPr/>
            <p:nvPr/>
          </p:nvSpPr>
          <p:spPr>
            <a:xfrm>
              <a:off x="1490670" y="1817119"/>
              <a:ext cx="1362372" cy="1188720"/>
            </a:xfrm>
            <a:prstGeom prst="ellipse">
              <a:avLst/>
            </a:prstGeom>
            <a:solidFill>
              <a:srgbClr val="FFF2CC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63"/>
            </a:p>
          </p:txBody>
        </p:sp>
        <p:pic>
          <p:nvPicPr>
            <p:cNvPr id="13" name="Picture 10" descr="ペットボトル水耕栽培のイラスト">
              <a:extLst>
                <a:ext uri="{FF2B5EF4-FFF2-40B4-BE49-F238E27FC236}">
                  <a16:creationId xmlns:a16="http://schemas.microsoft.com/office/drawing/2014/main" id="{F748F9AD-C08D-C661-958D-A7229C241E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34613" y="1931433"/>
              <a:ext cx="687140" cy="6871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4" descr="タブレットを使う学生のイラスト（男子）">
              <a:extLst>
                <a:ext uri="{FF2B5EF4-FFF2-40B4-BE49-F238E27FC236}">
                  <a16:creationId xmlns:a16="http://schemas.microsoft.com/office/drawing/2014/main" id="{06AD327E-A49F-2119-EB6E-835DC6AF140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756305" y="1823323"/>
              <a:ext cx="448079" cy="9208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四角形: 角を丸くする 25">
              <a:extLst>
                <a:ext uri="{FF2B5EF4-FFF2-40B4-BE49-F238E27FC236}">
                  <a16:creationId xmlns:a16="http://schemas.microsoft.com/office/drawing/2014/main" id="{A92038AD-D632-3A2D-D902-01654070D105}"/>
                </a:ext>
              </a:extLst>
            </p:cNvPr>
            <p:cNvSpPr/>
            <p:nvPr/>
          </p:nvSpPr>
          <p:spPr>
            <a:xfrm>
              <a:off x="1785976" y="2636675"/>
              <a:ext cx="803501" cy="243594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4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写真</a:t>
              </a:r>
              <a:endParaRPr kumimoji="1"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6" name="テキスト ボックス 7">
            <a:extLst>
              <a:ext uri="{FF2B5EF4-FFF2-40B4-BE49-F238E27FC236}">
                <a16:creationId xmlns:a16="http://schemas.microsoft.com/office/drawing/2014/main" id="{725C1D02-A6EC-C86E-B6C4-AB82473EF467}"/>
              </a:ext>
            </a:extLst>
          </p:cNvPr>
          <p:cNvSpPr txBox="1"/>
          <p:nvPr/>
        </p:nvSpPr>
        <p:spPr>
          <a:xfrm>
            <a:off x="1374307" y="6573318"/>
            <a:ext cx="853169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ja-JP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Chromebook</a:t>
            </a:r>
            <a:r>
              <a:rPr lang="ja-JP" altLang="en-US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、</a:t>
            </a:r>
            <a:r>
              <a:rPr lang="en-US" altLang="ja-JP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</a:t>
            </a:r>
            <a:r>
              <a:rPr lang="ja-JP" altLang="en-US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ドライブ、</a:t>
            </a:r>
            <a:r>
              <a:rPr lang="en-US" altLang="ja-JP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</a:t>
            </a:r>
            <a:r>
              <a:rPr lang="ja-JP" altLang="en-US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スライド、</a:t>
            </a:r>
            <a:r>
              <a:rPr lang="en-US" altLang="ja-JP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</a:t>
            </a:r>
            <a:r>
              <a:rPr lang="ja-JP" altLang="en-US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スプレッドシートは</a:t>
            </a:r>
            <a:r>
              <a:rPr lang="en-US" altLang="ja-JP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 LLC</a:t>
            </a:r>
            <a:r>
              <a:rPr lang="ja-JP" altLang="en-US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の商標であり、本資料は</a:t>
            </a:r>
            <a:r>
              <a:rPr lang="en-US" altLang="ja-JP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</a:t>
            </a:r>
            <a:r>
              <a:rPr lang="ja-JP" altLang="en-US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によって承認または提携したものではありません。</a:t>
            </a:r>
            <a:endParaRPr lang="en-US" altLang="ja-JP" sz="800" b="0" i="0" dirty="0">
              <a:solidFill>
                <a:srgbClr val="000000"/>
              </a:solidFill>
              <a:effectLst/>
              <a:latin typeface="Yu Gothic" panose="020B0400000000000000" pitchFamily="50" charset="-128"/>
              <a:ea typeface="Yu Gothic" panose="020B0400000000000000" pitchFamily="50" charset="-128"/>
            </a:endParaRPr>
          </a:p>
          <a:p>
            <a:pPr algn="r"/>
            <a:r>
              <a:rPr lang="ja-JP" altLang="en-US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イラスト出典：いらすとや </a:t>
            </a:r>
            <a:r>
              <a:rPr lang="en-US" altLang="ja-JP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  <a:hlinkClick r:id="rId10"/>
              </a:rPr>
              <a:t>https://www.irasutoya.com/</a:t>
            </a:r>
            <a:endParaRPr lang="en-US" altLang="ja-JP" sz="800" b="0" i="0" dirty="0">
              <a:solidFill>
                <a:srgbClr val="000000"/>
              </a:solidFill>
              <a:effectLst/>
              <a:latin typeface="Yu Gothic" panose="020B0400000000000000" pitchFamily="50" charset="-128"/>
              <a:ea typeface="Yu Gothic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914083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18BA842E-D4C7-8FBA-68D5-7CDF40721E59}"/>
              </a:ext>
            </a:extLst>
          </p:cNvPr>
          <p:cNvGrpSpPr/>
          <p:nvPr/>
        </p:nvGrpSpPr>
        <p:grpSpPr>
          <a:xfrm>
            <a:off x="1667496" y="2412942"/>
            <a:ext cx="5410532" cy="4023048"/>
            <a:chOff x="6096001" y="1094174"/>
            <a:chExt cx="6659116" cy="4439626"/>
          </a:xfrm>
        </p:grpSpPr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94DEFC50-3475-F5C2-894A-295D8259B622}"/>
                </a:ext>
              </a:extLst>
            </p:cNvPr>
            <p:cNvSpPr/>
            <p:nvPr/>
          </p:nvSpPr>
          <p:spPr>
            <a:xfrm>
              <a:off x="6096001" y="1463506"/>
              <a:ext cx="6659116" cy="40702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63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30BD364B-AAE7-60E8-7F72-D4387C3CF2B2}"/>
                </a:ext>
              </a:extLst>
            </p:cNvPr>
            <p:cNvSpPr/>
            <p:nvPr/>
          </p:nvSpPr>
          <p:spPr>
            <a:xfrm>
              <a:off x="6356044" y="1662603"/>
              <a:ext cx="1588770" cy="499827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A</a:t>
              </a:r>
              <a:r>
                <a:rPr kumimoji="1" lang="ja-JP" altLang="en-US" sz="14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さんの</a:t>
              </a:r>
              <a:endParaRPr kumimoji="1"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4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マイドライブ</a:t>
              </a:r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ECD3D527-13AE-604E-545D-12691D8F978C}"/>
                </a:ext>
              </a:extLst>
            </p:cNvPr>
            <p:cNvSpPr/>
            <p:nvPr/>
          </p:nvSpPr>
          <p:spPr>
            <a:xfrm>
              <a:off x="6356044" y="3891325"/>
              <a:ext cx="2001578" cy="64633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4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クラスの全員が</a:t>
              </a:r>
              <a:endParaRPr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14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見られるフォルダ</a:t>
              </a:r>
              <a:endParaRPr kumimoji="1" lang="ja-JP" altLang="en-US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15" name="コネクタ: カギ線 14">
              <a:extLst>
                <a:ext uri="{FF2B5EF4-FFF2-40B4-BE49-F238E27FC236}">
                  <a16:creationId xmlns:a16="http://schemas.microsoft.com/office/drawing/2014/main" id="{DB04F0E1-CE15-EEFD-B17B-27082EC81462}"/>
                </a:ext>
              </a:extLst>
            </p:cNvPr>
            <p:cNvCxnSpPr>
              <a:cxnSpLocks/>
              <a:stCxn id="9" idx="2"/>
              <a:endCxn id="35" idx="1"/>
            </p:cNvCxnSpPr>
            <p:nvPr/>
          </p:nvCxnSpPr>
          <p:spPr>
            <a:xfrm rot="16200000" flipH="1">
              <a:off x="7114563" y="2198295"/>
              <a:ext cx="292101" cy="220368"/>
            </a:xfrm>
            <a:prstGeom prst="bentConnector2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コネクタ: カギ線 15">
              <a:extLst>
                <a:ext uri="{FF2B5EF4-FFF2-40B4-BE49-F238E27FC236}">
                  <a16:creationId xmlns:a16="http://schemas.microsoft.com/office/drawing/2014/main" id="{6682EB24-177E-FA67-A91A-BCE08B625DF5}"/>
                </a:ext>
              </a:extLst>
            </p:cNvPr>
            <p:cNvCxnSpPr>
              <a:cxnSpLocks/>
              <a:stCxn id="10" idx="2"/>
              <a:endCxn id="40" idx="1"/>
            </p:cNvCxnSpPr>
            <p:nvPr/>
          </p:nvCxnSpPr>
          <p:spPr>
            <a:xfrm rot="16200000" flipH="1">
              <a:off x="7189016" y="4705473"/>
              <a:ext cx="552538" cy="216903"/>
            </a:xfrm>
            <a:prstGeom prst="bentConnector2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1508D6D2-365B-169F-BE20-045DA4AA2446}"/>
                </a:ext>
              </a:extLst>
            </p:cNvPr>
            <p:cNvSpPr/>
            <p:nvPr/>
          </p:nvSpPr>
          <p:spPr>
            <a:xfrm>
              <a:off x="6096001" y="1094174"/>
              <a:ext cx="6659115" cy="36933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kumimoji="1" lang="en-US" altLang="ja-JP" sz="1600" b="1" dirty="0">
                  <a:solidFill>
                    <a:schemeClr val="tx1"/>
                  </a:solidFill>
                  <a:latin typeface="メイリオ"/>
                  <a:ea typeface="メイリオ"/>
                </a:rPr>
                <a:t>Google</a:t>
              </a:r>
              <a:r>
                <a:rPr lang="ja-JP" altLang="en-US" sz="1600" b="1" dirty="0">
                  <a:solidFill>
                    <a:schemeClr val="tx1"/>
                  </a:solidFill>
                  <a:latin typeface="メイリオ"/>
                  <a:ea typeface="メイリオ"/>
                </a:rPr>
                <a:t>ドライブ</a:t>
              </a:r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40020747-9264-53C5-6F37-801732D99852}"/>
              </a:ext>
            </a:extLst>
          </p:cNvPr>
          <p:cNvGrpSpPr/>
          <p:nvPr/>
        </p:nvGrpSpPr>
        <p:grpSpPr>
          <a:xfrm>
            <a:off x="2703268" y="3486924"/>
            <a:ext cx="1976823" cy="317459"/>
            <a:chOff x="9337068" y="4624862"/>
            <a:chExt cx="2433012" cy="390719"/>
          </a:xfrm>
        </p:grpSpPr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B719F99A-3FDD-E73E-B9D9-8B2C4C763AD6}"/>
                </a:ext>
              </a:extLst>
            </p:cNvPr>
            <p:cNvSpPr txBox="1"/>
            <p:nvPr/>
          </p:nvSpPr>
          <p:spPr>
            <a:xfrm>
              <a:off x="9337068" y="4624862"/>
              <a:ext cx="2433012" cy="390719"/>
            </a:xfrm>
            <a:prstGeom prst="rect">
              <a:avLst/>
            </a:prstGeom>
            <a:noFill/>
            <a:ln w="12700">
              <a:solidFill>
                <a:schemeClr val="bg1">
                  <a:lumMod val="65000"/>
                </a:schemeClr>
              </a:solidFill>
              <a:prstDash val="dash"/>
            </a:ln>
          </p:spPr>
          <p:txBody>
            <a:bodyPr wrap="none" rtlCol="0">
              <a:spAutoFit/>
            </a:bodyPr>
            <a:lstStyle/>
            <a:p>
              <a:r>
                <a:rPr lang="ja-JP" altLang="en-US" sz="1463" dirty="0"/>
                <a:t>       クイズのスライド</a:t>
              </a:r>
              <a:endParaRPr kumimoji="1" lang="ja-JP" altLang="en-US" sz="1463" dirty="0"/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19123766-272B-C719-2586-F706FB3E485F}"/>
                </a:ext>
              </a:extLst>
            </p:cNvPr>
            <p:cNvGrpSpPr/>
            <p:nvPr/>
          </p:nvGrpSpPr>
          <p:grpSpPr>
            <a:xfrm>
              <a:off x="9429419" y="4658587"/>
              <a:ext cx="368707" cy="319551"/>
              <a:chOff x="9418073" y="5172996"/>
              <a:chExt cx="368707" cy="319551"/>
            </a:xfrm>
          </p:grpSpPr>
          <p:sp>
            <p:nvSpPr>
              <p:cNvPr id="37" name="正方形/長方形 36">
                <a:extLst>
                  <a:ext uri="{FF2B5EF4-FFF2-40B4-BE49-F238E27FC236}">
                    <a16:creationId xmlns:a16="http://schemas.microsoft.com/office/drawing/2014/main" id="{221F1CEE-2DB6-42CC-B790-4881F769046E}"/>
                  </a:ext>
                </a:extLst>
              </p:cNvPr>
              <p:cNvSpPr/>
              <p:nvPr/>
            </p:nvSpPr>
            <p:spPr>
              <a:xfrm>
                <a:off x="9418073" y="5172996"/>
                <a:ext cx="368707" cy="31955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463"/>
              </a:p>
            </p:txBody>
          </p:sp>
          <p:sp>
            <p:nvSpPr>
              <p:cNvPr id="38" name="正方形/長方形 37">
                <a:extLst>
                  <a:ext uri="{FF2B5EF4-FFF2-40B4-BE49-F238E27FC236}">
                    <a16:creationId xmlns:a16="http://schemas.microsoft.com/office/drawing/2014/main" id="{5DA7AE77-3EAB-1B47-73B0-E891AACB22FE}"/>
                  </a:ext>
                </a:extLst>
              </p:cNvPr>
              <p:cNvSpPr/>
              <p:nvPr/>
            </p:nvSpPr>
            <p:spPr>
              <a:xfrm>
                <a:off x="9472951" y="5261227"/>
                <a:ext cx="270738" cy="16715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463"/>
              </a:p>
            </p:txBody>
          </p:sp>
        </p:grp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D2568125-859A-E80B-AE68-47659305364E}"/>
              </a:ext>
            </a:extLst>
          </p:cNvPr>
          <p:cNvGrpSpPr/>
          <p:nvPr/>
        </p:nvGrpSpPr>
        <p:grpSpPr>
          <a:xfrm>
            <a:off x="7379892" y="4428182"/>
            <a:ext cx="2061926" cy="1632283"/>
            <a:chOff x="10164608" y="4768195"/>
            <a:chExt cx="2537755" cy="2008965"/>
          </a:xfrm>
        </p:grpSpPr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BD094A69-A1D5-224C-FBCF-F0CCB18023C1}"/>
                </a:ext>
              </a:extLst>
            </p:cNvPr>
            <p:cNvGrpSpPr/>
            <p:nvPr/>
          </p:nvGrpSpPr>
          <p:grpSpPr>
            <a:xfrm>
              <a:off x="10777170" y="4768195"/>
              <a:ext cx="885765" cy="1679106"/>
              <a:chOff x="6873429" y="4448936"/>
              <a:chExt cx="885765" cy="1679106"/>
            </a:xfrm>
          </p:grpSpPr>
          <p:pic>
            <p:nvPicPr>
              <p:cNvPr id="23" name="Picture 8" descr="いろいろな表情のパソコンを使う人のイラスト（男性） | かわいいフリー素材集 いらすとや">
                <a:extLst>
                  <a:ext uri="{FF2B5EF4-FFF2-40B4-BE49-F238E27FC236}">
                    <a16:creationId xmlns:a16="http://schemas.microsoft.com/office/drawing/2014/main" id="{1CBF46F2-1683-8F72-1D10-7A8F7612182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73429" y="4448936"/>
                <a:ext cx="885765" cy="128838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A1C90714-53D8-9944-6C20-521901ADB02B}"/>
                  </a:ext>
                </a:extLst>
              </p:cNvPr>
              <p:cNvSpPr txBox="1"/>
              <p:nvPr/>
            </p:nvSpPr>
            <p:spPr>
              <a:xfrm>
                <a:off x="6894213" y="5737323"/>
                <a:ext cx="864981" cy="3907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463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C</a:t>
                </a:r>
                <a:r>
                  <a:rPr kumimoji="1" lang="ja-JP" altLang="en-US" sz="1463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さん</a:t>
                </a:r>
              </a:p>
            </p:txBody>
          </p:sp>
        </p:grp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114EA5B6-23E1-6628-A805-6F717200E3F5}"/>
                </a:ext>
              </a:extLst>
            </p:cNvPr>
            <p:cNvSpPr txBox="1"/>
            <p:nvPr/>
          </p:nvSpPr>
          <p:spPr>
            <a:xfrm>
              <a:off x="10164608" y="6398357"/>
              <a:ext cx="2537755" cy="378803"/>
            </a:xfrm>
            <a:prstGeom prst="rect">
              <a:avLst/>
            </a:prstGeom>
            <a:solidFill>
              <a:schemeClr val="bg1">
                <a:lumMod val="85000"/>
                <a:alpha val="80000"/>
              </a:schemeClr>
            </a:solidFill>
            <a:ln>
              <a:noFill/>
            </a:ln>
          </p:spPr>
          <p:txBody>
            <a:bodyPr wrap="square" lIns="91440" tIns="45720" rIns="91440" bIns="45720" rtlCol="0" anchor="t">
              <a:spAutoFit/>
            </a:bodyPr>
            <a:lstStyle/>
            <a:p>
              <a:pPr algn="ctr"/>
              <a:r>
                <a:rPr kumimoji="1" lang="en-US" altLang="ja-JP" sz="1400" b="1" dirty="0">
                  <a:solidFill>
                    <a:srgbClr val="FF0000"/>
                  </a:solidFill>
                  <a:latin typeface="メイリオ"/>
                  <a:ea typeface="メイリオ"/>
                </a:rPr>
                <a:t>A</a:t>
              </a:r>
              <a:r>
                <a:rPr kumimoji="1" lang="ja-JP" altLang="en-US" sz="1400" b="1" dirty="0">
                  <a:solidFill>
                    <a:srgbClr val="FF0000"/>
                  </a:solidFill>
                  <a:latin typeface="メイリオ"/>
                  <a:ea typeface="メイリオ"/>
                </a:rPr>
                <a:t>さんと別のグループ</a:t>
              </a:r>
              <a:endParaRPr lang="ja-JP" altLang="en-US" sz="1400" b="1" dirty="0">
                <a:solidFill>
                  <a:srgbClr val="FF0000"/>
                </a:solidFill>
                <a:latin typeface="メイリオ"/>
                <a:ea typeface="メイリオ"/>
              </a:endParaRPr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770BC18C-303C-090A-FB51-00D0C0C1430F}"/>
              </a:ext>
            </a:extLst>
          </p:cNvPr>
          <p:cNvGrpSpPr/>
          <p:nvPr/>
        </p:nvGrpSpPr>
        <p:grpSpPr>
          <a:xfrm>
            <a:off x="2868156" y="5875278"/>
            <a:ext cx="1976823" cy="317459"/>
            <a:chOff x="9337068" y="4624865"/>
            <a:chExt cx="2433012" cy="390719"/>
          </a:xfrm>
        </p:grpSpPr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4E6917D1-B05A-B43C-422C-DB02B9B37ED2}"/>
                </a:ext>
              </a:extLst>
            </p:cNvPr>
            <p:cNvSpPr txBox="1"/>
            <p:nvPr/>
          </p:nvSpPr>
          <p:spPr>
            <a:xfrm>
              <a:off x="9337068" y="4624865"/>
              <a:ext cx="2433012" cy="390719"/>
            </a:xfrm>
            <a:prstGeom prst="rect">
              <a:avLst/>
            </a:prstGeom>
            <a:noFill/>
            <a:ln w="12700">
              <a:solidFill>
                <a:schemeClr val="bg1">
                  <a:lumMod val="65000"/>
                </a:schemeClr>
              </a:solidFill>
              <a:prstDash val="dash"/>
            </a:ln>
          </p:spPr>
          <p:txBody>
            <a:bodyPr wrap="none" rtlCol="0">
              <a:spAutoFit/>
            </a:bodyPr>
            <a:lstStyle/>
            <a:p>
              <a:r>
                <a:rPr lang="ja-JP" altLang="en-US" sz="1463" dirty="0"/>
                <a:t>       クイズのスライド</a:t>
              </a:r>
              <a:endParaRPr kumimoji="1" lang="ja-JP" altLang="en-US" sz="1463" dirty="0"/>
            </a:p>
          </p:txBody>
        </p: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DAB1AD06-A693-05AB-1BCD-B67B6A693BCC}"/>
                </a:ext>
              </a:extLst>
            </p:cNvPr>
            <p:cNvGrpSpPr/>
            <p:nvPr/>
          </p:nvGrpSpPr>
          <p:grpSpPr>
            <a:xfrm>
              <a:off x="9429419" y="4658587"/>
              <a:ext cx="368707" cy="319551"/>
              <a:chOff x="9418073" y="5172996"/>
              <a:chExt cx="368707" cy="319551"/>
            </a:xfrm>
          </p:grpSpPr>
          <p:sp>
            <p:nvSpPr>
              <p:cNvPr id="42" name="正方形/長方形 41">
                <a:extLst>
                  <a:ext uri="{FF2B5EF4-FFF2-40B4-BE49-F238E27FC236}">
                    <a16:creationId xmlns:a16="http://schemas.microsoft.com/office/drawing/2014/main" id="{043945F6-50C5-39E2-998D-1D6B8B897D43}"/>
                  </a:ext>
                </a:extLst>
              </p:cNvPr>
              <p:cNvSpPr/>
              <p:nvPr/>
            </p:nvSpPr>
            <p:spPr>
              <a:xfrm>
                <a:off x="9418073" y="5172996"/>
                <a:ext cx="368707" cy="31955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463"/>
              </a:p>
            </p:txBody>
          </p:sp>
          <p:sp>
            <p:nvSpPr>
              <p:cNvPr id="43" name="正方形/長方形 42">
                <a:extLst>
                  <a:ext uri="{FF2B5EF4-FFF2-40B4-BE49-F238E27FC236}">
                    <a16:creationId xmlns:a16="http://schemas.microsoft.com/office/drawing/2014/main" id="{431137B9-CE4D-9E00-E3F2-E03DA6F021D4}"/>
                  </a:ext>
                </a:extLst>
              </p:cNvPr>
              <p:cNvSpPr/>
              <p:nvPr/>
            </p:nvSpPr>
            <p:spPr>
              <a:xfrm>
                <a:off x="9472951" y="5261227"/>
                <a:ext cx="270738" cy="16715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463"/>
              </a:p>
            </p:txBody>
          </p:sp>
        </p:grpSp>
      </p:grp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BFF09851-265F-EC23-87E2-C1B2088EE5AB}"/>
              </a:ext>
            </a:extLst>
          </p:cNvPr>
          <p:cNvSpPr txBox="1"/>
          <p:nvPr/>
        </p:nvSpPr>
        <p:spPr>
          <a:xfrm>
            <a:off x="7376537" y="3803344"/>
            <a:ext cx="2061925" cy="307777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kumimoji="1" lang="ja-JP" altLang="en-US" sz="1400" b="1" dirty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さんと同じグループ</a:t>
            </a: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CFF1F33E-083A-15F2-AD8F-DFDCF10AE111}"/>
              </a:ext>
            </a:extLst>
          </p:cNvPr>
          <p:cNvGrpSpPr/>
          <p:nvPr/>
        </p:nvGrpSpPr>
        <p:grpSpPr>
          <a:xfrm>
            <a:off x="283672" y="2529833"/>
            <a:ext cx="1371626" cy="1602685"/>
            <a:chOff x="304962" y="2254835"/>
            <a:chExt cx="1371626" cy="1602685"/>
          </a:xfrm>
        </p:grpSpPr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48D9FF71-9AC5-979C-A772-6194E2F8F177}"/>
                </a:ext>
              </a:extLst>
            </p:cNvPr>
            <p:cNvSpPr txBox="1"/>
            <p:nvPr/>
          </p:nvSpPr>
          <p:spPr>
            <a:xfrm>
              <a:off x="613299" y="3540061"/>
              <a:ext cx="702797" cy="317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63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A</a:t>
              </a:r>
              <a:r>
                <a:rPr kumimoji="1" lang="ja-JP" altLang="en-US" sz="1463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さん</a:t>
              </a:r>
            </a:p>
          </p:txBody>
        </p:sp>
        <p:pic>
          <p:nvPicPr>
            <p:cNvPr id="32" name="Picture 8" descr="パソコンを使う学生のイラスト（男子）">
              <a:extLst>
                <a:ext uri="{FF2B5EF4-FFF2-40B4-BE49-F238E27FC236}">
                  <a16:creationId xmlns:a16="http://schemas.microsoft.com/office/drawing/2014/main" id="{F320F91B-B984-5E78-43F2-851783580A1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962" y="2254835"/>
              <a:ext cx="1371626" cy="13304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D93E9646-1CB2-ABAF-1597-1B9BEF4BA5BA}"/>
              </a:ext>
            </a:extLst>
          </p:cNvPr>
          <p:cNvGrpSpPr/>
          <p:nvPr/>
        </p:nvGrpSpPr>
        <p:grpSpPr>
          <a:xfrm>
            <a:off x="7541450" y="2299905"/>
            <a:ext cx="1336675" cy="1454097"/>
            <a:chOff x="7541450" y="2299905"/>
            <a:chExt cx="1336675" cy="1454097"/>
          </a:xfrm>
        </p:grpSpPr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C6D10530-2129-1089-63D9-63F678CED873}"/>
                </a:ext>
              </a:extLst>
            </p:cNvPr>
            <p:cNvSpPr txBox="1"/>
            <p:nvPr/>
          </p:nvSpPr>
          <p:spPr>
            <a:xfrm>
              <a:off x="7541450" y="3436543"/>
              <a:ext cx="1179489" cy="317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63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B</a:t>
              </a:r>
              <a:r>
                <a:rPr kumimoji="1" lang="ja-JP" altLang="en-US" sz="1463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さん</a:t>
              </a:r>
              <a:endParaRPr kumimoji="1" lang="ja-JP" altLang="en-US" sz="1138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pic>
          <p:nvPicPr>
            <p:cNvPr id="53" name="Picture 2" descr="パソコンを使う学生のイラスト（女子）">
              <a:extLst>
                <a:ext uri="{FF2B5EF4-FFF2-40B4-BE49-F238E27FC236}">
                  <a16:creationId xmlns:a16="http://schemas.microsoft.com/office/drawing/2014/main" id="{816CD18E-1B61-8843-B8F1-6DE5EC411FD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50081" y="2299905"/>
              <a:ext cx="1228044" cy="11912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437AAA03-DBF9-00A5-6095-020C88937308}"/>
              </a:ext>
            </a:extLst>
          </p:cNvPr>
          <p:cNvGrpSpPr/>
          <p:nvPr/>
        </p:nvGrpSpPr>
        <p:grpSpPr>
          <a:xfrm>
            <a:off x="3457713" y="3845814"/>
            <a:ext cx="1396585" cy="1051443"/>
            <a:chOff x="5013658" y="3456479"/>
            <a:chExt cx="1852768" cy="1388013"/>
          </a:xfrm>
        </p:grpSpPr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F9A0793D-55D4-AD25-2BBC-2FF75CFD5A41}"/>
                </a:ext>
              </a:extLst>
            </p:cNvPr>
            <p:cNvGrpSpPr/>
            <p:nvPr/>
          </p:nvGrpSpPr>
          <p:grpSpPr>
            <a:xfrm>
              <a:off x="5013658" y="3456479"/>
              <a:ext cx="1852768" cy="1388013"/>
              <a:chOff x="4487183" y="2312696"/>
              <a:chExt cx="2280330" cy="1708324"/>
            </a:xfrm>
          </p:grpSpPr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39514390-4901-FFF2-A18F-30458C097F04}"/>
                  </a:ext>
                </a:extLst>
              </p:cNvPr>
              <p:cNvGrpSpPr/>
              <p:nvPr/>
            </p:nvGrpSpPr>
            <p:grpSpPr>
              <a:xfrm>
                <a:off x="4487183" y="2312696"/>
                <a:ext cx="2280330" cy="1708324"/>
                <a:chOff x="8559095" y="4767445"/>
                <a:chExt cx="1449346" cy="1085787"/>
              </a:xfrm>
            </p:grpSpPr>
            <p:sp>
              <p:nvSpPr>
                <p:cNvPr id="1024" name="正方形/長方形 1023">
                  <a:extLst>
                    <a:ext uri="{FF2B5EF4-FFF2-40B4-BE49-F238E27FC236}">
                      <a16:creationId xmlns:a16="http://schemas.microsoft.com/office/drawing/2014/main" id="{01674EAD-BDF5-1947-0355-2D7ED48A50BE}"/>
                    </a:ext>
                  </a:extLst>
                </p:cNvPr>
                <p:cNvSpPr/>
                <p:nvPr/>
              </p:nvSpPr>
              <p:spPr>
                <a:xfrm>
                  <a:off x="8562757" y="4767445"/>
                  <a:ext cx="1445684" cy="323214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463"/>
                </a:p>
              </p:txBody>
            </p:sp>
            <p:sp>
              <p:nvSpPr>
                <p:cNvPr id="1025" name="テキスト ボックス 1024">
                  <a:extLst>
                    <a:ext uri="{FF2B5EF4-FFF2-40B4-BE49-F238E27FC236}">
                      <a16:creationId xmlns:a16="http://schemas.microsoft.com/office/drawing/2014/main" id="{7D2060F0-711C-BBFA-3A24-6CDD7FF57BF2}"/>
                    </a:ext>
                  </a:extLst>
                </p:cNvPr>
                <p:cNvSpPr txBox="1"/>
                <p:nvPr/>
              </p:nvSpPr>
              <p:spPr>
                <a:xfrm>
                  <a:off x="8718202" y="4813909"/>
                  <a:ext cx="1164485" cy="22872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1300" dirty="0"/>
                    <a:t>SDGs</a:t>
                  </a:r>
                  <a:r>
                    <a:rPr kumimoji="1" lang="ja-JP" altLang="en-US" sz="1300" dirty="0"/>
                    <a:t>クイズ</a:t>
                  </a:r>
                </a:p>
              </p:txBody>
            </p:sp>
            <p:sp>
              <p:nvSpPr>
                <p:cNvPr id="1026" name="正方形/長方形 1025">
                  <a:extLst>
                    <a:ext uri="{FF2B5EF4-FFF2-40B4-BE49-F238E27FC236}">
                      <a16:creationId xmlns:a16="http://schemas.microsoft.com/office/drawing/2014/main" id="{D94C94EF-5C03-8AAA-FCF9-832D17CDBC4F}"/>
                    </a:ext>
                  </a:extLst>
                </p:cNvPr>
                <p:cNvSpPr/>
                <p:nvPr/>
              </p:nvSpPr>
              <p:spPr>
                <a:xfrm>
                  <a:off x="8559095" y="5067568"/>
                  <a:ext cx="1445684" cy="785664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463"/>
                </a:p>
              </p:txBody>
            </p:sp>
          </p:grpSp>
          <p:sp>
            <p:nvSpPr>
              <p:cNvPr id="63" name="テキスト ボックス 62">
                <a:extLst>
                  <a:ext uri="{FF2B5EF4-FFF2-40B4-BE49-F238E27FC236}">
                    <a16:creationId xmlns:a16="http://schemas.microsoft.com/office/drawing/2014/main" id="{1520E808-AA69-EA00-40D1-CB9E038A97C0}"/>
                  </a:ext>
                </a:extLst>
              </p:cNvPr>
              <p:cNvSpPr txBox="1"/>
              <p:nvPr/>
            </p:nvSpPr>
            <p:spPr>
              <a:xfrm>
                <a:off x="4506325" y="2834296"/>
                <a:ext cx="1257148" cy="3904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731" b="1" dirty="0"/>
                  <a:t>・・・・・・・・・</a:t>
                </a:r>
                <a:endParaRPr kumimoji="1" lang="en-US" altLang="ja-JP" sz="731" b="1" dirty="0"/>
              </a:p>
              <a:p>
                <a:r>
                  <a:rPr lang="ja-JP" altLang="en-US" sz="731" b="1" dirty="0"/>
                  <a:t>・・・・・・・・・</a:t>
                </a:r>
                <a:endParaRPr kumimoji="1" lang="ja-JP" altLang="en-US" sz="731" b="1" dirty="0"/>
              </a:p>
            </p:txBody>
          </p:sp>
        </p:grpSp>
        <p:pic>
          <p:nvPicPr>
            <p:cNvPr id="59" name="Picture 4" descr="マイクロプラスチックのイラスト">
              <a:extLst>
                <a:ext uri="{FF2B5EF4-FFF2-40B4-BE49-F238E27FC236}">
                  <a16:creationId xmlns:a16="http://schemas.microsoft.com/office/drawing/2014/main" id="{2AA2D07A-21F8-E2F7-E273-788528E937C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00171" y="4081649"/>
              <a:ext cx="737530" cy="7375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500093A-81E7-BC75-2586-92500C511BD6}"/>
              </a:ext>
            </a:extLst>
          </p:cNvPr>
          <p:cNvSpPr txBox="1"/>
          <p:nvPr/>
        </p:nvSpPr>
        <p:spPr>
          <a:xfrm>
            <a:off x="378606" y="862662"/>
            <a:ext cx="9127473" cy="1259104"/>
          </a:xfrm>
          <a:prstGeom prst="rect">
            <a:avLst/>
          </a:prstGeom>
          <a:noFill/>
          <a:ln w="19050">
            <a:solidFill>
              <a:schemeClr val="bg1">
                <a:lumMod val="65000"/>
              </a:schemeClr>
            </a:solidFill>
            <a:prstDash val="sysDash"/>
          </a:ln>
        </p:spPr>
        <p:txBody>
          <a:bodyPr wrap="square" lIns="91440" tIns="45720" rIns="91440" bIns="45720" rtlCol="0" anchor="ctr">
            <a:noAutofit/>
          </a:bodyPr>
          <a:lstStyle/>
          <a:p>
            <a:r>
              <a:rPr lang="ja-JP" altLang="en-US">
                <a:latin typeface="メイリオ"/>
                <a:ea typeface="メイリオ"/>
              </a:rPr>
              <a:t>プロジェクトの活動で</a:t>
            </a:r>
            <a:r>
              <a:rPr lang="en-US" altLang="ja-JP" dirty="0">
                <a:latin typeface="メイリオ"/>
                <a:ea typeface="メイリオ"/>
              </a:rPr>
              <a:t>A</a:t>
            </a:r>
            <a:r>
              <a:rPr lang="ja-JP" altLang="en-US">
                <a:latin typeface="メイリオ"/>
                <a:ea typeface="メイリオ"/>
              </a:rPr>
              <a:t>さんのグループは</a:t>
            </a:r>
            <a:r>
              <a:rPr lang="en-US" altLang="ja-JP" dirty="0">
                <a:latin typeface="メイリオ"/>
                <a:ea typeface="メイリオ"/>
              </a:rPr>
              <a:t>SDGs</a:t>
            </a:r>
            <a:r>
              <a:rPr lang="ja-JP" altLang="en-US">
                <a:latin typeface="メイリオ"/>
                <a:ea typeface="メイリオ"/>
              </a:rPr>
              <a:t>クイズを作ることにしました。</a:t>
            </a:r>
            <a:endParaRPr lang="en-US" altLang="ja-JP">
              <a:latin typeface="メイリオ"/>
              <a:ea typeface="メイリオ"/>
            </a:endParaRPr>
          </a:p>
          <a:p>
            <a:r>
              <a:rPr kumimoji="1" lang="en-US" altLang="ja-JP" dirty="0">
                <a:latin typeface="メイリオ"/>
                <a:ea typeface="メイリオ"/>
              </a:rPr>
              <a:t>A</a:t>
            </a:r>
            <a:r>
              <a:rPr kumimoji="1" lang="ja-JP" altLang="en-US" dirty="0">
                <a:latin typeface="メイリオ"/>
                <a:ea typeface="メイリオ"/>
              </a:rPr>
              <a:t>さんがスライドを作成しますが、</a:t>
            </a:r>
            <a:endParaRPr lang="en-US" altLang="ja-JP" dirty="0">
              <a:latin typeface="メイリオ"/>
              <a:ea typeface="メイリオ"/>
            </a:endParaRPr>
          </a:p>
          <a:p>
            <a:r>
              <a:rPr lang="ja-JP" altLang="en-US" dirty="0">
                <a:latin typeface="メイリオ"/>
                <a:ea typeface="メイリオ"/>
              </a:rPr>
              <a:t>同じグループの</a:t>
            </a:r>
            <a:r>
              <a:rPr lang="en-US" altLang="ja-JP" dirty="0">
                <a:latin typeface="メイリオ"/>
                <a:ea typeface="メイリオ"/>
              </a:rPr>
              <a:t>B</a:t>
            </a:r>
            <a:r>
              <a:rPr lang="ja-JP" altLang="en-US" dirty="0">
                <a:latin typeface="メイリオ"/>
                <a:ea typeface="メイリオ"/>
              </a:rPr>
              <a:t>さんも編集できるようにするには、ファイルはどこに作成したらよいでしょうか。</a:t>
            </a:r>
            <a:endParaRPr lang="en-US" altLang="ja-JP" dirty="0">
              <a:latin typeface="メイリオ"/>
              <a:ea typeface="メイリオ"/>
            </a:endParaRPr>
          </a:p>
        </p:txBody>
      </p:sp>
      <p:sp>
        <p:nvSpPr>
          <p:cNvPr id="19" name="タイトル 1">
            <a:extLst>
              <a:ext uri="{FF2B5EF4-FFF2-40B4-BE49-F238E27FC236}">
                <a16:creationId xmlns:a16="http://schemas.microsoft.com/office/drawing/2014/main" id="{32EC5029-365B-5108-79B6-F8A1F52DB3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7975" y="260350"/>
            <a:ext cx="8543925" cy="481912"/>
          </a:xfrm>
        </p:spPr>
        <p:txBody>
          <a:bodyPr>
            <a:noAutofit/>
          </a:bodyPr>
          <a:lstStyle/>
          <a:p>
            <a:r>
              <a:rPr lang="ja-JP" altLang="en-US" sz="2800" dirty="0">
                <a:latin typeface="メイリオ"/>
                <a:ea typeface="メイリオ"/>
              </a:rPr>
              <a:t>２．ファイルの権限を設定しよう①</a:t>
            </a:r>
          </a:p>
        </p:txBody>
      </p: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337C068C-DF98-CFA1-3BB7-72131A60AF12}"/>
              </a:ext>
            </a:extLst>
          </p:cNvPr>
          <p:cNvCxnSpPr>
            <a:cxnSpLocks/>
          </p:cNvCxnSpPr>
          <p:nvPr/>
        </p:nvCxnSpPr>
        <p:spPr>
          <a:xfrm>
            <a:off x="391447" y="776075"/>
            <a:ext cx="9123107" cy="0"/>
          </a:xfrm>
          <a:prstGeom prst="line">
            <a:avLst/>
          </a:prstGeom>
          <a:ln w="285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7">
            <a:extLst>
              <a:ext uri="{FF2B5EF4-FFF2-40B4-BE49-F238E27FC236}">
                <a16:creationId xmlns:a16="http://schemas.microsoft.com/office/drawing/2014/main" id="{DC8E6606-3830-E252-27C9-9C18A2E95553}"/>
              </a:ext>
            </a:extLst>
          </p:cNvPr>
          <p:cNvSpPr txBox="1"/>
          <p:nvPr/>
        </p:nvSpPr>
        <p:spPr>
          <a:xfrm>
            <a:off x="1374307" y="6573318"/>
            <a:ext cx="853169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ja-JP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Chromebook</a:t>
            </a:r>
            <a:r>
              <a:rPr lang="ja-JP" altLang="en-US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、</a:t>
            </a:r>
            <a:r>
              <a:rPr lang="en-US" altLang="ja-JP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</a:t>
            </a:r>
            <a:r>
              <a:rPr lang="ja-JP" altLang="en-US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ドライブ、</a:t>
            </a:r>
            <a:r>
              <a:rPr lang="en-US" altLang="ja-JP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</a:t>
            </a:r>
            <a:r>
              <a:rPr lang="ja-JP" altLang="en-US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スライド、</a:t>
            </a:r>
            <a:r>
              <a:rPr lang="en-US" altLang="ja-JP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</a:t>
            </a:r>
            <a:r>
              <a:rPr lang="ja-JP" altLang="en-US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スプレッドシートは</a:t>
            </a:r>
            <a:r>
              <a:rPr lang="en-US" altLang="ja-JP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 LLC</a:t>
            </a:r>
            <a:r>
              <a:rPr lang="ja-JP" altLang="en-US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の商標であり、本資料は</a:t>
            </a:r>
            <a:r>
              <a:rPr lang="en-US" altLang="ja-JP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</a:t>
            </a:r>
            <a:r>
              <a:rPr lang="ja-JP" altLang="en-US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によって承認または提携したものではありません。</a:t>
            </a:r>
            <a:endParaRPr lang="en-US" altLang="ja-JP" sz="800" b="0" i="0" dirty="0">
              <a:solidFill>
                <a:srgbClr val="000000"/>
              </a:solidFill>
              <a:effectLst/>
              <a:latin typeface="Yu Gothic" panose="020B0400000000000000" pitchFamily="50" charset="-128"/>
              <a:ea typeface="Yu Gothic" panose="020B0400000000000000" pitchFamily="50" charset="-128"/>
            </a:endParaRPr>
          </a:p>
          <a:p>
            <a:pPr algn="r"/>
            <a:r>
              <a:rPr lang="ja-JP" altLang="en-US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イラスト出典：いらすとや </a:t>
            </a:r>
            <a:r>
              <a:rPr lang="en-US" altLang="ja-JP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  <a:hlinkClick r:id="rId7"/>
              </a:rPr>
              <a:t>https://www.irasutoya.com/</a:t>
            </a:r>
            <a:endParaRPr lang="en-US" altLang="ja-JP" sz="800" b="0" i="0" dirty="0">
              <a:solidFill>
                <a:srgbClr val="000000"/>
              </a:solidFill>
              <a:effectLst/>
              <a:latin typeface="Yu Gothic" panose="020B0400000000000000" pitchFamily="50" charset="-128"/>
              <a:ea typeface="Yu Gothic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07745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F9B4D3-DAFA-73C8-C050-34EFF8E04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7975" y="260350"/>
            <a:ext cx="8543925" cy="481912"/>
          </a:xfrm>
        </p:spPr>
        <p:txBody>
          <a:bodyPr>
            <a:noAutofit/>
          </a:bodyPr>
          <a:lstStyle/>
          <a:p>
            <a:r>
              <a:rPr lang="ja-JP" altLang="en-US" sz="2800" dirty="0">
                <a:latin typeface="メイリオ"/>
                <a:ea typeface="メイリオ"/>
              </a:rPr>
              <a:t>３．ファイルの権限を設定しよう②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3BF9516-1AA9-7F07-1519-80E898A4DE64}"/>
              </a:ext>
            </a:extLst>
          </p:cNvPr>
          <p:cNvSpPr txBox="1"/>
          <p:nvPr/>
        </p:nvSpPr>
        <p:spPr>
          <a:xfrm>
            <a:off x="352832" y="894770"/>
            <a:ext cx="9200130" cy="1291846"/>
          </a:xfrm>
          <a:prstGeom prst="rect">
            <a:avLst/>
          </a:prstGeom>
          <a:noFill/>
          <a:ln w="19050">
            <a:solidFill>
              <a:schemeClr val="bg1">
                <a:lumMod val="65000"/>
              </a:schemeClr>
            </a:solidFill>
            <a:prstDash val="sysDash"/>
          </a:ln>
        </p:spPr>
        <p:txBody>
          <a:bodyPr wrap="square" rtlCol="0" anchor="ctr">
            <a:noAutofit/>
          </a:bodyPr>
          <a:lstStyle/>
          <a:p>
            <a:r>
              <a:rPr kumimoji="1" lang="en-US" altLang="ja-JP" sz="1600" dirty="0">
                <a:latin typeface="メイリオ"/>
                <a:ea typeface="メイリオ"/>
              </a:rPr>
              <a:t>A</a:t>
            </a:r>
            <a:r>
              <a:rPr kumimoji="1" lang="ja-JP" altLang="en-US" sz="1600" dirty="0">
                <a:latin typeface="メイリオ"/>
                <a:ea typeface="メイリオ"/>
              </a:rPr>
              <a:t>さんのマイドライブにファイルを作成した場合は、</a:t>
            </a:r>
            <a:r>
              <a:rPr lang="en-US" altLang="ja-JP" sz="1600" dirty="0">
                <a:latin typeface="メイリオ"/>
                <a:ea typeface="メイリオ"/>
              </a:rPr>
              <a:t>A</a:t>
            </a:r>
            <a:r>
              <a:rPr lang="ja-JP" altLang="en-US" sz="1600" dirty="0">
                <a:latin typeface="メイリオ"/>
                <a:ea typeface="メイリオ"/>
              </a:rPr>
              <a:t>さんは同じグループの</a:t>
            </a:r>
            <a:r>
              <a:rPr lang="en-US" altLang="ja-JP" sz="1600" dirty="0">
                <a:latin typeface="メイリオ"/>
                <a:ea typeface="メイリオ"/>
              </a:rPr>
              <a:t>B</a:t>
            </a:r>
            <a:r>
              <a:rPr lang="ja-JP" altLang="en-US" sz="1600" dirty="0">
                <a:latin typeface="メイリオ"/>
                <a:ea typeface="メイリオ"/>
              </a:rPr>
              <a:t>さんが編集できるように </a:t>
            </a:r>
            <a:r>
              <a:rPr lang="ja-JP" altLang="en-US" sz="1600" b="1" dirty="0">
                <a:solidFill>
                  <a:srgbClr val="0070C0"/>
                </a:solidFill>
                <a:latin typeface="メイリオ"/>
                <a:ea typeface="メイリオ"/>
              </a:rPr>
              <a:t>権限</a:t>
            </a:r>
            <a:r>
              <a:rPr lang="ja-JP" altLang="en-US" sz="1600" dirty="0">
                <a:latin typeface="メイリオ"/>
                <a:ea typeface="メイリオ"/>
              </a:rPr>
              <a:t>を追加します。</a:t>
            </a:r>
            <a:endParaRPr lang="en-US" altLang="ja-JP" sz="1600" dirty="0">
              <a:latin typeface="メイリオ"/>
              <a:ea typeface="メイリオ"/>
            </a:endParaRPr>
          </a:p>
          <a:p>
            <a:r>
              <a:rPr lang="ja-JP" altLang="en-US" sz="1600" dirty="0">
                <a:latin typeface="メイリオ"/>
                <a:ea typeface="メイリオ"/>
              </a:rPr>
              <a:t>クラスの全員が見られるフォルダにファイルを作ってしまうと、ほかの人にも見られてしまうので</a:t>
            </a:r>
            <a:endParaRPr lang="en-US" altLang="ja-JP" sz="1600" dirty="0">
              <a:latin typeface="メイリオ"/>
              <a:ea typeface="メイリオ"/>
            </a:endParaRPr>
          </a:p>
          <a:p>
            <a:r>
              <a:rPr lang="ja-JP" altLang="en-US" sz="1600" dirty="0">
                <a:latin typeface="メイリオ"/>
                <a:ea typeface="メイリオ"/>
              </a:rPr>
              <a:t>クイズを出す前にクイズが </a:t>
            </a:r>
            <a:r>
              <a:rPr lang="ja-JP" altLang="en-US" sz="1600" b="1" dirty="0">
                <a:solidFill>
                  <a:srgbClr val="FF0000"/>
                </a:solidFill>
                <a:latin typeface="メイリオ"/>
                <a:ea typeface="メイリオ"/>
              </a:rPr>
              <a:t>クラスの別のグループの人に見られてしまう </a:t>
            </a:r>
            <a:r>
              <a:rPr lang="ja-JP" altLang="en-US" sz="1600" dirty="0">
                <a:latin typeface="メイリオ"/>
                <a:ea typeface="メイリオ"/>
              </a:rPr>
              <a:t>可能性があります。</a:t>
            </a:r>
            <a:endParaRPr kumimoji="1" lang="en-US" altLang="ja-JP" sz="1600" dirty="0">
              <a:latin typeface="メイリオ"/>
              <a:ea typeface="メイリオ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18BA842E-D4C7-8FBA-68D5-7CDF40721E59}"/>
              </a:ext>
            </a:extLst>
          </p:cNvPr>
          <p:cNvGrpSpPr/>
          <p:nvPr/>
        </p:nvGrpSpPr>
        <p:grpSpPr>
          <a:xfrm>
            <a:off x="1667496" y="2412942"/>
            <a:ext cx="5410532" cy="4023048"/>
            <a:chOff x="6096001" y="1094174"/>
            <a:chExt cx="6659116" cy="4439626"/>
          </a:xfrm>
        </p:grpSpPr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94DEFC50-3475-F5C2-894A-295D8259B622}"/>
                </a:ext>
              </a:extLst>
            </p:cNvPr>
            <p:cNvSpPr/>
            <p:nvPr/>
          </p:nvSpPr>
          <p:spPr>
            <a:xfrm>
              <a:off x="6096001" y="1463506"/>
              <a:ext cx="6659116" cy="40702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63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30BD364B-AAE7-60E8-7F72-D4387C3CF2B2}"/>
                </a:ext>
              </a:extLst>
            </p:cNvPr>
            <p:cNvSpPr/>
            <p:nvPr/>
          </p:nvSpPr>
          <p:spPr>
            <a:xfrm>
              <a:off x="6356044" y="1662603"/>
              <a:ext cx="1588770" cy="499827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A</a:t>
              </a:r>
              <a:r>
                <a:rPr kumimoji="1" lang="ja-JP" altLang="en-US" sz="14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さんの</a:t>
              </a:r>
              <a:endParaRPr kumimoji="1"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4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マイドライブ</a:t>
              </a:r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ECD3D527-13AE-604E-545D-12691D8F978C}"/>
                </a:ext>
              </a:extLst>
            </p:cNvPr>
            <p:cNvSpPr/>
            <p:nvPr/>
          </p:nvSpPr>
          <p:spPr>
            <a:xfrm>
              <a:off x="6356044" y="3891325"/>
              <a:ext cx="2001578" cy="64633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4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クラスの全員が</a:t>
              </a:r>
              <a:endParaRPr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14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見られるフォルダ</a:t>
              </a:r>
              <a:endParaRPr kumimoji="1" lang="ja-JP" altLang="en-US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15" name="コネクタ: カギ線 14">
              <a:extLst>
                <a:ext uri="{FF2B5EF4-FFF2-40B4-BE49-F238E27FC236}">
                  <a16:creationId xmlns:a16="http://schemas.microsoft.com/office/drawing/2014/main" id="{DB04F0E1-CE15-EEFD-B17B-27082EC81462}"/>
                </a:ext>
              </a:extLst>
            </p:cNvPr>
            <p:cNvCxnSpPr>
              <a:cxnSpLocks/>
              <a:stCxn id="9" idx="2"/>
              <a:endCxn id="35" idx="1"/>
            </p:cNvCxnSpPr>
            <p:nvPr/>
          </p:nvCxnSpPr>
          <p:spPr>
            <a:xfrm rot="16200000" flipH="1">
              <a:off x="7114563" y="2198295"/>
              <a:ext cx="292101" cy="220368"/>
            </a:xfrm>
            <a:prstGeom prst="bentConnector2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コネクタ: カギ線 15">
              <a:extLst>
                <a:ext uri="{FF2B5EF4-FFF2-40B4-BE49-F238E27FC236}">
                  <a16:creationId xmlns:a16="http://schemas.microsoft.com/office/drawing/2014/main" id="{6682EB24-177E-FA67-A91A-BCE08B625DF5}"/>
                </a:ext>
              </a:extLst>
            </p:cNvPr>
            <p:cNvCxnSpPr>
              <a:cxnSpLocks/>
              <a:stCxn id="10" idx="2"/>
              <a:endCxn id="40" idx="1"/>
            </p:cNvCxnSpPr>
            <p:nvPr/>
          </p:nvCxnSpPr>
          <p:spPr>
            <a:xfrm rot="16200000" flipH="1">
              <a:off x="7189016" y="4705473"/>
              <a:ext cx="552538" cy="216903"/>
            </a:xfrm>
            <a:prstGeom prst="bentConnector2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1508D6D2-365B-169F-BE20-045DA4AA2446}"/>
                </a:ext>
              </a:extLst>
            </p:cNvPr>
            <p:cNvSpPr/>
            <p:nvPr/>
          </p:nvSpPr>
          <p:spPr>
            <a:xfrm>
              <a:off x="6096001" y="1094174"/>
              <a:ext cx="6659115" cy="36933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kumimoji="1" lang="en-US" altLang="ja-JP" sz="1600" b="1" dirty="0">
                  <a:solidFill>
                    <a:schemeClr val="tx1"/>
                  </a:solidFill>
                  <a:latin typeface="メイリオ"/>
                  <a:ea typeface="メイリオ"/>
                </a:rPr>
                <a:t>Google</a:t>
              </a:r>
              <a:r>
                <a:rPr lang="ja-JP" altLang="en-US" sz="1600" b="1" dirty="0">
                  <a:solidFill>
                    <a:schemeClr val="tx1"/>
                  </a:solidFill>
                  <a:latin typeface="メイリオ"/>
                  <a:ea typeface="メイリオ"/>
                </a:rPr>
                <a:t>ドライブ</a:t>
              </a:r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40020747-9264-53C5-6F37-801732D99852}"/>
              </a:ext>
            </a:extLst>
          </p:cNvPr>
          <p:cNvGrpSpPr/>
          <p:nvPr/>
        </p:nvGrpSpPr>
        <p:grpSpPr>
          <a:xfrm>
            <a:off x="2703268" y="3486924"/>
            <a:ext cx="1976823" cy="317459"/>
            <a:chOff x="9337068" y="4624862"/>
            <a:chExt cx="2433012" cy="390719"/>
          </a:xfrm>
        </p:grpSpPr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B719F99A-3FDD-E73E-B9D9-8B2C4C763AD6}"/>
                </a:ext>
              </a:extLst>
            </p:cNvPr>
            <p:cNvSpPr txBox="1"/>
            <p:nvPr/>
          </p:nvSpPr>
          <p:spPr>
            <a:xfrm>
              <a:off x="9337068" y="4624862"/>
              <a:ext cx="2433012" cy="390719"/>
            </a:xfrm>
            <a:prstGeom prst="rect">
              <a:avLst/>
            </a:prstGeom>
            <a:noFill/>
            <a:ln w="12700">
              <a:solidFill>
                <a:schemeClr val="bg1">
                  <a:lumMod val="65000"/>
                </a:schemeClr>
              </a:solidFill>
              <a:prstDash val="dash"/>
            </a:ln>
          </p:spPr>
          <p:txBody>
            <a:bodyPr wrap="none" rtlCol="0">
              <a:spAutoFit/>
            </a:bodyPr>
            <a:lstStyle/>
            <a:p>
              <a:r>
                <a:rPr lang="ja-JP" altLang="en-US" sz="1463" dirty="0"/>
                <a:t>       クイズのスライド</a:t>
              </a:r>
              <a:endParaRPr kumimoji="1" lang="ja-JP" altLang="en-US" sz="1463" dirty="0"/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19123766-272B-C719-2586-F706FB3E485F}"/>
                </a:ext>
              </a:extLst>
            </p:cNvPr>
            <p:cNvGrpSpPr/>
            <p:nvPr/>
          </p:nvGrpSpPr>
          <p:grpSpPr>
            <a:xfrm>
              <a:off x="9429419" y="4658587"/>
              <a:ext cx="368707" cy="319551"/>
              <a:chOff x="9418073" y="5172996"/>
              <a:chExt cx="368707" cy="319551"/>
            </a:xfrm>
          </p:grpSpPr>
          <p:sp>
            <p:nvSpPr>
              <p:cNvPr id="37" name="正方形/長方形 36">
                <a:extLst>
                  <a:ext uri="{FF2B5EF4-FFF2-40B4-BE49-F238E27FC236}">
                    <a16:creationId xmlns:a16="http://schemas.microsoft.com/office/drawing/2014/main" id="{221F1CEE-2DB6-42CC-B790-4881F769046E}"/>
                  </a:ext>
                </a:extLst>
              </p:cNvPr>
              <p:cNvSpPr/>
              <p:nvPr/>
            </p:nvSpPr>
            <p:spPr>
              <a:xfrm>
                <a:off x="9418073" y="5172996"/>
                <a:ext cx="368707" cy="31955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463"/>
              </a:p>
            </p:txBody>
          </p:sp>
          <p:sp>
            <p:nvSpPr>
              <p:cNvPr id="38" name="正方形/長方形 37">
                <a:extLst>
                  <a:ext uri="{FF2B5EF4-FFF2-40B4-BE49-F238E27FC236}">
                    <a16:creationId xmlns:a16="http://schemas.microsoft.com/office/drawing/2014/main" id="{5DA7AE77-3EAB-1B47-73B0-E891AACB22FE}"/>
                  </a:ext>
                </a:extLst>
              </p:cNvPr>
              <p:cNvSpPr/>
              <p:nvPr/>
            </p:nvSpPr>
            <p:spPr>
              <a:xfrm>
                <a:off x="9472951" y="5261227"/>
                <a:ext cx="270738" cy="16715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463"/>
              </a:p>
            </p:txBody>
          </p:sp>
        </p:grp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D2568125-859A-E80B-AE68-47659305364E}"/>
              </a:ext>
            </a:extLst>
          </p:cNvPr>
          <p:cNvGrpSpPr/>
          <p:nvPr/>
        </p:nvGrpSpPr>
        <p:grpSpPr>
          <a:xfrm>
            <a:off x="7379892" y="4428182"/>
            <a:ext cx="2061926" cy="1632283"/>
            <a:chOff x="10164608" y="4768195"/>
            <a:chExt cx="2537755" cy="2008965"/>
          </a:xfrm>
        </p:grpSpPr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BD094A69-A1D5-224C-FBCF-F0CCB18023C1}"/>
                </a:ext>
              </a:extLst>
            </p:cNvPr>
            <p:cNvGrpSpPr/>
            <p:nvPr/>
          </p:nvGrpSpPr>
          <p:grpSpPr>
            <a:xfrm>
              <a:off x="10777170" y="4768195"/>
              <a:ext cx="885765" cy="1679106"/>
              <a:chOff x="6873429" y="4448936"/>
              <a:chExt cx="885765" cy="1679106"/>
            </a:xfrm>
          </p:grpSpPr>
          <p:pic>
            <p:nvPicPr>
              <p:cNvPr id="23" name="Picture 8" descr="いろいろな表情のパソコンを使う人のイラスト（男性） | かわいいフリー素材集 いらすとや">
                <a:extLst>
                  <a:ext uri="{FF2B5EF4-FFF2-40B4-BE49-F238E27FC236}">
                    <a16:creationId xmlns:a16="http://schemas.microsoft.com/office/drawing/2014/main" id="{1CBF46F2-1683-8F72-1D10-7A8F7612182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73429" y="4448936"/>
                <a:ext cx="885765" cy="128838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A1C90714-53D8-9944-6C20-521901ADB02B}"/>
                  </a:ext>
                </a:extLst>
              </p:cNvPr>
              <p:cNvSpPr txBox="1"/>
              <p:nvPr/>
            </p:nvSpPr>
            <p:spPr>
              <a:xfrm>
                <a:off x="6894213" y="5737323"/>
                <a:ext cx="864981" cy="3907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463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C</a:t>
                </a:r>
                <a:r>
                  <a:rPr kumimoji="1" lang="ja-JP" altLang="en-US" sz="1463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さん</a:t>
                </a:r>
              </a:p>
            </p:txBody>
          </p:sp>
        </p:grp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114EA5B6-23E1-6628-A805-6F717200E3F5}"/>
                </a:ext>
              </a:extLst>
            </p:cNvPr>
            <p:cNvSpPr txBox="1"/>
            <p:nvPr/>
          </p:nvSpPr>
          <p:spPr>
            <a:xfrm>
              <a:off x="10164608" y="6398357"/>
              <a:ext cx="2537755" cy="378803"/>
            </a:xfrm>
            <a:prstGeom prst="rect">
              <a:avLst/>
            </a:prstGeom>
            <a:solidFill>
              <a:schemeClr val="bg1">
                <a:lumMod val="85000"/>
                <a:alpha val="80000"/>
              </a:schemeClr>
            </a:solidFill>
            <a:ln>
              <a:noFill/>
            </a:ln>
          </p:spPr>
          <p:txBody>
            <a:bodyPr wrap="square" lIns="91440" tIns="45720" rIns="91440" bIns="45720" rtlCol="0" anchor="t">
              <a:spAutoFit/>
            </a:bodyPr>
            <a:lstStyle/>
            <a:p>
              <a:pPr algn="ctr"/>
              <a:r>
                <a:rPr kumimoji="1" lang="en-US" altLang="ja-JP" sz="1400" b="1" dirty="0">
                  <a:solidFill>
                    <a:srgbClr val="FF0000"/>
                  </a:solidFill>
                  <a:latin typeface="メイリオ"/>
                  <a:ea typeface="メイリオ"/>
                </a:rPr>
                <a:t>A</a:t>
              </a:r>
              <a:r>
                <a:rPr kumimoji="1" lang="ja-JP" altLang="en-US" sz="1400" b="1" dirty="0">
                  <a:solidFill>
                    <a:srgbClr val="FF0000"/>
                  </a:solidFill>
                  <a:latin typeface="メイリオ"/>
                  <a:ea typeface="メイリオ"/>
                </a:rPr>
                <a:t>さんと別のグループ</a:t>
              </a:r>
              <a:endParaRPr lang="ja-JP" altLang="en-US" sz="1400" b="1" dirty="0">
                <a:solidFill>
                  <a:srgbClr val="FF0000"/>
                </a:solidFill>
                <a:latin typeface="メイリオ"/>
                <a:ea typeface="メイリオ"/>
              </a:endParaRPr>
            </a:p>
          </p:txBody>
        </p:sp>
      </p:grp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669E161F-61F5-B077-889A-0142FB5608A4}"/>
              </a:ext>
            </a:extLst>
          </p:cNvPr>
          <p:cNvCxnSpPr>
            <a:cxnSpLocks/>
          </p:cNvCxnSpPr>
          <p:nvPr/>
        </p:nvCxnSpPr>
        <p:spPr>
          <a:xfrm>
            <a:off x="1567445" y="3711864"/>
            <a:ext cx="1135823" cy="85404"/>
          </a:xfrm>
          <a:prstGeom prst="straightConnector1">
            <a:avLst/>
          </a:prstGeom>
          <a:ln w="38100">
            <a:solidFill>
              <a:srgbClr val="0070C0"/>
            </a:solidFill>
            <a:prstDash val="soli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吹き出し: 角を丸めた四角形 19">
            <a:extLst>
              <a:ext uri="{FF2B5EF4-FFF2-40B4-BE49-F238E27FC236}">
                <a16:creationId xmlns:a16="http://schemas.microsoft.com/office/drawing/2014/main" id="{6E611AF5-75A8-D791-916E-FB18BC35B644}"/>
              </a:ext>
            </a:extLst>
          </p:cNvPr>
          <p:cNvSpPr/>
          <p:nvPr/>
        </p:nvSpPr>
        <p:spPr>
          <a:xfrm>
            <a:off x="903647" y="4083240"/>
            <a:ext cx="2184907" cy="602829"/>
          </a:xfrm>
          <a:prstGeom prst="wedgeRoundRectCallout">
            <a:avLst>
              <a:gd name="adj1" fmla="val 36976"/>
              <a:gd name="adj2" fmla="val -96476"/>
              <a:gd name="adj3" fmla="val 16667"/>
            </a:avLst>
          </a:prstGeom>
          <a:solidFill>
            <a:schemeClr val="bg1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lang="ja-JP" altLang="en-US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さんが編集できるように権限を設定する。</a:t>
            </a:r>
            <a:endParaRPr lang="en-US" altLang="ja-JP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49" name="直線矢印コネクタ 48">
            <a:extLst>
              <a:ext uri="{FF2B5EF4-FFF2-40B4-BE49-F238E27FC236}">
                <a16:creationId xmlns:a16="http://schemas.microsoft.com/office/drawing/2014/main" id="{4C931F0F-DAA1-4D9D-294C-F594FAD52000}"/>
              </a:ext>
            </a:extLst>
          </p:cNvPr>
          <p:cNvCxnSpPr>
            <a:cxnSpLocks/>
            <a:endCxn id="35" idx="3"/>
          </p:cNvCxnSpPr>
          <p:nvPr/>
        </p:nvCxnSpPr>
        <p:spPr>
          <a:xfrm flipH="1">
            <a:off x="4680091" y="3639663"/>
            <a:ext cx="2537129" cy="5991"/>
          </a:xfrm>
          <a:prstGeom prst="straightConnector1">
            <a:avLst/>
          </a:prstGeom>
          <a:ln w="38100">
            <a:solidFill>
              <a:srgbClr val="0070C0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吹き出し: 角を丸めた四角形 51">
            <a:extLst>
              <a:ext uri="{FF2B5EF4-FFF2-40B4-BE49-F238E27FC236}">
                <a16:creationId xmlns:a16="http://schemas.microsoft.com/office/drawing/2014/main" id="{E11E831E-2469-0A49-9DDF-062E6E386F03}"/>
              </a:ext>
            </a:extLst>
          </p:cNvPr>
          <p:cNvSpPr/>
          <p:nvPr/>
        </p:nvSpPr>
        <p:spPr>
          <a:xfrm>
            <a:off x="5219876" y="3808202"/>
            <a:ext cx="1858152" cy="616429"/>
          </a:xfrm>
          <a:prstGeom prst="wedgeRoundRectCallout">
            <a:avLst>
              <a:gd name="adj1" fmla="val -63147"/>
              <a:gd name="adj2" fmla="val -46584"/>
              <a:gd name="adj3" fmla="val 16667"/>
            </a:avLst>
          </a:prstGeom>
          <a:solidFill>
            <a:schemeClr val="bg1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lang="ja-JP" altLang="en-US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さんと共同編集でクイズを作れる。</a:t>
            </a:r>
            <a:endParaRPr lang="en-US" altLang="ja-JP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44DFD354-5156-C9B7-AE2E-5F1F4F22B50F}"/>
              </a:ext>
            </a:extLst>
          </p:cNvPr>
          <p:cNvGrpSpPr/>
          <p:nvPr/>
        </p:nvGrpSpPr>
        <p:grpSpPr>
          <a:xfrm>
            <a:off x="2868156" y="5759489"/>
            <a:ext cx="1976823" cy="592470"/>
            <a:chOff x="2868156" y="5759489"/>
            <a:chExt cx="1976823" cy="592470"/>
          </a:xfrm>
        </p:grpSpPr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770BC18C-303C-090A-FB51-00D0C0C1430F}"/>
                </a:ext>
              </a:extLst>
            </p:cNvPr>
            <p:cNvGrpSpPr/>
            <p:nvPr/>
          </p:nvGrpSpPr>
          <p:grpSpPr>
            <a:xfrm>
              <a:off x="2868156" y="5875278"/>
              <a:ext cx="1976823" cy="317459"/>
              <a:chOff x="9337068" y="4624865"/>
              <a:chExt cx="2433012" cy="390719"/>
            </a:xfrm>
          </p:grpSpPr>
          <p:sp>
            <p:nvSpPr>
              <p:cNvPr id="40" name="テキスト ボックス 39">
                <a:extLst>
                  <a:ext uri="{FF2B5EF4-FFF2-40B4-BE49-F238E27FC236}">
                    <a16:creationId xmlns:a16="http://schemas.microsoft.com/office/drawing/2014/main" id="{4E6917D1-B05A-B43C-422C-DB02B9B37ED2}"/>
                  </a:ext>
                </a:extLst>
              </p:cNvPr>
              <p:cNvSpPr txBox="1"/>
              <p:nvPr/>
            </p:nvSpPr>
            <p:spPr>
              <a:xfrm>
                <a:off x="9337068" y="4624865"/>
                <a:ext cx="2433012" cy="390719"/>
              </a:xfrm>
              <a:prstGeom prst="rect">
                <a:avLst/>
              </a:prstGeom>
              <a:noFill/>
              <a:ln w="12700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txBody>
              <a:bodyPr wrap="none" rtlCol="0">
                <a:spAutoFit/>
              </a:bodyPr>
              <a:lstStyle/>
              <a:p>
                <a:r>
                  <a:rPr lang="ja-JP" altLang="en-US" sz="1463" dirty="0"/>
                  <a:t>       クイズのスライド</a:t>
                </a:r>
                <a:endParaRPr kumimoji="1" lang="ja-JP" altLang="en-US" sz="1463" dirty="0"/>
              </a:p>
            </p:txBody>
          </p:sp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DAB1AD06-A693-05AB-1BCD-B67B6A693BCC}"/>
                  </a:ext>
                </a:extLst>
              </p:cNvPr>
              <p:cNvGrpSpPr/>
              <p:nvPr/>
            </p:nvGrpSpPr>
            <p:grpSpPr>
              <a:xfrm>
                <a:off x="9429419" y="4658587"/>
                <a:ext cx="368707" cy="319551"/>
                <a:chOff x="9418073" y="5172996"/>
                <a:chExt cx="368707" cy="319551"/>
              </a:xfrm>
            </p:grpSpPr>
            <p:sp>
              <p:nvSpPr>
                <p:cNvPr id="42" name="正方形/長方形 41">
                  <a:extLst>
                    <a:ext uri="{FF2B5EF4-FFF2-40B4-BE49-F238E27FC236}">
                      <a16:creationId xmlns:a16="http://schemas.microsoft.com/office/drawing/2014/main" id="{043945F6-50C5-39E2-998D-1D6B8B897D43}"/>
                    </a:ext>
                  </a:extLst>
                </p:cNvPr>
                <p:cNvSpPr/>
                <p:nvPr/>
              </p:nvSpPr>
              <p:spPr>
                <a:xfrm>
                  <a:off x="9418073" y="5172996"/>
                  <a:ext cx="368707" cy="319551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463"/>
                </a:p>
              </p:txBody>
            </p:sp>
            <p:sp>
              <p:nvSpPr>
                <p:cNvPr id="43" name="正方形/長方形 42">
                  <a:extLst>
                    <a:ext uri="{FF2B5EF4-FFF2-40B4-BE49-F238E27FC236}">
                      <a16:creationId xmlns:a16="http://schemas.microsoft.com/office/drawing/2014/main" id="{431137B9-CE4D-9E00-E3F2-E03DA6F021D4}"/>
                    </a:ext>
                  </a:extLst>
                </p:cNvPr>
                <p:cNvSpPr/>
                <p:nvPr/>
              </p:nvSpPr>
              <p:spPr>
                <a:xfrm>
                  <a:off x="9472951" y="5261227"/>
                  <a:ext cx="270738" cy="16715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463"/>
                </a:p>
              </p:txBody>
            </p:sp>
          </p:grpSp>
        </p:grpSp>
        <p:sp>
          <p:nvSpPr>
            <p:cNvPr id="54" name="テキスト ボックス 53">
              <a:extLst>
                <a:ext uri="{FF2B5EF4-FFF2-40B4-BE49-F238E27FC236}">
                  <a16:creationId xmlns:a16="http://schemas.microsoft.com/office/drawing/2014/main" id="{A8E1508B-6F0D-B2D3-CFB1-12F81E6BBBAB}"/>
                </a:ext>
              </a:extLst>
            </p:cNvPr>
            <p:cNvSpPr txBox="1"/>
            <p:nvPr/>
          </p:nvSpPr>
          <p:spPr>
            <a:xfrm>
              <a:off x="3601542" y="5759489"/>
              <a:ext cx="532518" cy="5924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25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×</a:t>
              </a:r>
              <a:endParaRPr kumimoji="1" lang="ja-JP" altLang="en-US" sz="1463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cxnSp>
        <p:nvCxnSpPr>
          <p:cNvPr id="55" name="直線矢印コネクタ 54">
            <a:extLst>
              <a:ext uri="{FF2B5EF4-FFF2-40B4-BE49-F238E27FC236}">
                <a16:creationId xmlns:a16="http://schemas.microsoft.com/office/drawing/2014/main" id="{0AEC8E94-B774-0193-595D-3192BB3148D5}"/>
              </a:ext>
            </a:extLst>
          </p:cNvPr>
          <p:cNvCxnSpPr>
            <a:cxnSpLocks/>
          </p:cNvCxnSpPr>
          <p:nvPr/>
        </p:nvCxnSpPr>
        <p:spPr>
          <a:xfrm flipH="1" flipV="1">
            <a:off x="5041070" y="4545302"/>
            <a:ext cx="2475545" cy="672965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8AAA4290-247C-5098-5D44-4A057A795226}"/>
              </a:ext>
            </a:extLst>
          </p:cNvPr>
          <p:cNvSpPr txBox="1"/>
          <p:nvPr/>
        </p:nvSpPr>
        <p:spPr>
          <a:xfrm>
            <a:off x="5992934" y="4594205"/>
            <a:ext cx="532518" cy="5924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5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×</a:t>
            </a:r>
            <a:endParaRPr kumimoji="1" lang="ja-JP" altLang="en-US" sz="1463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0" name="吹き出し: 角を丸めた四角形 59">
            <a:extLst>
              <a:ext uri="{FF2B5EF4-FFF2-40B4-BE49-F238E27FC236}">
                <a16:creationId xmlns:a16="http://schemas.microsoft.com/office/drawing/2014/main" id="{74370AEF-0753-D669-C9A2-5797529F8273}"/>
              </a:ext>
            </a:extLst>
          </p:cNvPr>
          <p:cNvSpPr/>
          <p:nvPr/>
        </p:nvSpPr>
        <p:spPr>
          <a:xfrm>
            <a:off x="4953002" y="5090401"/>
            <a:ext cx="1660450" cy="577699"/>
          </a:xfrm>
          <a:prstGeom prst="wedgeRoundRectCallout">
            <a:avLst>
              <a:gd name="adj1" fmla="val -49284"/>
              <a:gd name="adj2" fmla="val -100293"/>
              <a:gd name="adj3" fmla="val 16667"/>
            </a:avLst>
          </a:prstGeom>
          <a:solidFill>
            <a:schemeClr val="bg1"/>
          </a:solidFill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r>
              <a:rPr lang="ja-JP" altLang="en-US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さんはクイズが見えない</a:t>
            </a:r>
            <a:endParaRPr lang="en-US" altLang="ja-JP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1" name="吹き出し: 角を丸めた四角形 60">
            <a:extLst>
              <a:ext uri="{FF2B5EF4-FFF2-40B4-BE49-F238E27FC236}">
                <a16:creationId xmlns:a16="http://schemas.microsoft.com/office/drawing/2014/main" id="{B9337A1D-85CA-3EAD-87F4-114E6DAFCA3A}"/>
              </a:ext>
            </a:extLst>
          </p:cNvPr>
          <p:cNvSpPr/>
          <p:nvPr/>
        </p:nvSpPr>
        <p:spPr>
          <a:xfrm>
            <a:off x="117332" y="5637834"/>
            <a:ext cx="2358227" cy="970673"/>
          </a:xfrm>
          <a:prstGeom prst="wedgeRoundRectCallout">
            <a:avLst>
              <a:gd name="adj1" fmla="val 64985"/>
              <a:gd name="adj2" fmla="val 340"/>
              <a:gd name="adj3" fmla="val 16667"/>
            </a:avLst>
          </a:prstGeom>
          <a:solidFill>
            <a:schemeClr val="bg1"/>
          </a:solidFill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クラスの全員が見られるところに、クイズのファイルをおくと、みんなに見られてしまう。</a:t>
            </a:r>
            <a:endParaRPr lang="en-US" altLang="ja-JP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BFF09851-265F-EC23-87E2-C1B2088EE5AB}"/>
              </a:ext>
            </a:extLst>
          </p:cNvPr>
          <p:cNvSpPr txBox="1"/>
          <p:nvPr/>
        </p:nvSpPr>
        <p:spPr>
          <a:xfrm>
            <a:off x="7376537" y="3803344"/>
            <a:ext cx="2061925" cy="307777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kumimoji="1" lang="ja-JP" altLang="en-US" sz="1400" b="1" dirty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さんと同じグループ</a:t>
            </a: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CFF1F33E-083A-15F2-AD8F-DFDCF10AE111}"/>
              </a:ext>
            </a:extLst>
          </p:cNvPr>
          <p:cNvGrpSpPr/>
          <p:nvPr/>
        </p:nvGrpSpPr>
        <p:grpSpPr>
          <a:xfrm>
            <a:off x="283672" y="2529833"/>
            <a:ext cx="1371626" cy="1602685"/>
            <a:chOff x="304962" y="2254835"/>
            <a:chExt cx="1371626" cy="1602685"/>
          </a:xfrm>
        </p:grpSpPr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48D9FF71-9AC5-979C-A772-6194E2F8F177}"/>
                </a:ext>
              </a:extLst>
            </p:cNvPr>
            <p:cNvSpPr txBox="1"/>
            <p:nvPr/>
          </p:nvSpPr>
          <p:spPr>
            <a:xfrm>
              <a:off x="613299" y="3540061"/>
              <a:ext cx="702797" cy="317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63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A</a:t>
              </a:r>
              <a:r>
                <a:rPr kumimoji="1" lang="ja-JP" altLang="en-US" sz="1463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さん</a:t>
              </a:r>
            </a:p>
          </p:txBody>
        </p:sp>
        <p:pic>
          <p:nvPicPr>
            <p:cNvPr id="32" name="Picture 8" descr="パソコンを使う学生のイラスト（男子）">
              <a:extLst>
                <a:ext uri="{FF2B5EF4-FFF2-40B4-BE49-F238E27FC236}">
                  <a16:creationId xmlns:a16="http://schemas.microsoft.com/office/drawing/2014/main" id="{F320F91B-B984-5E78-43F2-851783580A1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962" y="2254835"/>
              <a:ext cx="1371626" cy="13304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D93E9646-1CB2-ABAF-1597-1B9BEF4BA5BA}"/>
              </a:ext>
            </a:extLst>
          </p:cNvPr>
          <p:cNvGrpSpPr/>
          <p:nvPr/>
        </p:nvGrpSpPr>
        <p:grpSpPr>
          <a:xfrm>
            <a:off x="7541450" y="2299905"/>
            <a:ext cx="1336675" cy="1454097"/>
            <a:chOff x="7541450" y="2299905"/>
            <a:chExt cx="1336675" cy="1454097"/>
          </a:xfrm>
        </p:grpSpPr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C6D10530-2129-1089-63D9-63F678CED873}"/>
                </a:ext>
              </a:extLst>
            </p:cNvPr>
            <p:cNvSpPr txBox="1"/>
            <p:nvPr/>
          </p:nvSpPr>
          <p:spPr>
            <a:xfrm>
              <a:off x="7541450" y="3436543"/>
              <a:ext cx="1179489" cy="317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63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B</a:t>
              </a:r>
              <a:r>
                <a:rPr kumimoji="1" lang="ja-JP" altLang="en-US" sz="1463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さん</a:t>
              </a:r>
              <a:endParaRPr kumimoji="1" lang="ja-JP" altLang="en-US" sz="1138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pic>
          <p:nvPicPr>
            <p:cNvPr id="53" name="Picture 2" descr="パソコンを使う学生のイラスト（女子）">
              <a:extLst>
                <a:ext uri="{FF2B5EF4-FFF2-40B4-BE49-F238E27FC236}">
                  <a16:creationId xmlns:a16="http://schemas.microsoft.com/office/drawing/2014/main" id="{816CD18E-1B61-8843-B8F1-6DE5EC411FD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50081" y="2299905"/>
              <a:ext cx="1228044" cy="11912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6D77C414-FA3F-168C-9585-ACDFF21D4F9C}"/>
              </a:ext>
            </a:extLst>
          </p:cNvPr>
          <p:cNvGrpSpPr/>
          <p:nvPr/>
        </p:nvGrpSpPr>
        <p:grpSpPr>
          <a:xfrm>
            <a:off x="3457713" y="3845814"/>
            <a:ext cx="1396585" cy="1051443"/>
            <a:chOff x="5013658" y="3456479"/>
            <a:chExt cx="1852768" cy="1388013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C0A81E77-25E0-18C5-C61E-7F5465CC1980}"/>
                </a:ext>
              </a:extLst>
            </p:cNvPr>
            <p:cNvGrpSpPr/>
            <p:nvPr/>
          </p:nvGrpSpPr>
          <p:grpSpPr>
            <a:xfrm>
              <a:off x="5013658" y="3456479"/>
              <a:ext cx="1852768" cy="1388013"/>
              <a:chOff x="4487183" y="2312696"/>
              <a:chExt cx="2280330" cy="1708324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AE6D8230-EFF8-00B7-0202-FA14B27E8642}"/>
                  </a:ext>
                </a:extLst>
              </p:cNvPr>
              <p:cNvGrpSpPr/>
              <p:nvPr/>
            </p:nvGrpSpPr>
            <p:grpSpPr>
              <a:xfrm>
                <a:off x="4487183" y="2312696"/>
                <a:ext cx="2280330" cy="1708324"/>
                <a:chOff x="8559095" y="4767445"/>
                <a:chExt cx="1449346" cy="1085787"/>
              </a:xfrm>
            </p:grpSpPr>
            <p:sp>
              <p:nvSpPr>
                <p:cNvPr id="12" name="正方形/長方形 11">
                  <a:extLst>
                    <a:ext uri="{FF2B5EF4-FFF2-40B4-BE49-F238E27FC236}">
                      <a16:creationId xmlns:a16="http://schemas.microsoft.com/office/drawing/2014/main" id="{C11353BE-BEC4-6540-F9FD-C67AC3810D68}"/>
                    </a:ext>
                  </a:extLst>
                </p:cNvPr>
                <p:cNvSpPr/>
                <p:nvPr/>
              </p:nvSpPr>
              <p:spPr>
                <a:xfrm>
                  <a:off x="8562757" y="4767445"/>
                  <a:ext cx="1445684" cy="323214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463"/>
                </a:p>
              </p:txBody>
            </p:sp>
            <p:sp>
              <p:nvSpPr>
                <p:cNvPr id="14" name="テキスト ボックス 13">
                  <a:extLst>
                    <a:ext uri="{FF2B5EF4-FFF2-40B4-BE49-F238E27FC236}">
                      <a16:creationId xmlns:a16="http://schemas.microsoft.com/office/drawing/2014/main" id="{43E1BC8A-DA1C-C281-52F8-AEBD4D20B7F6}"/>
                    </a:ext>
                  </a:extLst>
                </p:cNvPr>
                <p:cNvSpPr txBox="1"/>
                <p:nvPr/>
              </p:nvSpPr>
              <p:spPr>
                <a:xfrm>
                  <a:off x="8718202" y="4813909"/>
                  <a:ext cx="1164485" cy="22872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1300" dirty="0"/>
                    <a:t>SDGs</a:t>
                  </a:r>
                  <a:r>
                    <a:rPr kumimoji="1" lang="ja-JP" altLang="en-US" sz="1300" dirty="0"/>
                    <a:t>クイズ</a:t>
                  </a:r>
                </a:p>
              </p:txBody>
            </p:sp>
            <p:sp>
              <p:nvSpPr>
                <p:cNvPr id="19" name="正方形/長方形 18">
                  <a:extLst>
                    <a:ext uri="{FF2B5EF4-FFF2-40B4-BE49-F238E27FC236}">
                      <a16:creationId xmlns:a16="http://schemas.microsoft.com/office/drawing/2014/main" id="{69E39501-BD62-F2AD-7024-EA06D439B35F}"/>
                    </a:ext>
                  </a:extLst>
                </p:cNvPr>
                <p:cNvSpPr/>
                <p:nvPr/>
              </p:nvSpPr>
              <p:spPr>
                <a:xfrm>
                  <a:off x="8559095" y="5067568"/>
                  <a:ext cx="1445684" cy="785664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463"/>
                </a:p>
              </p:txBody>
            </p:sp>
          </p:grpSp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D7C8FCED-66FC-CB52-4B7F-262B450D90B2}"/>
                  </a:ext>
                </a:extLst>
              </p:cNvPr>
              <p:cNvSpPr txBox="1"/>
              <p:nvPr/>
            </p:nvSpPr>
            <p:spPr>
              <a:xfrm>
                <a:off x="4506325" y="2834296"/>
                <a:ext cx="1257148" cy="3904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731" b="1" dirty="0"/>
                  <a:t>・・・・・・・・・</a:t>
                </a:r>
                <a:endParaRPr kumimoji="1" lang="en-US" altLang="ja-JP" sz="731" b="1" dirty="0"/>
              </a:p>
              <a:p>
                <a:r>
                  <a:rPr lang="ja-JP" altLang="en-US" sz="731" b="1" dirty="0"/>
                  <a:t>・・・・・・・・・</a:t>
                </a:r>
                <a:endParaRPr kumimoji="1" lang="ja-JP" altLang="en-US" sz="731" b="1" dirty="0"/>
              </a:p>
            </p:txBody>
          </p:sp>
        </p:grpSp>
        <p:pic>
          <p:nvPicPr>
            <p:cNvPr id="5" name="Picture 4" descr="マイクロプラスチックのイラスト">
              <a:extLst>
                <a:ext uri="{FF2B5EF4-FFF2-40B4-BE49-F238E27FC236}">
                  <a16:creationId xmlns:a16="http://schemas.microsoft.com/office/drawing/2014/main" id="{F258A590-108A-64B0-F106-94E549465A5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00171" y="4081649"/>
              <a:ext cx="737530" cy="7375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16B03A9C-B651-50C2-5EB8-C61B8EBB8B0D}"/>
              </a:ext>
            </a:extLst>
          </p:cNvPr>
          <p:cNvCxnSpPr>
            <a:cxnSpLocks/>
          </p:cNvCxnSpPr>
          <p:nvPr/>
        </p:nvCxnSpPr>
        <p:spPr>
          <a:xfrm>
            <a:off x="391447" y="776075"/>
            <a:ext cx="9123107" cy="0"/>
          </a:xfrm>
          <a:prstGeom prst="line">
            <a:avLst/>
          </a:prstGeom>
          <a:ln w="285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7">
            <a:extLst>
              <a:ext uri="{FF2B5EF4-FFF2-40B4-BE49-F238E27FC236}">
                <a16:creationId xmlns:a16="http://schemas.microsoft.com/office/drawing/2014/main" id="{F0EFC3E3-DBC2-A051-C101-2AA62C3ED353}"/>
              </a:ext>
            </a:extLst>
          </p:cNvPr>
          <p:cNvSpPr txBox="1"/>
          <p:nvPr/>
        </p:nvSpPr>
        <p:spPr>
          <a:xfrm>
            <a:off x="1374307" y="6573318"/>
            <a:ext cx="853169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ja-JP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Chromebook</a:t>
            </a:r>
            <a:r>
              <a:rPr lang="ja-JP" altLang="en-US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、</a:t>
            </a:r>
            <a:r>
              <a:rPr lang="en-US" altLang="ja-JP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</a:t>
            </a:r>
            <a:r>
              <a:rPr lang="ja-JP" altLang="en-US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ドライブ、</a:t>
            </a:r>
            <a:r>
              <a:rPr lang="en-US" altLang="ja-JP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</a:t>
            </a:r>
            <a:r>
              <a:rPr lang="ja-JP" altLang="en-US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スライド、</a:t>
            </a:r>
            <a:r>
              <a:rPr lang="en-US" altLang="ja-JP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</a:t>
            </a:r>
            <a:r>
              <a:rPr lang="ja-JP" altLang="en-US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スプレッドシートは</a:t>
            </a:r>
            <a:r>
              <a:rPr lang="en-US" altLang="ja-JP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 LLC</a:t>
            </a:r>
            <a:r>
              <a:rPr lang="ja-JP" altLang="en-US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の商標であり、本資料は</a:t>
            </a:r>
            <a:r>
              <a:rPr lang="en-US" altLang="ja-JP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</a:t>
            </a:r>
            <a:r>
              <a:rPr lang="ja-JP" altLang="en-US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によって承認または提携したものではありません。</a:t>
            </a:r>
            <a:endParaRPr lang="en-US" altLang="ja-JP" sz="800" b="0" i="0" dirty="0">
              <a:solidFill>
                <a:srgbClr val="000000"/>
              </a:solidFill>
              <a:effectLst/>
              <a:latin typeface="Yu Gothic" panose="020B0400000000000000" pitchFamily="50" charset="-128"/>
              <a:ea typeface="Yu Gothic" panose="020B0400000000000000" pitchFamily="50" charset="-128"/>
            </a:endParaRPr>
          </a:p>
          <a:p>
            <a:pPr algn="r"/>
            <a:r>
              <a:rPr lang="ja-JP" altLang="en-US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イラスト出典：いらすとや </a:t>
            </a:r>
            <a:r>
              <a:rPr lang="en-US" altLang="ja-JP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  <a:hlinkClick r:id="rId7"/>
              </a:rPr>
              <a:t>https://www.irasutoya.com/</a:t>
            </a:r>
            <a:endParaRPr lang="en-US" altLang="ja-JP" sz="800" b="0" i="0" dirty="0">
              <a:solidFill>
                <a:srgbClr val="000000"/>
              </a:solidFill>
              <a:effectLst/>
              <a:latin typeface="Yu Gothic" panose="020B0400000000000000" pitchFamily="50" charset="-128"/>
              <a:ea typeface="Yu Gothic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23171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F9B4D3-DAFA-73C8-C050-34EFF8E04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7975" y="260350"/>
            <a:ext cx="8543925" cy="481912"/>
          </a:xfrm>
        </p:spPr>
        <p:txBody>
          <a:bodyPr>
            <a:noAutofit/>
          </a:bodyPr>
          <a:lstStyle/>
          <a:p>
            <a:r>
              <a:rPr lang="ja-JP" altLang="en-US" sz="2800" dirty="0">
                <a:latin typeface="メイリオ"/>
                <a:ea typeface="メイリオ"/>
              </a:rPr>
              <a:t>４．クラウドを使うとよいこと、注意すること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3BF9516-1AA9-7F07-1519-80E898A4DE64}"/>
              </a:ext>
            </a:extLst>
          </p:cNvPr>
          <p:cNvSpPr txBox="1"/>
          <p:nvPr/>
        </p:nvSpPr>
        <p:spPr>
          <a:xfrm>
            <a:off x="294193" y="869730"/>
            <a:ext cx="9360699" cy="627461"/>
          </a:xfrm>
          <a:prstGeom prst="rect">
            <a:avLst/>
          </a:prstGeom>
          <a:noFill/>
          <a:ln w="19050">
            <a:solidFill>
              <a:schemeClr val="bg1">
                <a:lumMod val="65000"/>
              </a:schemeClr>
            </a:solidFill>
            <a:prstDash val="sysDash"/>
          </a:ln>
        </p:spPr>
        <p:txBody>
          <a:bodyPr wrap="square" rtlCol="0" anchor="ctr">
            <a:noAutofit/>
          </a:bodyPr>
          <a:lstStyle/>
          <a:p>
            <a:r>
              <a:rPr lang="ja-JP" altLang="en-US" dirty="0">
                <a:latin typeface="メイリオ"/>
                <a:ea typeface="メイリオ"/>
              </a:rPr>
              <a:t>クラウドの特徴は「貯めておけること」「再利用できること」「共有できること」です。</a:t>
            </a:r>
            <a:endParaRPr kumimoji="1" lang="en-US" altLang="ja-JP" dirty="0">
              <a:latin typeface="メイリオ"/>
              <a:ea typeface="メイリオ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D29B76E-E12A-FA5E-B9A9-AA0FD9768D13}"/>
              </a:ext>
            </a:extLst>
          </p:cNvPr>
          <p:cNvSpPr txBox="1"/>
          <p:nvPr/>
        </p:nvSpPr>
        <p:spPr>
          <a:xfrm>
            <a:off x="3843010" y="2395202"/>
            <a:ext cx="5166733" cy="3485159"/>
          </a:xfrm>
          <a:prstGeom prst="rect">
            <a:avLst/>
          </a:prstGeom>
          <a:solidFill>
            <a:srgbClr val="DEEBF7">
              <a:alpha val="50196"/>
            </a:srgbClr>
          </a:solidFill>
        </p:spPr>
        <p:txBody>
          <a:bodyPr wrap="square">
            <a:noAutofit/>
          </a:bodyPr>
          <a:lstStyle/>
          <a:p>
            <a:pPr algn="ctr" defTabSz="742950">
              <a:defRPr/>
            </a:pPr>
            <a:endParaRPr kumimoji="1" lang="ja-JP" altLang="en-US" sz="1138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50" name="直線コネクタ 49">
            <a:extLst>
              <a:ext uri="{FF2B5EF4-FFF2-40B4-BE49-F238E27FC236}">
                <a16:creationId xmlns:a16="http://schemas.microsoft.com/office/drawing/2014/main" id="{86F87BCF-ABAE-C6D3-E982-320C427378D4}"/>
              </a:ext>
            </a:extLst>
          </p:cNvPr>
          <p:cNvCxnSpPr>
            <a:cxnSpLocks/>
          </p:cNvCxnSpPr>
          <p:nvPr/>
        </p:nvCxnSpPr>
        <p:spPr>
          <a:xfrm flipH="1">
            <a:off x="2588795" y="2974012"/>
            <a:ext cx="1580662" cy="2445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B24B5052-334E-A9E0-66F5-603C2699BC69}"/>
              </a:ext>
            </a:extLst>
          </p:cNvPr>
          <p:cNvGrpSpPr/>
          <p:nvPr/>
        </p:nvGrpSpPr>
        <p:grpSpPr>
          <a:xfrm>
            <a:off x="4169457" y="2256813"/>
            <a:ext cx="1434397" cy="1434397"/>
            <a:chOff x="5069475" y="2292978"/>
            <a:chExt cx="1765412" cy="1765412"/>
          </a:xfrm>
        </p:grpSpPr>
        <p:pic>
          <p:nvPicPr>
            <p:cNvPr id="52" name="グラフィックス 51" descr="雲 枠線">
              <a:extLst>
                <a:ext uri="{FF2B5EF4-FFF2-40B4-BE49-F238E27FC236}">
                  <a16:creationId xmlns:a16="http://schemas.microsoft.com/office/drawing/2014/main" id="{AD4086B2-3EDE-24A2-A27B-6FF8AC161E0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069475" y="2292978"/>
              <a:ext cx="1765412" cy="1765412"/>
            </a:xfrm>
            <a:prstGeom prst="rect">
              <a:avLst/>
            </a:prstGeom>
          </p:spPr>
        </p:pic>
        <p:sp>
          <p:nvSpPr>
            <p:cNvPr id="53" name="テキスト ボックス 52">
              <a:extLst>
                <a:ext uri="{FF2B5EF4-FFF2-40B4-BE49-F238E27FC236}">
                  <a16:creationId xmlns:a16="http://schemas.microsoft.com/office/drawing/2014/main" id="{CA0A2902-9343-C1D0-3DE7-5C136BFFDFBA}"/>
                </a:ext>
              </a:extLst>
            </p:cNvPr>
            <p:cNvSpPr txBox="1"/>
            <p:nvPr/>
          </p:nvSpPr>
          <p:spPr>
            <a:xfrm>
              <a:off x="5398183" y="3164698"/>
              <a:ext cx="1150611" cy="3907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463" b="1" dirty="0">
                  <a:solidFill>
                    <a:schemeClr val="accent5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クラウド</a:t>
              </a:r>
            </a:p>
          </p:txBody>
        </p:sp>
      </p:grpSp>
      <p:cxnSp>
        <p:nvCxnSpPr>
          <p:cNvPr id="54" name="直線コネクタ 53">
            <a:extLst>
              <a:ext uri="{FF2B5EF4-FFF2-40B4-BE49-F238E27FC236}">
                <a16:creationId xmlns:a16="http://schemas.microsoft.com/office/drawing/2014/main" id="{64098073-D05F-7353-9D75-D746726400EC}"/>
              </a:ext>
            </a:extLst>
          </p:cNvPr>
          <p:cNvCxnSpPr>
            <a:cxnSpLocks/>
            <a:stCxn id="55" idx="2"/>
          </p:cNvCxnSpPr>
          <p:nvPr/>
        </p:nvCxnSpPr>
        <p:spPr>
          <a:xfrm>
            <a:off x="3871423" y="2555890"/>
            <a:ext cx="9943" cy="3541886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734402BF-9BC5-ECEA-ADE5-5FADDC82320B}"/>
              </a:ext>
            </a:extLst>
          </p:cNvPr>
          <p:cNvSpPr txBox="1"/>
          <p:nvPr/>
        </p:nvSpPr>
        <p:spPr>
          <a:xfrm>
            <a:off x="3020591" y="2217336"/>
            <a:ext cx="1701663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/>
                <a:ea typeface="メイリオ"/>
              </a:rPr>
              <a:t>インターネット</a:t>
            </a:r>
            <a:endParaRPr lang="ja-JP" altLang="en-US" sz="1600" b="1" dirty="0">
              <a:latin typeface="メイリオ"/>
              <a:ea typeface="メイリオ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DDD1040F-79F9-49DF-9E9B-4A51364B8B40}"/>
              </a:ext>
            </a:extLst>
          </p:cNvPr>
          <p:cNvSpPr/>
          <p:nvPr/>
        </p:nvSpPr>
        <p:spPr>
          <a:xfrm>
            <a:off x="4206902" y="3502752"/>
            <a:ext cx="1290876" cy="52514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Google</a:t>
            </a:r>
          </a:p>
          <a:p>
            <a:pPr algn="ctr"/>
            <a:r>
              <a:rPr lang="ja-JP" altLang="en-US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ドライブ</a:t>
            </a:r>
            <a:endParaRPr kumimoji="1" lang="ja-JP" altLang="en-US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59" name="コネクタ: カギ線 58">
            <a:extLst>
              <a:ext uri="{FF2B5EF4-FFF2-40B4-BE49-F238E27FC236}">
                <a16:creationId xmlns:a16="http://schemas.microsoft.com/office/drawing/2014/main" id="{C3FF25A9-FC34-011F-87EC-6CCFD5C9D750}"/>
              </a:ext>
            </a:extLst>
          </p:cNvPr>
          <p:cNvCxnSpPr>
            <a:cxnSpLocks/>
            <a:stCxn id="56" idx="2"/>
            <a:endCxn id="61" idx="1"/>
          </p:cNvCxnSpPr>
          <p:nvPr/>
        </p:nvCxnSpPr>
        <p:spPr>
          <a:xfrm rot="16200000" flipH="1">
            <a:off x="4815414" y="4064822"/>
            <a:ext cx="344681" cy="270828"/>
          </a:xfrm>
          <a:prstGeom prst="bentConnector2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A4E6EB59-C1CC-3FA7-C8A0-1E74FF374042}"/>
              </a:ext>
            </a:extLst>
          </p:cNvPr>
          <p:cNvGrpSpPr/>
          <p:nvPr/>
        </p:nvGrpSpPr>
        <p:grpSpPr>
          <a:xfrm>
            <a:off x="5123168" y="4213847"/>
            <a:ext cx="2071401" cy="317459"/>
            <a:chOff x="9337068" y="4624863"/>
            <a:chExt cx="2549417" cy="390719"/>
          </a:xfrm>
        </p:grpSpPr>
        <p:sp>
          <p:nvSpPr>
            <p:cNvPr id="61" name="テキスト ボックス 60">
              <a:extLst>
                <a:ext uri="{FF2B5EF4-FFF2-40B4-BE49-F238E27FC236}">
                  <a16:creationId xmlns:a16="http://schemas.microsoft.com/office/drawing/2014/main" id="{DC44D9D1-6617-FD89-800C-B1908C6FC201}"/>
                </a:ext>
              </a:extLst>
            </p:cNvPr>
            <p:cNvSpPr txBox="1"/>
            <p:nvPr/>
          </p:nvSpPr>
          <p:spPr>
            <a:xfrm>
              <a:off x="9337068" y="4624863"/>
              <a:ext cx="2549417" cy="3907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463" dirty="0"/>
                <a:t>       スライド</a:t>
              </a:r>
              <a:r>
                <a:rPr lang="en-US" altLang="ja-JP" sz="1463" dirty="0"/>
                <a:t>1</a:t>
              </a:r>
              <a:r>
                <a:rPr lang="ja-JP" altLang="en-US" sz="1463" dirty="0"/>
                <a:t>（最新）</a:t>
              </a:r>
              <a:endParaRPr kumimoji="1" lang="ja-JP" altLang="en-US" sz="1463" dirty="0"/>
            </a:p>
          </p:txBody>
        </p: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257AD5D7-FD31-280D-E639-387BCAA8377C}"/>
                </a:ext>
              </a:extLst>
            </p:cNvPr>
            <p:cNvGrpSpPr/>
            <p:nvPr/>
          </p:nvGrpSpPr>
          <p:grpSpPr>
            <a:xfrm>
              <a:off x="9429419" y="4658587"/>
              <a:ext cx="368707" cy="319551"/>
              <a:chOff x="9418073" y="5172996"/>
              <a:chExt cx="368707" cy="319551"/>
            </a:xfrm>
          </p:grpSpPr>
          <p:sp>
            <p:nvSpPr>
              <p:cNvPr id="63" name="正方形/長方形 62">
                <a:extLst>
                  <a:ext uri="{FF2B5EF4-FFF2-40B4-BE49-F238E27FC236}">
                    <a16:creationId xmlns:a16="http://schemas.microsoft.com/office/drawing/2014/main" id="{7BC950B8-2029-0522-AC8D-EF7F8DD0D8EE}"/>
                  </a:ext>
                </a:extLst>
              </p:cNvPr>
              <p:cNvSpPr/>
              <p:nvPr/>
            </p:nvSpPr>
            <p:spPr>
              <a:xfrm>
                <a:off x="9418073" y="5172996"/>
                <a:ext cx="368707" cy="31955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463"/>
              </a:p>
            </p:txBody>
          </p:sp>
          <p:sp>
            <p:nvSpPr>
              <p:cNvPr id="1024" name="正方形/長方形 1023">
                <a:extLst>
                  <a:ext uri="{FF2B5EF4-FFF2-40B4-BE49-F238E27FC236}">
                    <a16:creationId xmlns:a16="http://schemas.microsoft.com/office/drawing/2014/main" id="{BAB037D1-0A7C-B2D5-73F0-5C0ADF2D8AE5}"/>
                  </a:ext>
                </a:extLst>
              </p:cNvPr>
              <p:cNvSpPr/>
              <p:nvPr/>
            </p:nvSpPr>
            <p:spPr>
              <a:xfrm>
                <a:off x="9472951" y="5261227"/>
                <a:ext cx="270738" cy="16715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463"/>
              </a:p>
            </p:txBody>
          </p:sp>
        </p:grpSp>
      </p:grpSp>
      <p:pic>
        <p:nvPicPr>
          <p:cNvPr id="1028" name="Picture 6" descr="前から見たノートパソコンのイラスト">
            <a:extLst>
              <a:ext uri="{FF2B5EF4-FFF2-40B4-BE49-F238E27FC236}">
                <a16:creationId xmlns:a16="http://schemas.microsoft.com/office/drawing/2014/main" id="{46FD3D47-EAFF-059A-A27F-E268D8C840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6918" y="2558387"/>
            <a:ext cx="1124919" cy="854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9" name="テキスト ボックス 1028">
            <a:extLst>
              <a:ext uri="{FF2B5EF4-FFF2-40B4-BE49-F238E27FC236}">
                <a16:creationId xmlns:a16="http://schemas.microsoft.com/office/drawing/2014/main" id="{9DBC2C1A-FDBF-63D8-E0C8-684D11D069FB}"/>
              </a:ext>
            </a:extLst>
          </p:cNvPr>
          <p:cNvSpPr txBox="1"/>
          <p:nvPr/>
        </p:nvSpPr>
        <p:spPr>
          <a:xfrm>
            <a:off x="1284143" y="2054107"/>
            <a:ext cx="132238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自分の</a:t>
            </a:r>
            <a:endParaRPr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タブレット</a:t>
            </a:r>
            <a:endParaRPr lang="ja-JP" altLang="en-US" sz="1400" dirty="0"/>
          </a:p>
        </p:txBody>
      </p:sp>
      <p:sp>
        <p:nvSpPr>
          <p:cNvPr id="1036" name="正方形/長方形 1035">
            <a:extLst>
              <a:ext uri="{FF2B5EF4-FFF2-40B4-BE49-F238E27FC236}">
                <a16:creationId xmlns:a16="http://schemas.microsoft.com/office/drawing/2014/main" id="{54CFC5C6-7846-CFD7-80E9-FBF682C6CBEF}"/>
              </a:ext>
            </a:extLst>
          </p:cNvPr>
          <p:cNvSpPr/>
          <p:nvPr/>
        </p:nvSpPr>
        <p:spPr>
          <a:xfrm>
            <a:off x="5497777" y="4500886"/>
            <a:ext cx="3197439" cy="112530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63"/>
          </a:p>
        </p:txBody>
      </p:sp>
      <p:grpSp>
        <p:nvGrpSpPr>
          <p:cNvPr id="1031" name="グループ化 1030">
            <a:extLst>
              <a:ext uri="{FF2B5EF4-FFF2-40B4-BE49-F238E27FC236}">
                <a16:creationId xmlns:a16="http://schemas.microsoft.com/office/drawing/2014/main" id="{144A3C7E-13A4-79CA-7865-7A4454BDD40E}"/>
              </a:ext>
            </a:extLst>
          </p:cNvPr>
          <p:cNvGrpSpPr/>
          <p:nvPr/>
        </p:nvGrpSpPr>
        <p:grpSpPr>
          <a:xfrm>
            <a:off x="5497776" y="4585078"/>
            <a:ext cx="2940228" cy="292388"/>
            <a:chOff x="9337068" y="4624863"/>
            <a:chExt cx="3618743" cy="359862"/>
          </a:xfrm>
        </p:grpSpPr>
        <p:sp>
          <p:nvSpPr>
            <p:cNvPr id="1032" name="テキスト ボックス 1031">
              <a:extLst>
                <a:ext uri="{FF2B5EF4-FFF2-40B4-BE49-F238E27FC236}">
                  <a16:creationId xmlns:a16="http://schemas.microsoft.com/office/drawing/2014/main" id="{DD3024EA-95D7-D83B-49C3-B9E28404AC55}"/>
                </a:ext>
              </a:extLst>
            </p:cNvPr>
            <p:cNvSpPr txBox="1"/>
            <p:nvPr/>
          </p:nvSpPr>
          <p:spPr>
            <a:xfrm>
              <a:off x="9337068" y="4624863"/>
              <a:ext cx="3618743" cy="3598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300" dirty="0"/>
                <a:t>       スライド</a:t>
              </a:r>
              <a:r>
                <a:rPr lang="en-US" altLang="ja-JP" sz="1300" dirty="0"/>
                <a:t>1</a:t>
              </a:r>
              <a:r>
                <a:rPr lang="ja-JP" altLang="en-US" sz="1300" dirty="0"/>
                <a:t>（</a:t>
              </a:r>
              <a:r>
                <a:rPr lang="en-US" altLang="ja-JP" sz="1300" dirty="0"/>
                <a:t>6/4</a:t>
              </a:r>
              <a:r>
                <a:rPr lang="ja-JP" altLang="en-US" sz="1300" dirty="0"/>
                <a:t>に修正したもの）</a:t>
              </a:r>
              <a:endParaRPr kumimoji="1" lang="ja-JP" altLang="en-US" sz="1300" dirty="0"/>
            </a:p>
          </p:txBody>
        </p:sp>
        <p:grpSp>
          <p:nvGrpSpPr>
            <p:cNvPr id="1033" name="グループ化 1032">
              <a:extLst>
                <a:ext uri="{FF2B5EF4-FFF2-40B4-BE49-F238E27FC236}">
                  <a16:creationId xmlns:a16="http://schemas.microsoft.com/office/drawing/2014/main" id="{243AAC05-9580-9256-9DBE-97C0AA71ED45}"/>
                </a:ext>
              </a:extLst>
            </p:cNvPr>
            <p:cNvGrpSpPr/>
            <p:nvPr/>
          </p:nvGrpSpPr>
          <p:grpSpPr>
            <a:xfrm>
              <a:off x="9429419" y="4658587"/>
              <a:ext cx="368707" cy="319551"/>
              <a:chOff x="9418073" y="5172996"/>
              <a:chExt cx="368707" cy="319551"/>
            </a:xfrm>
          </p:grpSpPr>
          <p:sp>
            <p:nvSpPr>
              <p:cNvPr id="1034" name="正方形/長方形 1033">
                <a:extLst>
                  <a:ext uri="{FF2B5EF4-FFF2-40B4-BE49-F238E27FC236}">
                    <a16:creationId xmlns:a16="http://schemas.microsoft.com/office/drawing/2014/main" id="{F09CE225-1F62-50AE-FB8E-C274DA518E14}"/>
                  </a:ext>
                </a:extLst>
              </p:cNvPr>
              <p:cNvSpPr/>
              <p:nvPr/>
            </p:nvSpPr>
            <p:spPr>
              <a:xfrm>
                <a:off x="9418073" y="5172996"/>
                <a:ext cx="368707" cy="31955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300"/>
              </a:p>
            </p:txBody>
          </p:sp>
          <p:sp>
            <p:nvSpPr>
              <p:cNvPr id="1035" name="正方形/長方形 1034">
                <a:extLst>
                  <a:ext uri="{FF2B5EF4-FFF2-40B4-BE49-F238E27FC236}">
                    <a16:creationId xmlns:a16="http://schemas.microsoft.com/office/drawing/2014/main" id="{376836F8-EF68-664B-0E86-398D29320B37}"/>
                  </a:ext>
                </a:extLst>
              </p:cNvPr>
              <p:cNvSpPr/>
              <p:nvPr/>
            </p:nvSpPr>
            <p:spPr>
              <a:xfrm>
                <a:off x="9472951" y="5261227"/>
                <a:ext cx="270738" cy="16715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300"/>
              </a:p>
            </p:txBody>
          </p:sp>
        </p:grpSp>
      </p:grpSp>
      <p:grpSp>
        <p:nvGrpSpPr>
          <p:cNvPr id="1042" name="グループ化 1041">
            <a:extLst>
              <a:ext uri="{FF2B5EF4-FFF2-40B4-BE49-F238E27FC236}">
                <a16:creationId xmlns:a16="http://schemas.microsoft.com/office/drawing/2014/main" id="{6E6B7E2F-7FD0-7EC7-4C66-9B6FE3B168B9}"/>
              </a:ext>
            </a:extLst>
          </p:cNvPr>
          <p:cNvGrpSpPr/>
          <p:nvPr/>
        </p:nvGrpSpPr>
        <p:grpSpPr>
          <a:xfrm>
            <a:off x="5501656" y="4932637"/>
            <a:ext cx="2940228" cy="292388"/>
            <a:chOff x="9337068" y="4624863"/>
            <a:chExt cx="3618743" cy="359862"/>
          </a:xfrm>
        </p:grpSpPr>
        <p:sp>
          <p:nvSpPr>
            <p:cNvPr id="1043" name="テキスト ボックス 1042">
              <a:extLst>
                <a:ext uri="{FF2B5EF4-FFF2-40B4-BE49-F238E27FC236}">
                  <a16:creationId xmlns:a16="http://schemas.microsoft.com/office/drawing/2014/main" id="{789FD8F2-82B6-64FD-EF7B-7B65A1333EBC}"/>
                </a:ext>
              </a:extLst>
            </p:cNvPr>
            <p:cNvSpPr txBox="1"/>
            <p:nvPr/>
          </p:nvSpPr>
          <p:spPr>
            <a:xfrm>
              <a:off x="9337068" y="4624863"/>
              <a:ext cx="3618743" cy="3598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300" dirty="0"/>
                <a:t>       スライド</a:t>
              </a:r>
              <a:r>
                <a:rPr lang="en-US" altLang="ja-JP" sz="1300" dirty="0"/>
                <a:t>1</a:t>
              </a:r>
              <a:r>
                <a:rPr lang="ja-JP" altLang="en-US" sz="1300" dirty="0"/>
                <a:t>（</a:t>
              </a:r>
              <a:r>
                <a:rPr lang="en-US" altLang="ja-JP" sz="1300" dirty="0"/>
                <a:t>6/3</a:t>
              </a:r>
              <a:r>
                <a:rPr lang="ja-JP" altLang="en-US" sz="1300" dirty="0"/>
                <a:t>に修正したもの）</a:t>
              </a:r>
              <a:endParaRPr kumimoji="1" lang="ja-JP" altLang="en-US" sz="1300" dirty="0"/>
            </a:p>
          </p:txBody>
        </p:sp>
        <p:grpSp>
          <p:nvGrpSpPr>
            <p:cNvPr id="1044" name="グループ化 1043">
              <a:extLst>
                <a:ext uri="{FF2B5EF4-FFF2-40B4-BE49-F238E27FC236}">
                  <a16:creationId xmlns:a16="http://schemas.microsoft.com/office/drawing/2014/main" id="{115D690C-4EB5-71D9-9D38-9B0AC36B90AE}"/>
                </a:ext>
              </a:extLst>
            </p:cNvPr>
            <p:cNvGrpSpPr/>
            <p:nvPr/>
          </p:nvGrpSpPr>
          <p:grpSpPr>
            <a:xfrm>
              <a:off x="9429419" y="4658587"/>
              <a:ext cx="368707" cy="319551"/>
              <a:chOff x="9418073" y="5172996"/>
              <a:chExt cx="368707" cy="319551"/>
            </a:xfrm>
          </p:grpSpPr>
          <p:sp>
            <p:nvSpPr>
              <p:cNvPr id="1045" name="正方形/長方形 1044">
                <a:extLst>
                  <a:ext uri="{FF2B5EF4-FFF2-40B4-BE49-F238E27FC236}">
                    <a16:creationId xmlns:a16="http://schemas.microsoft.com/office/drawing/2014/main" id="{8DA14FAB-7DA0-F84E-C8CE-9DA76C1130F7}"/>
                  </a:ext>
                </a:extLst>
              </p:cNvPr>
              <p:cNvSpPr/>
              <p:nvPr/>
            </p:nvSpPr>
            <p:spPr>
              <a:xfrm>
                <a:off x="9418073" y="5172996"/>
                <a:ext cx="368707" cy="31955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300"/>
              </a:p>
            </p:txBody>
          </p:sp>
          <p:sp>
            <p:nvSpPr>
              <p:cNvPr id="1046" name="正方形/長方形 1045">
                <a:extLst>
                  <a:ext uri="{FF2B5EF4-FFF2-40B4-BE49-F238E27FC236}">
                    <a16:creationId xmlns:a16="http://schemas.microsoft.com/office/drawing/2014/main" id="{8A6878C6-ED00-20CA-5C68-E9BAE6925B4E}"/>
                  </a:ext>
                </a:extLst>
              </p:cNvPr>
              <p:cNvSpPr/>
              <p:nvPr/>
            </p:nvSpPr>
            <p:spPr>
              <a:xfrm>
                <a:off x="9472951" y="5261227"/>
                <a:ext cx="270738" cy="16715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300"/>
              </a:p>
            </p:txBody>
          </p:sp>
        </p:grpSp>
      </p:grpSp>
      <p:grpSp>
        <p:nvGrpSpPr>
          <p:cNvPr id="1047" name="グループ化 1046">
            <a:extLst>
              <a:ext uri="{FF2B5EF4-FFF2-40B4-BE49-F238E27FC236}">
                <a16:creationId xmlns:a16="http://schemas.microsoft.com/office/drawing/2014/main" id="{189D9DAE-909F-0BFA-998B-CBCDBC288C3C}"/>
              </a:ext>
            </a:extLst>
          </p:cNvPr>
          <p:cNvGrpSpPr/>
          <p:nvPr/>
        </p:nvGrpSpPr>
        <p:grpSpPr>
          <a:xfrm>
            <a:off x="5514504" y="5277130"/>
            <a:ext cx="2940228" cy="292388"/>
            <a:chOff x="9337068" y="4624863"/>
            <a:chExt cx="3618743" cy="359862"/>
          </a:xfrm>
        </p:grpSpPr>
        <p:sp>
          <p:nvSpPr>
            <p:cNvPr id="1048" name="テキスト ボックス 1047">
              <a:extLst>
                <a:ext uri="{FF2B5EF4-FFF2-40B4-BE49-F238E27FC236}">
                  <a16:creationId xmlns:a16="http://schemas.microsoft.com/office/drawing/2014/main" id="{7FD5C7A5-BBAE-0985-BEDC-D0F226C67304}"/>
                </a:ext>
              </a:extLst>
            </p:cNvPr>
            <p:cNvSpPr txBox="1"/>
            <p:nvPr/>
          </p:nvSpPr>
          <p:spPr>
            <a:xfrm>
              <a:off x="9337068" y="4624863"/>
              <a:ext cx="3618743" cy="3598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300" dirty="0"/>
                <a:t>       スライド</a:t>
              </a:r>
              <a:r>
                <a:rPr lang="en-US" altLang="ja-JP" sz="1300" dirty="0"/>
                <a:t>1</a:t>
              </a:r>
              <a:r>
                <a:rPr lang="ja-JP" altLang="en-US" sz="1300" dirty="0"/>
                <a:t>（</a:t>
              </a:r>
              <a:r>
                <a:rPr lang="en-US" altLang="ja-JP" sz="1300" dirty="0"/>
                <a:t>6/1</a:t>
              </a:r>
              <a:r>
                <a:rPr lang="ja-JP" altLang="en-US" sz="1300" dirty="0"/>
                <a:t>に修正したもの）</a:t>
              </a:r>
              <a:endParaRPr kumimoji="1" lang="ja-JP" altLang="en-US" sz="1300" dirty="0"/>
            </a:p>
          </p:txBody>
        </p:sp>
        <p:grpSp>
          <p:nvGrpSpPr>
            <p:cNvPr id="1049" name="グループ化 1048">
              <a:extLst>
                <a:ext uri="{FF2B5EF4-FFF2-40B4-BE49-F238E27FC236}">
                  <a16:creationId xmlns:a16="http://schemas.microsoft.com/office/drawing/2014/main" id="{E85B8DA6-89EB-1579-63E3-04BACB95C07C}"/>
                </a:ext>
              </a:extLst>
            </p:cNvPr>
            <p:cNvGrpSpPr/>
            <p:nvPr/>
          </p:nvGrpSpPr>
          <p:grpSpPr>
            <a:xfrm>
              <a:off x="9429419" y="4658587"/>
              <a:ext cx="368707" cy="319551"/>
              <a:chOff x="9418073" y="5172996"/>
              <a:chExt cx="368707" cy="319551"/>
            </a:xfrm>
          </p:grpSpPr>
          <p:sp>
            <p:nvSpPr>
              <p:cNvPr id="1050" name="正方形/長方形 1049">
                <a:extLst>
                  <a:ext uri="{FF2B5EF4-FFF2-40B4-BE49-F238E27FC236}">
                    <a16:creationId xmlns:a16="http://schemas.microsoft.com/office/drawing/2014/main" id="{869CD9DC-8C2C-486D-3EDC-542D7803C2C7}"/>
                  </a:ext>
                </a:extLst>
              </p:cNvPr>
              <p:cNvSpPr/>
              <p:nvPr/>
            </p:nvSpPr>
            <p:spPr>
              <a:xfrm>
                <a:off x="9418073" y="5172996"/>
                <a:ext cx="368707" cy="31955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300"/>
              </a:p>
            </p:txBody>
          </p:sp>
          <p:sp>
            <p:nvSpPr>
              <p:cNvPr id="1051" name="正方形/長方形 1050">
                <a:extLst>
                  <a:ext uri="{FF2B5EF4-FFF2-40B4-BE49-F238E27FC236}">
                    <a16:creationId xmlns:a16="http://schemas.microsoft.com/office/drawing/2014/main" id="{C1E8927E-4821-D8AF-3B2D-A6CC61304AE5}"/>
                  </a:ext>
                </a:extLst>
              </p:cNvPr>
              <p:cNvSpPr/>
              <p:nvPr/>
            </p:nvSpPr>
            <p:spPr>
              <a:xfrm>
                <a:off x="9472951" y="5261227"/>
                <a:ext cx="270738" cy="16715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300"/>
              </a:p>
            </p:txBody>
          </p:sp>
        </p:grpSp>
      </p:grpSp>
      <p:sp>
        <p:nvSpPr>
          <p:cNvPr id="1059" name="吹き出し: 角を丸めた四角形 1058">
            <a:extLst>
              <a:ext uri="{FF2B5EF4-FFF2-40B4-BE49-F238E27FC236}">
                <a16:creationId xmlns:a16="http://schemas.microsoft.com/office/drawing/2014/main" id="{188280F5-A7ED-3FB5-89FD-A75AB214485C}"/>
              </a:ext>
            </a:extLst>
          </p:cNvPr>
          <p:cNvSpPr/>
          <p:nvPr/>
        </p:nvSpPr>
        <p:spPr>
          <a:xfrm>
            <a:off x="2988297" y="4727407"/>
            <a:ext cx="2267217" cy="1134173"/>
          </a:xfrm>
          <a:prstGeom prst="wedgeRoundRectCallout">
            <a:avLst>
              <a:gd name="adj1" fmla="val 60146"/>
              <a:gd name="adj2" fmla="val -47661"/>
              <a:gd name="adj3" fmla="val 16667"/>
            </a:avLst>
          </a:prstGeom>
          <a:solidFill>
            <a:schemeClr val="bg1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変更の履歴を見たり、</a:t>
            </a:r>
            <a:endParaRPr lang="en-US" altLang="ja-JP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間違えた時にファイルを戻したりすることができます。</a:t>
            </a:r>
            <a:endParaRPr lang="en-US" altLang="ja-JP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60" name="吹き出し: 角を丸めた四角形 1059">
            <a:extLst>
              <a:ext uri="{FF2B5EF4-FFF2-40B4-BE49-F238E27FC236}">
                <a16:creationId xmlns:a16="http://schemas.microsoft.com/office/drawing/2014/main" id="{8D13C50E-5E06-492C-FBA2-5A4FC6DB8128}"/>
              </a:ext>
            </a:extLst>
          </p:cNvPr>
          <p:cNvSpPr/>
          <p:nvPr/>
        </p:nvSpPr>
        <p:spPr>
          <a:xfrm>
            <a:off x="1959834" y="3677074"/>
            <a:ext cx="1910013" cy="821779"/>
          </a:xfrm>
          <a:prstGeom prst="wedgeRoundRectCallout">
            <a:avLst>
              <a:gd name="adj1" fmla="val 67258"/>
              <a:gd name="adj2" fmla="val -29615"/>
              <a:gd name="adj3" fmla="val 16667"/>
            </a:avLst>
          </a:prstGeom>
          <a:solidFill>
            <a:schemeClr val="bg1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データを貯めておいて、いつでも使えます。</a:t>
            </a:r>
            <a:endParaRPr lang="en-US" altLang="ja-JP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061" name="グループ化 1060">
            <a:extLst>
              <a:ext uri="{FF2B5EF4-FFF2-40B4-BE49-F238E27FC236}">
                <a16:creationId xmlns:a16="http://schemas.microsoft.com/office/drawing/2014/main" id="{11FAD8B0-C878-4A48-4109-09E9172BE35C}"/>
              </a:ext>
            </a:extLst>
          </p:cNvPr>
          <p:cNvGrpSpPr/>
          <p:nvPr/>
        </p:nvGrpSpPr>
        <p:grpSpPr>
          <a:xfrm>
            <a:off x="6242574" y="3004441"/>
            <a:ext cx="2539478" cy="317459"/>
            <a:chOff x="9337068" y="4624863"/>
            <a:chExt cx="3125511" cy="390719"/>
          </a:xfrm>
        </p:grpSpPr>
        <p:sp>
          <p:nvSpPr>
            <p:cNvPr id="1062" name="テキスト ボックス 1061">
              <a:extLst>
                <a:ext uri="{FF2B5EF4-FFF2-40B4-BE49-F238E27FC236}">
                  <a16:creationId xmlns:a16="http://schemas.microsoft.com/office/drawing/2014/main" id="{7D741C66-1222-4803-819D-A891E63F7BAC}"/>
                </a:ext>
              </a:extLst>
            </p:cNvPr>
            <p:cNvSpPr txBox="1"/>
            <p:nvPr/>
          </p:nvSpPr>
          <p:spPr>
            <a:xfrm>
              <a:off x="9337068" y="4624863"/>
              <a:ext cx="3125511" cy="390719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  <a:prstDash val="dash"/>
            </a:ln>
          </p:spPr>
          <p:txBody>
            <a:bodyPr wrap="none" rtlCol="0">
              <a:spAutoFit/>
            </a:bodyPr>
            <a:lstStyle/>
            <a:p>
              <a:r>
                <a:rPr lang="ja-JP" altLang="en-US" sz="1463" dirty="0"/>
                <a:t>       友達のスライド（共有）</a:t>
              </a:r>
              <a:endParaRPr kumimoji="1" lang="ja-JP" altLang="en-US" sz="1463" dirty="0"/>
            </a:p>
          </p:txBody>
        </p:sp>
        <p:grpSp>
          <p:nvGrpSpPr>
            <p:cNvPr id="1063" name="グループ化 1062">
              <a:extLst>
                <a:ext uri="{FF2B5EF4-FFF2-40B4-BE49-F238E27FC236}">
                  <a16:creationId xmlns:a16="http://schemas.microsoft.com/office/drawing/2014/main" id="{471F7D24-417D-3468-81EB-440685182948}"/>
                </a:ext>
              </a:extLst>
            </p:cNvPr>
            <p:cNvGrpSpPr/>
            <p:nvPr/>
          </p:nvGrpSpPr>
          <p:grpSpPr>
            <a:xfrm>
              <a:off x="9429419" y="4658587"/>
              <a:ext cx="368707" cy="319551"/>
              <a:chOff x="9418073" y="5172996"/>
              <a:chExt cx="368707" cy="319551"/>
            </a:xfrm>
          </p:grpSpPr>
          <p:sp>
            <p:nvSpPr>
              <p:cNvPr id="1064" name="正方形/長方形 1063">
                <a:extLst>
                  <a:ext uri="{FF2B5EF4-FFF2-40B4-BE49-F238E27FC236}">
                    <a16:creationId xmlns:a16="http://schemas.microsoft.com/office/drawing/2014/main" id="{80A3CC78-B128-123E-05F1-433CCBBB8133}"/>
                  </a:ext>
                </a:extLst>
              </p:cNvPr>
              <p:cNvSpPr/>
              <p:nvPr/>
            </p:nvSpPr>
            <p:spPr>
              <a:xfrm>
                <a:off x="9418073" y="5172996"/>
                <a:ext cx="368707" cy="31955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463"/>
              </a:p>
            </p:txBody>
          </p:sp>
          <p:sp>
            <p:nvSpPr>
              <p:cNvPr id="1065" name="正方形/長方形 1064">
                <a:extLst>
                  <a:ext uri="{FF2B5EF4-FFF2-40B4-BE49-F238E27FC236}">
                    <a16:creationId xmlns:a16="http://schemas.microsoft.com/office/drawing/2014/main" id="{5316A141-F90B-5937-8C4B-438CCC7D0E44}"/>
                  </a:ext>
                </a:extLst>
              </p:cNvPr>
              <p:cNvSpPr/>
              <p:nvPr/>
            </p:nvSpPr>
            <p:spPr>
              <a:xfrm>
                <a:off x="9472951" y="5261227"/>
                <a:ext cx="270738" cy="16715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463"/>
              </a:p>
            </p:txBody>
          </p:sp>
        </p:grpSp>
      </p:grpSp>
      <p:cxnSp>
        <p:nvCxnSpPr>
          <p:cNvPr id="1066" name="コネクタ: カギ線 1065">
            <a:extLst>
              <a:ext uri="{FF2B5EF4-FFF2-40B4-BE49-F238E27FC236}">
                <a16:creationId xmlns:a16="http://schemas.microsoft.com/office/drawing/2014/main" id="{5121F9AC-DCAA-8FE9-537C-0453F1ABFF04}"/>
              </a:ext>
            </a:extLst>
          </p:cNvPr>
          <p:cNvCxnSpPr>
            <a:cxnSpLocks/>
            <a:stCxn id="56" idx="3"/>
            <a:endCxn id="1062" idx="1"/>
          </p:cNvCxnSpPr>
          <p:nvPr/>
        </p:nvCxnSpPr>
        <p:spPr>
          <a:xfrm flipV="1">
            <a:off x="5497778" y="3163171"/>
            <a:ext cx="744796" cy="602153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0" name="吹き出し: 角を丸めた四角形 1069">
            <a:extLst>
              <a:ext uri="{FF2B5EF4-FFF2-40B4-BE49-F238E27FC236}">
                <a16:creationId xmlns:a16="http://schemas.microsoft.com/office/drawing/2014/main" id="{00CFAF3E-B76F-3E71-545D-5982963C401E}"/>
              </a:ext>
            </a:extLst>
          </p:cNvPr>
          <p:cNvSpPr/>
          <p:nvPr/>
        </p:nvSpPr>
        <p:spPr>
          <a:xfrm>
            <a:off x="6251558" y="1714745"/>
            <a:ext cx="2593109" cy="1147494"/>
          </a:xfrm>
          <a:prstGeom prst="wedgeRoundRectCallout">
            <a:avLst>
              <a:gd name="adj1" fmla="val -36693"/>
              <a:gd name="adj2" fmla="val 64926"/>
              <a:gd name="adj3" fmla="val 16667"/>
            </a:avLst>
          </a:prstGeom>
          <a:solidFill>
            <a:schemeClr val="bg1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友達が共有してくれたファイルを共同編集したり、コメントを追加したりすることができます。</a:t>
            </a:r>
            <a:endParaRPr lang="en-US" altLang="ja-JP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3076" name="Picture 4" descr="ブレザーを着た女子学生のイラスト（冬服・学生服）">
            <a:extLst>
              <a:ext uri="{FF2B5EF4-FFF2-40B4-BE49-F238E27FC236}">
                <a16:creationId xmlns:a16="http://schemas.microsoft.com/office/drawing/2014/main" id="{50C199F3-A7B4-C3D4-C414-7D029B63D0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464" y="1991137"/>
            <a:ext cx="1121864" cy="2069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女子高校生・女子中学生のイラスト（ブレザー）">
            <a:extLst>
              <a:ext uri="{FF2B5EF4-FFF2-40B4-BE49-F238E27FC236}">
                <a16:creationId xmlns:a16="http://schemas.microsoft.com/office/drawing/2014/main" id="{F53FE92C-9A81-6946-B50F-A2595A275A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6185" y="2104550"/>
            <a:ext cx="780218" cy="1721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9C36A526-C8CE-C9B9-E1CA-154D4E91FC72}"/>
              </a:ext>
            </a:extLst>
          </p:cNvPr>
          <p:cNvCxnSpPr>
            <a:cxnSpLocks/>
          </p:cNvCxnSpPr>
          <p:nvPr/>
        </p:nvCxnSpPr>
        <p:spPr>
          <a:xfrm>
            <a:off x="391447" y="776075"/>
            <a:ext cx="9123107" cy="0"/>
          </a:xfrm>
          <a:prstGeom prst="line">
            <a:avLst/>
          </a:prstGeom>
          <a:ln w="285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7">
            <a:extLst>
              <a:ext uri="{FF2B5EF4-FFF2-40B4-BE49-F238E27FC236}">
                <a16:creationId xmlns:a16="http://schemas.microsoft.com/office/drawing/2014/main" id="{F0C3FEAB-BC4F-6BC4-CAE0-ECFB85DF090B}"/>
              </a:ext>
            </a:extLst>
          </p:cNvPr>
          <p:cNvSpPr txBox="1"/>
          <p:nvPr/>
        </p:nvSpPr>
        <p:spPr>
          <a:xfrm>
            <a:off x="1374307" y="6573318"/>
            <a:ext cx="853169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ja-JP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Chromebook</a:t>
            </a:r>
            <a:r>
              <a:rPr lang="ja-JP" altLang="en-US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、</a:t>
            </a:r>
            <a:r>
              <a:rPr lang="en-US" altLang="ja-JP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</a:t>
            </a:r>
            <a:r>
              <a:rPr lang="ja-JP" altLang="en-US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ドライブ、</a:t>
            </a:r>
            <a:r>
              <a:rPr lang="en-US" altLang="ja-JP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</a:t>
            </a:r>
            <a:r>
              <a:rPr lang="ja-JP" altLang="en-US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スライド、</a:t>
            </a:r>
            <a:r>
              <a:rPr lang="en-US" altLang="ja-JP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</a:t>
            </a:r>
            <a:r>
              <a:rPr lang="ja-JP" altLang="en-US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スプレッドシートは</a:t>
            </a:r>
            <a:r>
              <a:rPr lang="en-US" altLang="ja-JP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 LLC</a:t>
            </a:r>
            <a:r>
              <a:rPr lang="ja-JP" altLang="en-US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の商標であり、本資料は</a:t>
            </a:r>
            <a:r>
              <a:rPr lang="en-US" altLang="ja-JP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</a:t>
            </a:r>
            <a:r>
              <a:rPr lang="ja-JP" altLang="en-US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によって承認または提携したものではありません。</a:t>
            </a:r>
            <a:endParaRPr lang="en-US" altLang="ja-JP" sz="800" b="0" i="0" dirty="0">
              <a:solidFill>
                <a:srgbClr val="000000"/>
              </a:solidFill>
              <a:effectLst/>
              <a:latin typeface="Yu Gothic" panose="020B0400000000000000" pitchFamily="50" charset="-128"/>
              <a:ea typeface="Yu Gothic" panose="020B0400000000000000" pitchFamily="50" charset="-128"/>
            </a:endParaRPr>
          </a:p>
          <a:p>
            <a:pPr algn="r"/>
            <a:r>
              <a:rPr lang="ja-JP" altLang="en-US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イラスト出典：いらすとや </a:t>
            </a:r>
            <a:r>
              <a:rPr lang="en-US" altLang="ja-JP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  <a:hlinkClick r:id="rId8"/>
              </a:rPr>
              <a:t>https://www.irasutoya.com/</a:t>
            </a:r>
            <a:endParaRPr lang="en-US" altLang="ja-JP" sz="800" b="0" i="0" dirty="0">
              <a:solidFill>
                <a:srgbClr val="000000"/>
              </a:solidFill>
              <a:effectLst/>
              <a:latin typeface="Yu Gothic" panose="020B0400000000000000" pitchFamily="50" charset="-128"/>
              <a:ea typeface="Yu Gothic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829576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F9B4D3-DAFA-73C8-C050-34EFF8E04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340" y="263895"/>
            <a:ext cx="8543925" cy="481912"/>
          </a:xfrm>
        </p:spPr>
        <p:txBody>
          <a:bodyPr>
            <a:noAutofit/>
          </a:bodyPr>
          <a:lstStyle/>
          <a:p>
            <a:r>
              <a:rPr lang="ja-JP" altLang="en-US" sz="2800" dirty="0">
                <a:latin typeface="メイリオ"/>
                <a:ea typeface="メイリオ"/>
              </a:rPr>
              <a:t>５．パスワードの管理について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3BF9516-1AA9-7F07-1519-80E898A4DE64}"/>
              </a:ext>
            </a:extLst>
          </p:cNvPr>
          <p:cNvSpPr txBox="1"/>
          <p:nvPr/>
        </p:nvSpPr>
        <p:spPr>
          <a:xfrm>
            <a:off x="382984" y="924409"/>
            <a:ext cx="8934511" cy="551523"/>
          </a:xfrm>
          <a:prstGeom prst="rect">
            <a:avLst/>
          </a:prstGeom>
          <a:noFill/>
          <a:ln w="19050">
            <a:solidFill>
              <a:schemeClr val="bg1">
                <a:lumMod val="65000"/>
              </a:schemeClr>
            </a:solidFill>
            <a:prstDash val="sysDash"/>
          </a:ln>
        </p:spPr>
        <p:txBody>
          <a:bodyPr wrap="square" rtlCol="0" anchor="ctr">
            <a:noAutofit/>
          </a:bodyPr>
          <a:lstStyle/>
          <a:p>
            <a:r>
              <a:rPr lang="ja-JP" altLang="en-US" dirty="0">
                <a:latin typeface="メイリオ"/>
                <a:ea typeface="メイリオ"/>
              </a:rPr>
              <a:t>パスワードがほかの人に知られないように、注意する必要があります。</a:t>
            </a:r>
            <a:endParaRPr kumimoji="1" lang="en-US" altLang="ja-JP" dirty="0">
              <a:latin typeface="メイリオ"/>
              <a:ea typeface="メイリオ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D29B76E-E12A-FA5E-B9A9-AA0FD9768D13}"/>
              </a:ext>
            </a:extLst>
          </p:cNvPr>
          <p:cNvSpPr txBox="1"/>
          <p:nvPr/>
        </p:nvSpPr>
        <p:spPr>
          <a:xfrm>
            <a:off x="5829050" y="2504174"/>
            <a:ext cx="3780534" cy="3485159"/>
          </a:xfrm>
          <a:prstGeom prst="rect">
            <a:avLst/>
          </a:prstGeom>
          <a:solidFill>
            <a:srgbClr val="DEEBF7">
              <a:alpha val="50196"/>
            </a:srgbClr>
          </a:solidFill>
        </p:spPr>
        <p:txBody>
          <a:bodyPr wrap="square">
            <a:noAutofit/>
          </a:bodyPr>
          <a:lstStyle/>
          <a:p>
            <a:pPr algn="ctr" defTabSz="742950">
              <a:defRPr/>
            </a:pPr>
            <a:endParaRPr kumimoji="1" lang="ja-JP" altLang="en-US" sz="1138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50" name="直線コネクタ 49">
            <a:extLst>
              <a:ext uri="{FF2B5EF4-FFF2-40B4-BE49-F238E27FC236}">
                <a16:creationId xmlns:a16="http://schemas.microsoft.com/office/drawing/2014/main" id="{86F87BCF-ABAE-C6D3-E982-320C427378D4}"/>
              </a:ext>
            </a:extLst>
          </p:cNvPr>
          <p:cNvCxnSpPr>
            <a:cxnSpLocks/>
          </p:cNvCxnSpPr>
          <p:nvPr/>
        </p:nvCxnSpPr>
        <p:spPr>
          <a:xfrm flipH="1">
            <a:off x="4477878" y="3082983"/>
            <a:ext cx="1677619" cy="11845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B24B5052-334E-A9E0-66F5-603C2699BC69}"/>
              </a:ext>
            </a:extLst>
          </p:cNvPr>
          <p:cNvGrpSpPr/>
          <p:nvPr/>
        </p:nvGrpSpPr>
        <p:grpSpPr>
          <a:xfrm>
            <a:off x="6155497" y="2365785"/>
            <a:ext cx="1434397" cy="1434397"/>
            <a:chOff x="5069475" y="2292978"/>
            <a:chExt cx="1765412" cy="1765412"/>
          </a:xfrm>
        </p:grpSpPr>
        <p:pic>
          <p:nvPicPr>
            <p:cNvPr id="52" name="グラフィックス 51" descr="雲 枠線">
              <a:extLst>
                <a:ext uri="{FF2B5EF4-FFF2-40B4-BE49-F238E27FC236}">
                  <a16:creationId xmlns:a16="http://schemas.microsoft.com/office/drawing/2014/main" id="{AD4086B2-3EDE-24A2-A27B-6FF8AC161E0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069475" y="2292978"/>
              <a:ext cx="1765412" cy="1765412"/>
            </a:xfrm>
            <a:prstGeom prst="rect">
              <a:avLst/>
            </a:prstGeom>
          </p:spPr>
        </p:pic>
        <p:sp>
          <p:nvSpPr>
            <p:cNvPr id="53" name="テキスト ボックス 52">
              <a:extLst>
                <a:ext uri="{FF2B5EF4-FFF2-40B4-BE49-F238E27FC236}">
                  <a16:creationId xmlns:a16="http://schemas.microsoft.com/office/drawing/2014/main" id="{CA0A2902-9343-C1D0-3DE7-5C136BFFDFBA}"/>
                </a:ext>
              </a:extLst>
            </p:cNvPr>
            <p:cNvSpPr txBox="1"/>
            <p:nvPr/>
          </p:nvSpPr>
          <p:spPr>
            <a:xfrm>
              <a:off x="5356995" y="3162256"/>
              <a:ext cx="1150611" cy="3907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463" b="1" dirty="0">
                  <a:solidFill>
                    <a:schemeClr val="accent5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クラウド</a:t>
              </a:r>
            </a:p>
          </p:txBody>
        </p:sp>
      </p:grpSp>
      <p:cxnSp>
        <p:nvCxnSpPr>
          <p:cNvPr id="54" name="直線コネクタ 53">
            <a:extLst>
              <a:ext uri="{FF2B5EF4-FFF2-40B4-BE49-F238E27FC236}">
                <a16:creationId xmlns:a16="http://schemas.microsoft.com/office/drawing/2014/main" id="{64098073-D05F-7353-9D75-D746726400EC}"/>
              </a:ext>
            </a:extLst>
          </p:cNvPr>
          <p:cNvCxnSpPr>
            <a:cxnSpLocks/>
            <a:stCxn id="55" idx="2"/>
          </p:cNvCxnSpPr>
          <p:nvPr/>
        </p:nvCxnSpPr>
        <p:spPr>
          <a:xfrm flipH="1">
            <a:off x="5809813" y="2676388"/>
            <a:ext cx="18853" cy="3334418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734402BF-9BC5-ECEA-ADE5-5FADDC82320B}"/>
              </a:ext>
            </a:extLst>
          </p:cNvPr>
          <p:cNvSpPr txBox="1"/>
          <p:nvPr/>
        </p:nvSpPr>
        <p:spPr>
          <a:xfrm>
            <a:off x="4983593" y="2337834"/>
            <a:ext cx="1690145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/>
                <a:ea typeface="メイリオ"/>
              </a:rPr>
              <a:t>インターネット</a:t>
            </a:r>
            <a:endParaRPr lang="ja-JP" altLang="en-US" sz="1600" b="1" dirty="0">
              <a:latin typeface="メイリオ"/>
              <a:ea typeface="メイリオ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DDD1040F-79F9-49DF-9E9B-4A51364B8B40}"/>
              </a:ext>
            </a:extLst>
          </p:cNvPr>
          <p:cNvSpPr/>
          <p:nvPr/>
        </p:nvSpPr>
        <p:spPr>
          <a:xfrm>
            <a:off x="6192942" y="3611724"/>
            <a:ext cx="1290876" cy="52514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Google</a:t>
            </a:r>
          </a:p>
          <a:p>
            <a:pPr algn="ctr"/>
            <a:r>
              <a:rPr lang="ja-JP" altLang="en-US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ドライブ</a:t>
            </a:r>
            <a:endParaRPr kumimoji="1" lang="ja-JP" altLang="en-US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59" name="コネクタ: カギ線 58">
            <a:extLst>
              <a:ext uri="{FF2B5EF4-FFF2-40B4-BE49-F238E27FC236}">
                <a16:creationId xmlns:a16="http://schemas.microsoft.com/office/drawing/2014/main" id="{C3FF25A9-FC34-011F-87EC-6CCFD5C9D750}"/>
              </a:ext>
            </a:extLst>
          </p:cNvPr>
          <p:cNvCxnSpPr>
            <a:cxnSpLocks/>
            <a:stCxn id="56" idx="2"/>
            <a:endCxn id="61" idx="1"/>
          </p:cNvCxnSpPr>
          <p:nvPr/>
        </p:nvCxnSpPr>
        <p:spPr>
          <a:xfrm rot="16200000" flipH="1">
            <a:off x="6801454" y="4173794"/>
            <a:ext cx="344681" cy="270828"/>
          </a:xfrm>
          <a:prstGeom prst="bentConnector2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A4E6EB59-C1CC-3FA7-C8A0-1E74FF374042}"/>
              </a:ext>
            </a:extLst>
          </p:cNvPr>
          <p:cNvGrpSpPr/>
          <p:nvPr/>
        </p:nvGrpSpPr>
        <p:grpSpPr>
          <a:xfrm>
            <a:off x="7109208" y="4322819"/>
            <a:ext cx="2071401" cy="317459"/>
            <a:chOff x="9337068" y="4624863"/>
            <a:chExt cx="2549417" cy="390719"/>
          </a:xfrm>
        </p:grpSpPr>
        <p:sp>
          <p:nvSpPr>
            <p:cNvPr id="61" name="テキスト ボックス 60">
              <a:extLst>
                <a:ext uri="{FF2B5EF4-FFF2-40B4-BE49-F238E27FC236}">
                  <a16:creationId xmlns:a16="http://schemas.microsoft.com/office/drawing/2014/main" id="{DC44D9D1-6617-FD89-800C-B1908C6FC201}"/>
                </a:ext>
              </a:extLst>
            </p:cNvPr>
            <p:cNvSpPr txBox="1"/>
            <p:nvPr/>
          </p:nvSpPr>
          <p:spPr>
            <a:xfrm>
              <a:off x="9337068" y="4624863"/>
              <a:ext cx="2549417" cy="3907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463" dirty="0"/>
                <a:t>       スライド</a:t>
              </a:r>
              <a:r>
                <a:rPr lang="en-US" altLang="ja-JP" sz="1463" dirty="0"/>
                <a:t>1</a:t>
              </a:r>
              <a:r>
                <a:rPr lang="ja-JP" altLang="en-US" sz="1463" dirty="0"/>
                <a:t>（最新）</a:t>
              </a:r>
              <a:endParaRPr kumimoji="1" lang="ja-JP" altLang="en-US" sz="1463" dirty="0"/>
            </a:p>
          </p:txBody>
        </p: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257AD5D7-FD31-280D-E639-387BCAA8377C}"/>
                </a:ext>
              </a:extLst>
            </p:cNvPr>
            <p:cNvGrpSpPr/>
            <p:nvPr/>
          </p:nvGrpSpPr>
          <p:grpSpPr>
            <a:xfrm>
              <a:off x="9429419" y="4658587"/>
              <a:ext cx="368707" cy="319551"/>
              <a:chOff x="9418073" y="5172996"/>
              <a:chExt cx="368707" cy="319551"/>
            </a:xfrm>
          </p:grpSpPr>
          <p:sp>
            <p:nvSpPr>
              <p:cNvPr id="63" name="正方形/長方形 62">
                <a:extLst>
                  <a:ext uri="{FF2B5EF4-FFF2-40B4-BE49-F238E27FC236}">
                    <a16:creationId xmlns:a16="http://schemas.microsoft.com/office/drawing/2014/main" id="{7BC950B8-2029-0522-AC8D-EF7F8DD0D8EE}"/>
                  </a:ext>
                </a:extLst>
              </p:cNvPr>
              <p:cNvSpPr/>
              <p:nvPr/>
            </p:nvSpPr>
            <p:spPr>
              <a:xfrm>
                <a:off x="9418073" y="5172996"/>
                <a:ext cx="368707" cy="31955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463"/>
              </a:p>
            </p:txBody>
          </p:sp>
          <p:sp>
            <p:nvSpPr>
              <p:cNvPr id="1024" name="正方形/長方形 1023">
                <a:extLst>
                  <a:ext uri="{FF2B5EF4-FFF2-40B4-BE49-F238E27FC236}">
                    <a16:creationId xmlns:a16="http://schemas.microsoft.com/office/drawing/2014/main" id="{BAB037D1-0A7C-B2D5-73F0-5C0ADF2D8AE5}"/>
                  </a:ext>
                </a:extLst>
              </p:cNvPr>
              <p:cNvSpPr/>
              <p:nvPr/>
            </p:nvSpPr>
            <p:spPr>
              <a:xfrm>
                <a:off x="9472951" y="5261227"/>
                <a:ext cx="270738" cy="16715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463"/>
              </a:p>
            </p:txBody>
          </p:sp>
        </p:grp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C0AF395A-8D0B-0FC5-8D3E-DD57BB17FF45}"/>
              </a:ext>
            </a:extLst>
          </p:cNvPr>
          <p:cNvGrpSpPr/>
          <p:nvPr/>
        </p:nvGrpSpPr>
        <p:grpSpPr>
          <a:xfrm>
            <a:off x="3270183" y="2163079"/>
            <a:ext cx="1322384" cy="1359219"/>
            <a:chOff x="3270183" y="2163079"/>
            <a:chExt cx="1322384" cy="1359219"/>
          </a:xfrm>
        </p:grpSpPr>
        <p:pic>
          <p:nvPicPr>
            <p:cNvPr id="1028" name="Picture 6" descr="前から見たノートパソコンのイラスト">
              <a:extLst>
                <a:ext uri="{FF2B5EF4-FFF2-40B4-BE49-F238E27FC236}">
                  <a16:creationId xmlns:a16="http://schemas.microsoft.com/office/drawing/2014/main" id="{46FD3D47-EAFF-059A-A27F-E268D8C840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2958" y="2667359"/>
              <a:ext cx="1124919" cy="8549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29" name="テキスト ボックス 1028">
              <a:extLst>
                <a:ext uri="{FF2B5EF4-FFF2-40B4-BE49-F238E27FC236}">
                  <a16:creationId xmlns:a16="http://schemas.microsoft.com/office/drawing/2014/main" id="{9DBC2C1A-FDBF-63D8-E0C8-684D11D069FB}"/>
                </a:ext>
              </a:extLst>
            </p:cNvPr>
            <p:cNvSpPr txBox="1"/>
            <p:nvPr/>
          </p:nvSpPr>
          <p:spPr>
            <a:xfrm>
              <a:off x="3270183" y="2163079"/>
              <a:ext cx="1322384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ja-JP" altLang="en-US" sz="14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自分の</a:t>
              </a:r>
              <a:endPara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14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タブレット</a:t>
              </a:r>
              <a:endParaRPr lang="ja-JP" altLang="en-US" sz="1400" dirty="0"/>
            </a:p>
          </p:txBody>
        </p:sp>
      </p:grpSp>
      <p:cxnSp>
        <p:nvCxnSpPr>
          <p:cNvPr id="1039" name="直線コネクタ 1038">
            <a:extLst>
              <a:ext uri="{FF2B5EF4-FFF2-40B4-BE49-F238E27FC236}">
                <a16:creationId xmlns:a16="http://schemas.microsoft.com/office/drawing/2014/main" id="{DED57364-424B-B66C-E474-7575045B434B}"/>
              </a:ext>
            </a:extLst>
          </p:cNvPr>
          <p:cNvCxnSpPr>
            <a:cxnSpLocks/>
          </p:cNvCxnSpPr>
          <p:nvPr/>
        </p:nvCxnSpPr>
        <p:spPr>
          <a:xfrm flipH="1">
            <a:off x="5000477" y="3374139"/>
            <a:ext cx="1180134" cy="1759996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58" name="グループ化 1057">
            <a:extLst>
              <a:ext uri="{FF2B5EF4-FFF2-40B4-BE49-F238E27FC236}">
                <a16:creationId xmlns:a16="http://schemas.microsoft.com/office/drawing/2014/main" id="{9F2539FF-D6AF-2B7F-9CC2-A255658BD3B8}"/>
              </a:ext>
            </a:extLst>
          </p:cNvPr>
          <p:cNvGrpSpPr/>
          <p:nvPr/>
        </p:nvGrpSpPr>
        <p:grpSpPr>
          <a:xfrm>
            <a:off x="3681247" y="4482404"/>
            <a:ext cx="1429051" cy="1432187"/>
            <a:chOff x="2196893" y="4226757"/>
            <a:chExt cx="1758832" cy="1762691"/>
          </a:xfrm>
        </p:grpSpPr>
        <p:sp>
          <p:nvSpPr>
            <p:cNvPr id="1038" name="テキスト ボックス 1037">
              <a:extLst>
                <a:ext uri="{FF2B5EF4-FFF2-40B4-BE49-F238E27FC236}">
                  <a16:creationId xmlns:a16="http://schemas.microsoft.com/office/drawing/2014/main" id="{19952C80-2381-7899-5321-9A004B935846}"/>
                </a:ext>
              </a:extLst>
            </p:cNvPr>
            <p:cNvSpPr txBox="1"/>
            <p:nvPr/>
          </p:nvSpPr>
          <p:spPr>
            <a:xfrm>
              <a:off x="2284843" y="4226757"/>
              <a:ext cx="1670882" cy="6439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ja-JP" altLang="en-US" sz="14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ほかの人の</a:t>
              </a:r>
              <a:endPara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14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タブレット</a:t>
              </a:r>
              <a:endParaRPr lang="ja-JP" altLang="en-US" sz="1400" dirty="0"/>
            </a:p>
          </p:txBody>
        </p:sp>
        <p:pic>
          <p:nvPicPr>
            <p:cNvPr id="1056" name="Picture 4" descr="斜めから見たノートパソコンのイラスト">
              <a:extLst>
                <a:ext uri="{FF2B5EF4-FFF2-40B4-BE49-F238E27FC236}">
                  <a16:creationId xmlns:a16="http://schemas.microsoft.com/office/drawing/2014/main" id="{E14DCBCE-2E1C-ADD1-F36C-202C4A4CBF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6893" y="4839429"/>
              <a:ext cx="1513183" cy="11500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楕円 3">
            <a:extLst>
              <a:ext uri="{FF2B5EF4-FFF2-40B4-BE49-F238E27FC236}">
                <a16:creationId xmlns:a16="http://schemas.microsoft.com/office/drawing/2014/main" id="{D32DC56B-326A-2574-C611-C5B9727A7D5F}"/>
              </a:ext>
            </a:extLst>
          </p:cNvPr>
          <p:cNvSpPr/>
          <p:nvPr/>
        </p:nvSpPr>
        <p:spPr>
          <a:xfrm>
            <a:off x="4121497" y="3519161"/>
            <a:ext cx="2035963" cy="871463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パスワードの管理が大切</a:t>
            </a:r>
            <a:endParaRPr kumimoji="1" lang="en-US" altLang="ja-JP" sz="1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E176CC90-097C-B85E-6362-DDC9DE25E74E}"/>
              </a:ext>
            </a:extLst>
          </p:cNvPr>
          <p:cNvGrpSpPr/>
          <p:nvPr/>
        </p:nvGrpSpPr>
        <p:grpSpPr>
          <a:xfrm>
            <a:off x="253977" y="3773959"/>
            <a:ext cx="3307046" cy="2344971"/>
            <a:chOff x="7573787" y="1578046"/>
            <a:chExt cx="4269324" cy="1708654"/>
          </a:xfrm>
        </p:grpSpPr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5A859459-DFA8-F18B-37AD-3F9131A81D1E}"/>
                </a:ext>
              </a:extLst>
            </p:cNvPr>
            <p:cNvSpPr/>
            <p:nvPr/>
          </p:nvSpPr>
          <p:spPr>
            <a:xfrm>
              <a:off x="7635679" y="1608980"/>
              <a:ext cx="4207432" cy="167772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altLang="ja-JP" sz="1463" b="1" dirty="0">
                <a:solidFill>
                  <a:schemeClr val="tx1"/>
                </a:solidFill>
                <a:latin typeface="メイリオ"/>
                <a:ea typeface="メイリオ"/>
              </a:endParaRPr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4DE2492C-3415-AC67-E82B-13195A49B42F}"/>
                </a:ext>
              </a:extLst>
            </p:cNvPr>
            <p:cNvSpPr/>
            <p:nvPr/>
          </p:nvSpPr>
          <p:spPr>
            <a:xfrm>
              <a:off x="7573787" y="1578046"/>
              <a:ext cx="4207433" cy="1677719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r>
                <a:rPr kumimoji="1" lang="ja-JP" altLang="en-US" sz="1600" b="1" u="sng" dirty="0">
                  <a:solidFill>
                    <a:srgbClr val="FF0000"/>
                  </a:solidFill>
                  <a:latin typeface="メイリオ"/>
                  <a:ea typeface="メイリオ"/>
                </a:rPr>
                <a:t>パスワードの注意</a:t>
              </a:r>
              <a:endParaRPr kumimoji="1" lang="en-US" altLang="ja-JP" sz="1600" b="1" u="sng" dirty="0">
                <a:solidFill>
                  <a:srgbClr val="FF0000"/>
                </a:solidFill>
                <a:latin typeface="メイリオ"/>
                <a:ea typeface="メイリオ"/>
              </a:endParaRPr>
            </a:p>
            <a:p>
              <a:r>
                <a:rPr kumimoji="1" lang="ja-JP" altLang="en-US" sz="1600" b="1">
                  <a:solidFill>
                    <a:schemeClr val="tx1"/>
                  </a:solidFill>
                  <a:latin typeface="メイリオ"/>
                  <a:ea typeface="メイリオ"/>
                </a:rPr>
                <a:t>・パスワードをほかの人に</a:t>
              </a:r>
              <a:endParaRPr kumimoji="1" lang="en-US" altLang="ja-JP" sz="1600" b="1">
                <a:solidFill>
                  <a:schemeClr val="tx1"/>
                </a:solidFill>
                <a:latin typeface="メイリオ"/>
                <a:ea typeface="メイリオ"/>
              </a:endParaRPr>
            </a:p>
            <a:p>
              <a:r>
                <a:rPr kumimoji="1" lang="ja-JP" altLang="en-US" sz="1600" b="1">
                  <a:solidFill>
                    <a:schemeClr val="tx1"/>
                  </a:solidFill>
                  <a:latin typeface="メイリオ"/>
                  <a:ea typeface="メイリオ"/>
                </a:rPr>
                <a:t>　教えない</a:t>
              </a:r>
              <a:endParaRPr lang="en-US" altLang="ja-JP" sz="1600" b="1">
                <a:solidFill>
                  <a:schemeClr val="tx1"/>
                </a:solidFill>
                <a:latin typeface="メイリオ"/>
                <a:ea typeface="メイリオ"/>
              </a:endParaRPr>
            </a:p>
            <a:p>
              <a:r>
                <a:rPr lang="ja-JP" altLang="en-US" sz="1600" b="1">
                  <a:solidFill>
                    <a:schemeClr val="tx1"/>
                  </a:solidFill>
                  <a:latin typeface="メイリオ"/>
                  <a:ea typeface="メイリオ"/>
                </a:rPr>
                <a:t>・簡単にやぶられない、</a:t>
              </a:r>
              <a:endParaRPr lang="en-US" altLang="ja-JP" sz="1600" b="1">
                <a:solidFill>
                  <a:schemeClr val="tx1"/>
                </a:solidFill>
                <a:latin typeface="メイリオ"/>
                <a:ea typeface="メイリオ"/>
              </a:endParaRPr>
            </a:p>
            <a:p>
              <a:r>
                <a:rPr lang="ja-JP" altLang="en-US" sz="1600" b="1">
                  <a:solidFill>
                    <a:schemeClr val="tx1"/>
                  </a:solidFill>
                  <a:latin typeface="メイリオ"/>
                  <a:ea typeface="メイリオ"/>
                </a:rPr>
                <a:t>　覚えやすく、</a:t>
              </a:r>
              <a:endParaRPr lang="en-US" altLang="ja-JP" sz="1600" b="1">
                <a:solidFill>
                  <a:schemeClr val="tx1"/>
                </a:solidFill>
                <a:latin typeface="メイリオ"/>
                <a:ea typeface="メイリオ"/>
              </a:endParaRPr>
            </a:p>
            <a:p>
              <a:r>
                <a:rPr lang="ja-JP" altLang="en-US" sz="1600" b="1" dirty="0">
                  <a:solidFill>
                    <a:schemeClr val="tx1"/>
                  </a:solidFill>
                  <a:latin typeface="メイリオ"/>
                  <a:ea typeface="メイリオ"/>
                </a:rPr>
                <a:t>　忘れないパスワードにする</a:t>
              </a:r>
              <a:endParaRPr lang="en-US" altLang="ja-JP" sz="1600" b="1" dirty="0">
                <a:solidFill>
                  <a:schemeClr val="tx1"/>
                </a:solidFill>
                <a:latin typeface="メイリオ"/>
                <a:ea typeface="メイリオ"/>
              </a:endParaRPr>
            </a:p>
            <a:p>
              <a:r>
                <a:rPr lang="ja-JP" altLang="en-US" sz="1600" b="1">
                  <a:solidFill>
                    <a:schemeClr val="tx1"/>
                  </a:solidFill>
                  <a:latin typeface="メイリオ"/>
                  <a:ea typeface="メイリオ"/>
                </a:rPr>
                <a:t>・パスワードをどこかに書き</a:t>
              </a:r>
              <a:endParaRPr lang="en-US" altLang="ja-JP" sz="1600" b="1">
                <a:solidFill>
                  <a:schemeClr val="tx1"/>
                </a:solidFill>
                <a:latin typeface="メイリオ"/>
                <a:ea typeface="メイリオ"/>
              </a:endParaRPr>
            </a:p>
            <a:p>
              <a:r>
                <a:rPr lang="ja-JP" altLang="en-US" sz="1600" b="1">
                  <a:solidFill>
                    <a:schemeClr val="tx1"/>
                  </a:solidFill>
                  <a:latin typeface="メイリオ"/>
                  <a:ea typeface="メイリオ"/>
                </a:rPr>
                <a:t>　残さない</a:t>
              </a:r>
              <a:endParaRPr lang="en-US" altLang="ja-JP" sz="1600" b="1">
                <a:solidFill>
                  <a:schemeClr val="tx1"/>
                </a:solidFill>
                <a:latin typeface="メイリオ"/>
                <a:ea typeface="メイリオ"/>
              </a:endParaRPr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B6A0F3D-F1F2-3E64-9D90-1A20279B9DC8}"/>
              </a:ext>
            </a:extLst>
          </p:cNvPr>
          <p:cNvSpPr txBox="1"/>
          <p:nvPr/>
        </p:nvSpPr>
        <p:spPr>
          <a:xfrm>
            <a:off x="7188522" y="4783200"/>
            <a:ext cx="1988045" cy="3174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63" dirty="0"/>
              <a:t>    </a:t>
            </a:r>
            <a:r>
              <a:rPr lang="ja-JP" altLang="en-US" sz="1463" dirty="0"/>
              <a:t> </a:t>
            </a:r>
            <a:r>
              <a:rPr kumimoji="1" lang="ja-JP" altLang="en-US" sz="1463" dirty="0"/>
              <a:t>スプレッドシート</a:t>
            </a:r>
            <a:r>
              <a:rPr kumimoji="1" lang="en-US" altLang="ja-JP" sz="1463" dirty="0"/>
              <a:t>1</a:t>
            </a:r>
            <a:endParaRPr kumimoji="1" lang="ja-JP" altLang="en-US" sz="1463" dirty="0"/>
          </a:p>
        </p:txBody>
      </p:sp>
      <p:cxnSp>
        <p:nvCxnSpPr>
          <p:cNvPr id="5" name="コネクタ: カギ線 4">
            <a:extLst>
              <a:ext uri="{FF2B5EF4-FFF2-40B4-BE49-F238E27FC236}">
                <a16:creationId xmlns:a16="http://schemas.microsoft.com/office/drawing/2014/main" id="{63BA6D53-C71F-5808-EC79-57F8BF7CDB66}"/>
              </a:ext>
            </a:extLst>
          </p:cNvPr>
          <p:cNvCxnSpPr>
            <a:cxnSpLocks/>
            <a:endCxn id="3" idx="1"/>
          </p:cNvCxnSpPr>
          <p:nvPr/>
        </p:nvCxnSpPr>
        <p:spPr>
          <a:xfrm rot="16200000" flipH="1">
            <a:off x="6610818" y="4364226"/>
            <a:ext cx="803166" cy="352241"/>
          </a:xfrm>
          <a:prstGeom prst="bentConnector2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01F7BC60-8E7E-22B1-D653-E2AE9BE48DE8}"/>
              </a:ext>
            </a:extLst>
          </p:cNvPr>
          <p:cNvSpPr/>
          <p:nvPr/>
        </p:nvSpPr>
        <p:spPr>
          <a:xfrm>
            <a:off x="7197806" y="4798359"/>
            <a:ext cx="299574" cy="25963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63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64B5D45-3E57-EF56-20F4-24BACB6DEC48}"/>
              </a:ext>
            </a:extLst>
          </p:cNvPr>
          <p:cNvSpPr txBox="1"/>
          <p:nvPr/>
        </p:nvSpPr>
        <p:spPr>
          <a:xfrm>
            <a:off x="7184243" y="5214341"/>
            <a:ext cx="2021648" cy="317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63" dirty="0"/>
              <a:t>    </a:t>
            </a:r>
            <a:r>
              <a:rPr lang="ja-JP" altLang="en-US" sz="1463" dirty="0"/>
              <a:t> </a:t>
            </a:r>
            <a:r>
              <a:rPr kumimoji="1" lang="ja-JP" altLang="en-US" sz="1463" dirty="0"/>
              <a:t>写真１</a:t>
            </a:r>
          </a:p>
        </p:txBody>
      </p:sp>
      <p:cxnSp>
        <p:nvCxnSpPr>
          <p:cNvPr id="12" name="コネクタ: カギ線 11">
            <a:extLst>
              <a:ext uri="{FF2B5EF4-FFF2-40B4-BE49-F238E27FC236}">
                <a16:creationId xmlns:a16="http://schemas.microsoft.com/office/drawing/2014/main" id="{F80662A3-7349-0B63-2CA5-8EB1E6CC798C}"/>
              </a:ext>
            </a:extLst>
          </p:cNvPr>
          <p:cNvCxnSpPr>
            <a:cxnSpLocks/>
            <a:stCxn id="56" idx="2"/>
            <a:endCxn id="7" idx="1"/>
          </p:cNvCxnSpPr>
          <p:nvPr/>
        </p:nvCxnSpPr>
        <p:spPr>
          <a:xfrm rot="16200000" flipH="1">
            <a:off x="6393210" y="4582037"/>
            <a:ext cx="1236203" cy="345863"/>
          </a:xfrm>
          <a:prstGeom prst="bentConnector2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3AD23FAE-C7F7-F1D0-E64F-1500A8593D74}"/>
              </a:ext>
            </a:extLst>
          </p:cNvPr>
          <p:cNvSpPr/>
          <p:nvPr/>
        </p:nvSpPr>
        <p:spPr>
          <a:xfrm>
            <a:off x="7193527" y="5229501"/>
            <a:ext cx="299574" cy="25963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63"/>
          </a:p>
        </p:txBody>
      </p:sp>
      <p:pic>
        <p:nvPicPr>
          <p:cNvPr id="15" name="Picture 4" descr="ブレザーを着た女子学生のイラスト（冬服・学生服）">
            <a:extLst>
              <a:ext uri="{FF2B5EF4-FFF2-40B4-BE49-F238E27FC236}">
                <a16:creationId xmlns:a16="http://schemas.microsoft.com/office/drawing/2014/main" id="{5901811B-8024-C1E3-DAB1-DEE9DAC321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213" y="1643658"/>
            <a:ext cx="1121864" cy="2069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D2EA1FCA-9CBE-52DC-845E-10E76D97FF21}"/>
              </a:ext>
            </a:extLst>
          </p:cNvPr>
          <p:cNvCxnSpPr>
            <a:cxnSpLocks/>
          </p:cNvCxnSpPr>
          <p:nvPr/>
        </p:nvCxnSpPr>
        <p:spPr>
          <a:xfrm>
            <a:off x="391447" y="776075"/>
            <a:ext cx="9123107" cy="0"/>
          </a:xfrm>
          <a:prstGeom prst="line">
            <a:avLst/>
          </a:prstGeom>
          <a:ln w="285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7">
            <a:extLst>
              <a:ext uri="{FF2B5EF4-FFF2-40B4-BE49-F238E27FC236}">
                <a16:creationId xmlns:a16="http://schemas.microsoft.com/office/drawing/2014/main" id="{7CD0B73D-0342-2233-334D-0BB9E41CC640}"/>
              </a:ext>
            </a:extLst>
          </p:cNvPr>
          <p:cNvSpPr txBox="1"/>
          <p:nvPr/>
        </p:nvSpPr>
        <p:spPr>
          <a:xfrm>
            <a:off x="1374307" y="6573318"/>
            <a:ext cx="853169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ja-JP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Chromebook</a:t>
            </a:r>
            <a:r>
              <a:rPr lang="ja-JP" altLang="en-US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、</a:t>
            </a:r>
            <a:r>
              <a:rPr lang="en-US" altLang="ja-JP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</a:t>
            </a:r>
            <a:r>
              <a:rPr lang="ja-JP" altLang="en-US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ドライブ、</a:t>
            </a:r>
            <a:r>
              <a:rPr lang="en-US" altLang="ja-JP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</a:t>
            </a:r>
            <a:r>
              <a:rPr lang="ja-JP" altLang="en-US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スライド、</a:t>
            </a:r>
            <a:r>
              <a:rPr lang="en-US" altLang="ja-JP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</a:t>
            </a:r>
            <a:r>
              <a:rPr lang="ja-JP" altLang="en-US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スプレッドシートは</a:t>
            </a:r>
            <a:r>
              <a:rPr lang="en-US" altLang="ja-JP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 LLC</a:t>
            </a:r>
            <a:r>
              <a:rPr lang="ja-JP" altLang="en-US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の商標であり、本資料は</a:t>
            </a:r>
            <a:r>
              <a:rPr lang="en-US" altLang="ja-JP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</a:t>
            </a:r>
            <a:r>
              <a:rPr lang="ja-JP" altLang="en-US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によって承認または提携したものではありません。</a:t>
            </a:r>
            <a:endParaRPr lang="en-US" altLang="ja-JP" sz="800" b="0" i="0" dirty="0">
              <a:solidFill>
                <a:srgbClr val="000000"/>
              </a:solidFill>
              <a:effectLst/>
              <a:latin typeface="Yu Gothic" panose="020B0400000000000000" pitchFamily="50" charset="-128"/>
              <a:ea typeface="Yu Gothic" panose="020B0400000000000000" pitchFamily="50" charset="-128"/>
            </a:endParaRPr>
          </a:p>
          <a:p>
            <a:pPr algn="r"/>
            <a:r>
              <a:rPr lang="ja-JP" altLang="en-US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イラスト出典：いらすとや </a:t>
            </a:r>
            <a:r>
              <a:rPr lang="en-US" altLang="ja-JP" sz="8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  <a:hlinkClick r:id="rId8"/>
              </a:rPr>
              <a:t>https://www.irasutoya.com/</a:t>
            </a:r>
            <a:endParaRPr lang="en-US" altLang="ja-JP" sz="800" b="0" i="0" dirty="0">
              <a:solidFill>
                <a:srgbClr val="000000"/>
              </a:solidFill>
              <a:effectLst/>
              <a:latin typeface="Yu Gothic" panose="020B0400000000000000" pitchFamily="50" charset="-128"/>
              <a:ea typeface="Yu Gothic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86318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テキスト ボックス 1028">
            <a:extLst>
              <a:ext uri="{FF2B5EF4-FFF2-40B4-BE49-F238E27FC236}">
                <a16:creationId xmlns:a16="http://schemas.microsoft.com/office/drawing/2014/main" id="{9951A957-BF43-A929-6C46-B43F19517FA9}"/>
              </a:ext>
            </a:extLst>
          </p:cNvPr>
          <p:cNvSpPr txBox="1"/>
          <p:nvPr/>
        </p:nvSpPr>
        <p:spPr>
          <a:xfrm>
            <a:off x="3565735" y="2192910"/>
            <a:ext cx="5029864" cy="4043863"/>
          </a:xfrm>
          <a:prstGeom prst="rect">
            <a:avLst/>
          </a:prstGeom>
          <a:solidFill>
            <a:srgbClr val="DEEBF7">
              <a:alpha val="50196"/>
            </a:srgbClr>
          </a:solidFill>
        </p:spPr>
        <p:txBody>
          <a:bodyPr wrap="square">
            <a:noAutofit/>
          </a:bodyPr>
          <a:lstStyle/>
          <a:p>
            <a:pPr algn="ctr" defTabSz="742950">
              <a:defRPr/>
            </a:pPr>
            <a:endParaRPr kumimoji="1" lang="ja-JP" altLang="en-US" sz="1138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98F9B4D3-DAFA-73C8-C050-34EFF8E04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598" y="272283"/>
            <a:ext cx="8543925" cy="481912"/>
          </a:xfrm>
        </p:spPr>
        <p:txBody>
          <a:bodyPr>
            <a:noAutofit/>
          </a:bodyPr>
          <a:lstStyle/>
          <a:p>
            <a:r>
              <a:rPr lang="ja-JP" altLang="en-US" sz="2800" dirty="0">
                <a:latin typeface="メイリオ"/>
                <a:ea typeface="メイリオ"/>
              </a:rPr>
              <a:t>６．外部アプリでファイルを共有するとき</a:t>
            </a:r>
          </a:p>
        </p:txBody>
      </p:sp>
      <p:cxnSp>
        <p:nvCxnSpPr>
          <p:cNvPr id="45" name="直線矢印コネクタ 44">
            <a:extLst>
              <a:ext uri="{FF2B5EF4-FFF2-40B4-BE49-F238E27FC236}">
                <a16:creationId xmlns:a16="http://schemas.microsoft.com/office/drawing/2014/main" id="{69695A57-817B-1366-742F-A271DF909A02}"/>
              </a:ext>
            </a:extLst>
          </p:cNvPr>
          <p:cNvCxnSpPr>
            <a:cxnSpLocks/>
          </p:cNvCxnSpPr>
          <p:nvPr/>
        </p:nvCxnSpPr>
        <p:spPr>
          <a:xfrm>
            <a:off x="1702744" y="2498655"/>
            <a:ext cx="402493" cy="151028"/>
          </a:xfrm>
          <a:prstGeom prst="straightConnector1">
            <a:avLst/>
          </a:prstGeom>
          <a:ln w="38100">
            <a:solidFill>
              <a:schemeClr val="accent2"/>
            </a:solidFill>
            <a:prstDash val="soli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89456CD0-FCBC-8410-EC79-687E2F5040FD}"/>
              </a:ext>
            </a:extLst>
          </p:cNvPr>
          <p:cNvGrpSpPr/>
          <p:nvPr/>
        </p:nvGrpSpPr>
        <p:grpSpPr>
          <a:xfrm>
            <a:off x="1932723" y="2220837"/>
            <a:ext cx="1332294" cy="1551756"/>
            <a:chOff x="1932723" y="2412219"/>
            <a:chExt cx="1332294" cy="1551756"/>
          </a:xfrm>
        </p:grpSpPr>
        <p:pic>
          <p:nvPicPr>
            <p:cNvPr id="11" name="Picture 6" descr="前から見たノートパソコンのイラスト">
              <a:extLst>
                <a:ext uri="{FF2B5EF4-FFF2-40B4-BE49-F238E27FC236}">
                  <a16:creationId xmlns:a16="http://schemas.microsoft.com/office/drawing/2014/main" id="{B75694F9-B3F3-451C-6E8F-BE40FC5EE49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32723" y="2412219"/>
              <a:ext cx="1332294" cy="10125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5" name="テキスト ボックス 54">
              <a:extLst>
                <a:ext uri="{FF2B5EF4-FFF2-40B4-BE49-F238E27FC236}">
                  <a16:creationId xmlns:a16="http://schemas.microsoft.com/office/drawing/2014/main" id="{37FB9D2A-E1B4-26EB-A6DA-D47CBC8E0A61}"/>
                </a:ext>
              </a:extLst>
            </p:cNvPr>
            <p:cNvSpPr txBox="1"/>
            <p:nvPr/>
          </p:nvSpPr>
          <p:spPr>
            <a:xfrm>
              <a:off x="1942112" y="3440755"/>
              <a:ext cx="1322384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742950">
                <a:defRPr/>
              </a:pPr>
              <a:r>
                <a:rPr kumimoji="1" lang="ja-JP" altLang="en-US" sz="1400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自分の</a:t>
              </a:r>
              <a:endParaRPr kumimoji="1" lang="en-US" altLang="ja-JP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 defTabSz="742950">
                <a:defRPr/>
              </a:pPr>
              <a:r>
                <a:rPr kumimoji="1" lang="ja-JP" altLang="en-US" sz="1400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タブレット</a:t>
              </a:r>
              <a:endParaRPr kumimoji="1" lang="ja-JP" altLang="en-US" sz="1400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endParaRPr>
            </a:p>
          </p:txBody>
        </p:sp>
      </p:grpSp>
      <p:cxnSp>
        <p:nvCxnSpPr>
          <p:cNvPr id="1059" name="直線コネクタ 1058">
            <a:extLst>
              <a:ext uri="{FF2B5EF4-FFF2-40B4-BE49-F238E27FC236}">
                <a16:creationId xmlns:a16="http://schemas.microsoft.com/office/drawing/2014/main" id="{EBDB58EB-8C36-4D34-806B-82D1E246A3BF}"/>
              </a:ext>
            </a:extLst>
          </p:cNvPr>
          <p:cNvCxnSpPr>
            <a:cxnSpLocks/>
          </p:cNvCxnSpPr>
          <p:nvPr/>
        </p:nvCxnSpPr>
        <p:spPr>
          <a:xfrm flipH="1" flipV="1">
            <a:off x="3265017" y="2727109"/>
            <a:ext cx="441816" cy="7292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60" name="グループ化 1059">
            <a:extLst>
              <a:ext uri="{FF2B5EF4-FFF2-40B4-BE49-F238E27FC236}">
                <a16:creationId xmlns:a16="http://schemas.microsoft.com/office/drawing/2014/main" id="{8B841905-5FEB-2CD7-B56F-63E7FC0A7B13}"/>
              </a:ext>
            </a:extLst>
          </p:cNvPr>
          <p:cNvGrpSpPr/>
          <p:nvPr/>
        </p:nvGrpSpPr>
        <p:grpSpPr>
          <a:xfrm>
            <a:off x="3706833" y="2017202"/>
            <a:ext cx="1434397" cy="1434397"/>
            <a:chOff x="5069475" y="2292978"/>
            <a:chExt cx="1765412" cy="1765412"/>
          </a:xfrm>
        </p:grpSpPr>
        <p:pic>
          <p:nvPicPr>
            <p:cNvPr id="1061" name="グラフィックス 1060" descr="雲 枠線">
              <a:extLst>
                <a:ext uri="{FF2B5EF4-FFF2-40B4-BE49-F238E27FC236}">
                  <a16:creationId xmlns:a16="http://schemas.microsoft.com/office/drawing/2014/main" id="{33A9CE63-EC1D-492E-8206-68DF7C2815B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069475" y="2292978"/>
              <a:ext cx="1765412" cy="1765412"/>
            </a:xfrm>
            <a:prstGeom prst="rect">
              <a:avLst/>
            </a:prstGeom>
          </p:spPr>
        </p:pic>
        <p:sp>
          <p:nvSpPr>
            <p:cNvPr id="1062" name="テキスト ボックス 1061">
              <a:extLst>
                <a:ext uri="{FF2B5EF4-FFF2-40B4-BE49-F238E27FC236}">
                  <a16:creationId xmlns:a16="http://schemas.microsoft.com/office/drawing/2014/main" id="{AE154303-62AB-866B-0C39-8697FC53BF11}"/>
                </a:ext>
              </a:extLst>
            </p:cNvPr>
            <p:cNvSpPr txBox="1"/>
            <p:nvPr/>
          </p:nvSpPr>
          <p:spPr>
            <a:xfrm>
              <a:off x="5398183" y="3164698"/>
              <a:ext cx="1150611" cy="3907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742950">
                <a:defRPr/>
              </a:pPr>
              <a:r>
                <a:rPr kumimoji="1" lang="ja-JP" altLang="en-US" sz="1463" b="1" dirty="0">
                  <a:solidFill>
                    <a:srgbClr val="5B9BD5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クラウド</a:t>
              </a:r>
            </a:p>
          </p:txBody>
        </p:sp>
      </p:grpSp>
      <p:cxnSp>
        <p:nvCxnSpPr>
          <p:cNvPr id="1064" name="直線コネクタ 1063">
            <a:extLst>
              <a:ext uri="{FF2B5EF4-FFF2-40B4-BE49-F238E27FC236}">
                <a16:creationId xmlns:a16="http://schemas.microsoft.com/office/drawing/2014/main" id="{0155D426-D532-08D7-159D-503CB843C2EB}"/>
              </a:ext>
            </a:extLst>
          </p:cNvPr>
          <p:cNvCxnSpPr>
            <a:cxnSpLocks/>
          </p:cNvCxnSpPr>
          <p:nvPr/>
        </p:nvCxnSpPr>
        <p:spPr>
          <a:xfrm>
            <a:off x="3587406" y="2137999"/>
            <a:ext cx="0" cy="4104448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5" name="テキスト ボックス 1064">
            <a:extLst>
              <a:ext uri="{FF2B5EF4-FFF2-40B4-BE49-F238E27FC236}">
                <a16:creationId xmlns:a16="http://schemas.microsoft.com/office/drawing/2014/main" id="{13FFDD10-B357-EE0E-2E4C-F48624C69A4D}"/>
              </a:ext>
            </a:extLst>
          </p:cNvPr>
          <p:cNvSpPr txBox="1"/>
          <p:nvPr/>
        </p:nvSpPr>
        <p:spPr>
          <a:xfrm>
            <a:off x="2846381" y="1836642"/>
            <a:ext cx="1701663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 defTabSz="742950">
              <a:defRPr/>
            </a:pPr>
            <a:r>
              <a:rPr kumimoji="1" lang="ja-JP" altLang="en-US" sz="1600" b="1" dirty="0">
                <a:solidFill>
                  <a:prstClr val="black"/>
                </a:solidFill>
                <a:latin typeface="メイリオ"/>
                <a:ea typeface="メイリオ"/>
              </a:rPr>
              <a:t>インターネット</a:t>
            </a:r>
          </a:p>
        </p:txBody>
      </p: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1BE50362-E673-F3BD-FB5E-D1F6014C960F}"/>
              </a:ext>
            </a:extLst>
          </p:cNvPr>
          <p:cNvGrpSpPr/>
          <p:nvPr/>
        </p:nvGrpSpPr>
        <p:grpSpPr>
          <a:xfrm>
            <a:off x="3697494" y="3425397"/>
            <a:ext cx="2231316" cy="1452063"/>
            <a:chOff x="4945351" y="3802041"/>
            <a:chExt cx="2746235" cy="1787154"/>
          </a:xfrm>
        </p:grpSpPr>
        <p:sp>
          <p:nvSpPr>
            <p:cNvPr id="1071" name="正方形/長方形 1070">
              <a:extLst>
                <a:ext uri="{FF2B5EF4-FFF2-40B4-BE49-F238E27FC236}">
                  <a16:creationId xmlns:a16="http://schemas.microsoft.com/office/drawing/2014/main" id="{473D3676-6F42-E383-5080-1FF83A39FAC3}"/>
                </a:ext>
              </a:extLst>
            </p:cNvPr>
            <p:cNvSpPr/>
            <p:nvPr/>
          </p:nvSpPr>
          <p:spPr>
            <a:xfrm>
              <a:off x="4945351" y="3802041"/>
              <a:ext cx="1588770" cy="64633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42950">
                <a:defRPr/>
              </a:pPr>
              <a:r>
                <a:rPr kumimoji="1" lang="en-US" altLang="ja-JP" sz="1400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Google</a:t>
              </a:r>
            </a:p>
            <a:p>
              <a:pPr algn="ctr" defTabSz="742950">
                <a:defRPr/>
              </a:pPr>
              <a:r>
                <a:rPr kumimoji="1" lang="ja-JP" altLang="en-US" sz="1400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ドライブ</a:t>
              </a:r>
            </a:p>
          </p:txBody>
        </p:sp>
        <p:cxnSp>
          <p:nvCxnSpPr>
            <p:cNvPr id="1073" name="コネクタ: カギ線 1072">
              <a:extLst>
                <a:ext uri="{FF2B5EF4-FFF2-40B4-BE49-F238E27FC236}">
                  <a16:creationId xmlns:a16="http://schemas.microsoft.com/office/drawing/2014/main" id="{6193D865-871C-97FB-AA04-6A28743C3758}"/>
                </a:ext>
              </a:extLst>
            </p:cNvPr>
            <p:cNvCxnSpPr>
              <a:cxnSpLocks/>
              <a:endCxn id="1072" idx="1"/>
            </p:cNvCxnSpPr>
            <p:nvPr/>
          </p:nvCxnSpPr>
          <p:spPr>
            <a:xfrm rot="16200000" flipH="1">
              <a:off x="5026187" y="4818160"/>
              <a:ext cx="938453" cy="212898"/>
            </a:xfrm>
            <a:prstGeom prst="bentConnector2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5" name="コネクタ: カギ線 1074">
              <a:extLst>
                <a:ext uri="{FF2B5EF4-FFF2-40B4-BE49-F238E27FC236}">
                  <a16:creationId xmlns:a16="http://schemas.microsoft.com/office/drawing/2014/main" id="{01FAA5E5-4282-D987-D7E8-CA41BE6BF0A2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5305333" y="4539014"/>
              <a:ext cx="372312" cy="205049"/>
            </a:xfrm>
            <a:prstGeom prst="bentConnector2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D9B56A72-E9FA-D0EA-2662-C32649A8AB2E}"/>
                </a:ext>
              </a:extLst>
            </p:cNvPr>
            <p:cNvGrpSpPr/>
            <p:nvPr/>
          </p:nvGrpSpPr>
          <p:grpSpPr>
            <a:xfrm>
              <a:off x="5501663" y="4634195"/>
              <a:ext cx="1501791" cy="390719"/>
              <a:chOff x="8986297" y="4631874"/>
              <a:chExt cx="1501791" cy="390719"/>
            </a:xfrm>
          </p:grpSpPr>
          <p:sp>
            <p:nvSpPr>
              <p:cNvPr id="1074" name="テキスト ボックス 1073">
                <a:extLst>
                  <a:ext uri="{FF2B5EF4-FFF2-40B4-BE49-F238E27FC236}">
                    <a16:creationId xmlns:a16="http://schemas.microsoft.com/office/drawing/2014/main" id="{94D8CE8B-2C3B-1101-7CD6-4A71DAA09E87}"/>
                  </a:ext>
                </a:extLst>
              </p:cNvPr>
              <p:cNvSpPr txBox="1"/>
              <p:nvPr/>
            </p:nvSpPr>
            <p:spPr>
              <a:xfrm>
                <a:off x="8986297" y="4631874"/>
                <a:ext cx="1501791" cy="3907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742950">
                  <a:defRPr/>
                </a:pPr>
                <a:r>
                  <a:rPr kumimoji="1" lang="ja-JP" altLang="en-US" sz="1463" dirty="0">
                    <a:solidFill>
                      <a:prstClr val="black"/>
                    </a:solidFill>
                    <a:latin typeface="游ゴシック" panose="020F0502020204030204"/>
                    <a:ea typeface="游ゴシック" panose="020B0400000000000000" pitchFamily="50" charset="-128"/>
                  </a:rPr>
                  <a:t>       </a:t>
                </a:r>
                <a:r>
                  <a:rPr kumimoji="1" lang="ja-JP" altLang="en-US" sz="1138" dirty="0">
                    <a:solidFill>
                      <a:prstClr val="black"/>
                    </a:solidFill>
                    <a:latin typeface="游ゴシック" panose="020F0502020204030204"/>
                    <a:ea typeface="游ゴシック" panose="020B0400000000000000" pitchFamily="50" charset="-128"/>
                  </a:rPr>
                  <a:t>スライド</a:t>
                </a:r>
                <a:r>
                  <a:rPr kumimoji="1" lang="en-US" altLang="ja-JP" sz="1138" dirty="0">
                    <a:solidFill>
                      <a:prstClr val="black"/>
                    </a:solidFill>
                    <a:latin typeface="游ゴシック" panose="020F0502020204030204"/>
                    <a:ea typeface="游ゴシック" panose="020B0400000000000000" pitchFamily="50" charset="-128"/>
                  </a:rPr>
                  <a:t>1</a:t>
                </a:r>
                <a:endParaRPr kumimoji="1" lang="ja-JP" altLang="en-US" sz="1463" dirty="0">
                  <a:solidFill>
                    <a:prstClr val="black"/>
                  </a:solidFill>
                  <a:latin typeface="游ゴシック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1089" name="グループ化 1088">
                <a:extLst>
                  <a:ext uri="{FF2B5EF4-FFF2-40B4-BE49-F238E27FC236}">
                    <a16:creationId xmlns:a16="http://schemas.microsoft.com/office/drawing/2014/main" id="{649D8164-CA46-35BC-4FEF-55844B1B9867}"/>
                  </a:ext>
                </a:extLst>
              </p:cNvPr>
              <p:cNvGrpSpPr/>
              <p:nvPr/>
            </p:nvGrpSpPr>
            <p:grpSpPr>
              <a:xfrm>
                <a:off x="9090865" y="4658820"/>
                <a:ext cx="368707" cy="319551"/>
                <a:chOff x="9079519" y="5173229"/>
                <a:chExt cx="368707" cy="319551"/>
              </a:xfrm>
            </p:grpSpPr>
            <p:sp>
              <p:nvSpPr>
                <p:cNvPr id="1087" name="正方形/長方形 1086">
                  <a:extLst>
                    <a:ext uri="{FF2B5EF4-FFF2-40B4-BE49-F238E27FC236}">
                      <a16:creationId xmlns:a16="http://schemas.microsoft.com/office/drawing/2014/main" id="{449E02F7-9B6A-C8C8-2E8B-73880742CF68}"/>
                    </a:ext>
                  </a:extLst>
                </p:cNvPr>
                <p:cNvSpPr/>
                <p:nvPr/>
              </p:nvSpPr>
              <p:spPr>
                <a:xfrm>
                  <a:off x="9079519" y="5173229"/>
                  <a:ext cx="368707" cy="319551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742950">
                    <a:defRPr/>
                  </a:pPr>
                  <a:endParaRPr kumimoji="1" lang="ja-JP" altLang="en-US" sz="1463">
                    <a:solidFill>
                      <a:prstClr val="white"/>
                    </a:solidFill>
                    <a:latin typeface="游ゴシック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88" name="正方形/長方形 1087">
                  <a:extLst>
                    <a:ext uri="{FF2B5EF4-FFF2-40B4-BE49-F238E27FC236}">
                      <a16:creationId xmlns:a16="http://schemas.microsoft.com/office/drawing/2014/main" id="{A3E2B972-8D53-DF25-986F-E6C6F463EAB2}"/>
                    </a:ext>
                  </a:extLst>
                </p:cNvPr>
                <p:cNvSpPr/>
                <p:nvPr/>
              </p:nvSpPr>
              <p:spPr>
                <a:xfrm>
                  <a:off x="9134397" y="5261460"/>
                  <a:ext cx="270738" cy="16715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742950">
                    <a:defRPr/>
                  </a:pPr>
                  <a:endParaRPr kumimoji="1" lang="ja-JP" altLang="en-US" sz="1463">
                    <a:solidFill>
                      <a:prstClr val="white"/>
                    </a:solidFill>
                    <a:latin typeface="游ゴシック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931E70DE-54E1-F2B6-B740-706D45786956}"/>
                </a:ext>
              </a:extLst>
            </p:cNvPr>
            <p:cNvGrpSpPr/>
            <p:nvPr/>
          </p:nvGrpSpPr>
          <p:grpSpPr>
            <a:xfrm>
              <a:off x="5601862" y="5191699"/>
              <a:ext cx="2089724" cy="397496"/>
              <a:chOff x="6694394" y="5188251"/>
              <a:chExt cx="2089724" cy="397496"/>
            </a:xfrm>
          </p:grpSpPr>
          <p:sp>
            <p:nvSpPr>
              <p:cNvPr id="1072" name="テキスト ボックス 1071">
                <a:extLst>
                  <a:ext uri="{FF2B5EF4-FFF2-40B4-BE49-F238E27FC236}">
                    <a16:creationId xmlns:a16="http://schemas.microsoft.com/office/drawing/2014/main" id="{0B4D77FB-8FB9-84E8-AD48-3B97A25559F2}"/>
                  </a:ext>
                </a:extLst>
              </p:cNvPr>
              <p:cNvSpPr txBox="1"/>
              <p:nvPr/>
            </p:nvSpPr>
            <p:spPr>
              <a:xfrm>
                <a:off x="6694394" y="5195029"/>
                <a:ext cx="2089724" cy="3907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742950">
                  <a:defRPr/>
                </a:pPr>
                <a:r>
                  <a:rPr kumimoji="1" lang="en-US" altLang="ja-JP" sz="1463" dirty="0">
                    <a:solidFill>
                      <a:prstClr val="black"/>
                    </a:solidFill>
                    <a:latin typeface="游ゴシック" panose="020F0502020204030204"/>
                    <a:ea typeface="游ゴシック" panose="020B0400000000000000" pitchFamily="50" charset="-128"/>
                  </a:rPr>
                  <a:t>    </a:t>
                </a:r>
                <a:r>
                  <a:rPr kumimoji="1" lang="ja-JP" altLang="en-US" sz="1463" dirty="0">
                    <a:solidFill>
                      <a:prstClr val="black"/>
                    </a:solidFill>
                    <a:latin typeface="游ゴシック" panose="020F0502020204030204"/>
                    <a:ea typeface="游ゴシック" panose="020B0400000000000000" pitchFamily="50" charset="-128"/>
                  </a:rPr>
                  <a:t> </a:t>
                </a:r>
                <a:r>
                  <a:rPr kumimoji="1" lang="ja-JP" altLang="en-US" sz="1138" dirty="0">
                    <a:solidFill>
                      <a:prstClr val="black"/>
                    </a:solidFill>
                    <a:latin typeface="游ゴシック" panose="020F0502020204030204"/>
                    <a:ea typeface="游ゴシック" panose="020B0400000000000000" pitchFamily="50" charset="-128"/>
                  </a:rPr>
                  <a:t>スプレッドシート</a:t>
                </a:r>
                <a:r>
                  <a:rPr kumimoji="1" lang="en-US" altLang="ja-JP" sz="1138" dirty="0">
                    <a:solidFill>
                      <a:prstClr val="black"/>
                    </a:solidFill>
                    <a:latin typeface="游ゴシック" panose="020F0502020204030204"/>
                    <a:ea typeface="游ゴシック" panose="020B0400000000000000" pitchFamily="50" charset="-128"/>
                  </a:rPr>
                  <a:t>1</a:t>
                </a:r>
                <a:endParaRPr kumimoji="1" lang="ja-JP" altLang="en-US" sz="1463" dirty="0">
                  <a:solidFill>
                    <a:prstClr val="black"/>
                  </a:solidFill>
                  <a:latin typeface="游ゴシック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095" name="正方形/長方形 1094">
                <a:extLst>
                  <a:ext uri="{FF2B5EF4-FFF2-40B4-BE49-F238E27FC236}">
                    <a16:creationId xmlns:a16="http://schemas.microsoft.com/office/drawing/2014/main" id="{9D91DE8A-51C7-EEAA-54E6-964E668F60FD}"/>
                  </a:ext>
                </a:extLst>
              </p:cNvPr>
              <p:cNvSpPr/>
              <p:nvPr/>
            </p:nvSpPr>
            <p:spPr>
              <a:xfrm>
                <a:off x="6725370" y="5188251"/>
                <a:ext cx="368707" cy="319551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742950">
                  <a:defRPr/>
                </a:pPr>
                <a:endParaRPr kumimoji="1" lang="ja-JP" altLang="en-US" sz="1463">
                  <a:solidFill>
                    <a:prstClr val="white"/>
                  </a:solidFill>
                  <a:latin typeface="游ゴシック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  <p:sp>
        <p:nvSpPr>
          <p:cNvPr id="1106" name="テキスト ボックス 1105">
            <a:extLst>
              <a:ext uri="{FF2B5EF4-FFF2-40B4-BE49-F238E27FC236}">
                <a16:creationId xmlns:a16="http://schemas.microsoft.com/office/drawing/2014/main" id="{8CF19A8C-C331-FF3D-31B5-810D3293AD9F}"/>
              </a:ext>
            </a:extLst>
          </p:cNvPr>
          <p:cNvSpPr txBox="1"/>
          <p:nvPr/>
        </p:nvSpPr>
        <p:spPr>
          <a:xfrm>
            <a:off x="331861" y="844446"/>
            <a:ext cx="9242277" cy="774276"/>
          </a:xfrm>
          <a:prstGeom prst="rect">
            <a:avLst/>
          </a:prstGeom>
          <a:noFill/>
          <a:ln w="19050">
            <a:solidFill>
              <a:schemeClr val="bg1">
                <a:lumMod val="65000"/>
              </a:schemeClr>
            </a:solidFill>
            <a:prstDash val="sysDash"/>
          </a:ln>
        </p:spPr>
        <p:txBody>
          <a:bodyPr wrap="square" rtlCol="0" anchor="ctr">
            <a:noAutofit/>
          </a:bodyPr>
          <a:lstStyle/>
          <a:p>
            <a:pPr defTabSz="742950">
              <a:defRPr/>
            </a:pPr>
            <a:r>
              <a:rPr kumimoji="1" lang="en-US" altLang="ja-JP" dirty="0">
                <a:solidFill>
                  <a:prstClr val="black"/>
                </a:solidFill>
                <a:latin typeface="メイリオ"/>
                <a:ea typeface="メイリオ"/>
              </a:rPr>
              <a:t>Google</a:t>
            </a:r>
            <a:r>
              <a:rPr kumimoji="1" lang="ja-JP" altLang="en-US" dirty="0">
                <a:solidFill>
                  <a:prstClr val="black"/>
                </a:solidFill>
                <a:latin typeface="メイリオ"/>
                <a:ea typeface="メイリオ"/>
              </a:rPr>
              <a:t>ドライブのファイルと、外部アプリのファイルでは、</a:t>
            </a:r>
            <a:endParaRPr kumimoji="1" lang="en-US" altLang="ja-JP" dirty="0">
              <a:solidFill>
                <a:prstClr val="black"/>
              </a:solidFill>
              <a:latin typeface="メイリオ"/>
              <a:ea typeface="メイリオ"/>
            </a:endParaRPr>
          </a:p>
          <a:p>
            <a:pPr defTabSz="742950">
              <a:defRPr/>
            </a:pPr>
            <a:r>
              <a:rPr lang="ja-JP" altLang="en-US" dirty="0">
                <a:solidFill>
                  <a:prstClr val="black"/>
                </a:solidFill>
                <a:latin typeface="メイリオ"/>
                <a:ea typeface="メイリオ"/>
              </a:rPr>
              <a:t>共有できる</a:t>
            </a:r>
            <a:r>
              <a:rPr lang="ja-JP" altLang="en-US" b="1" dirty="0">
                <a:solidFill>
                  <a:srgbClr val="0070C0"/>
                </a:solidFill>
                <a:latin typeface="メイリオ"/>
                <a:ea typeface="メイリオ"/>
              </a:rPr>
              <a:t>範囲</a:t>
            </a:r>
            <a:r>
              <a:rPr lang="ja-JP" altLang="en-US" dirty="0">
                <a:solidFill>
                  <a:prstClr val="black"/>
                </a:solidFill>
                <a:latin typeface="メイリオ"/>
                <a:ea typeface="メイリオ"/>
              </a:rPr>
              <a:t>が違うことがあります。外部アプリの場合、より注意が必要です。</a:t>
            </a:r>
            <a:endParaRPr kumimoji="1" lang="en-US" altLang="ja-JP" dirty="0">
              <a:solidFill>
                <a:prstClr val="black"/>
              </a:solidFill>
              <a:latin typeface="メイリオ"/>
              <a:ea typeface="メイリオ"/>
            </a:endParaRPr>
          </a:p>
        </p:txBody>
      </p: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06C460F1-34E0-5C69-34B2-D7F104DC7E75}"/>
              </a:ext>
            </a:extLst>
          </p:cNvPr>
          <p:cNvCxnSpPr>
            <a:cxnSpLocks/>
            <a:stCxn id="13" idx="7"/>
          </p:cNvCxnSpPr>
          <p:nvPr/>
        </p:nvCxnSpPr>
        <p:spPr>
          <a:xfrm flipV="1">
            <a:off x="1480667" y="2969787"/>
            <a:ext cx="436319" cy="427126"/>
          </a:xfrm>
          <a:prstGeom prst="straightConnector1">
            <a:avLst/>
          </a:prstGeom>
          <a:ln w="38100">
            <a:solidFill>
              <a:schemeClr val="accent2"/>
            </a:solidFill>
            <a:prstDash val="soli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0D6D00FC-EC91-E45E-16DA-E78029DE316E}"/>
              </a:ext>
            </a:extLst>
          </p:cNvPr>
          <p:cNvCxnSpPr>
            <a:cxnSpLocks/>
          </p:cNvCxnSpPr>
          <p:nvPr/>
        </p:nvCxnSpPr>
        <p:spPr>
          <a:xfrm>
            <a:off x="6080667" y="2192910"/>
            <a:ext cx="0" cy="406689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3C1E3345-FD9C-B55A-EC00-BEE3B063AD9D}"/>
              </a:ext>
            </a:extLst>
          </p:cNvPr>
          <p:cNvCxnSpPr>
            <a:cxnSpLocks/>
          </p:cNvCxnSpPr>
          <p:nvPr/>
        </p:nvCxnSpPr>
        <p:spPr>
          <a:xfrm>
            <a:off x="8533263" y="2174874"/>
            <a:ext cx="74871" cy="405919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860967C-BA8B-74DD-6445-65E7A366624F}"/>
              </a:ext>
            </a:extLst>
          </p:cNvPr>
          <p:cNvSpPr txBox="1"/>
          <p:nvPr/>
        </p:nvSpPr>
        <p:spPr>
          <a:xfrm>
            <a:off x="7682430" y="1843672"/>
            <a:ext cx="1701663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 defTabSz="742950">
              <a:defRPr/>
            </a:pPr>
            <a:r>
              <a:rPr kumimoji="1" lang="ja-JP" altLang="en-US" sz="1600" b="1" dirty="0">
                <a:solidFill>
                  <a:prstClr val="black"/>
                </a:solidFill>
                <a:latin typeface="メイリオ"/>
                <a:ea typeface="メイリオ"/>
              </a:rPr>
              <a:t>インターネット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2B1147EF-5250-0D45-AFFB-0E1978080C2D}"/>
              </a:ext>
            </a:extLst>
          </p:cNvPr>
          <p:cNvSpPr txBox="1"/>
          <p:nvPr/>
        </p:nvSpPr>
        <p:spPr>
          <a:xfrm>
            <a:off x="3831285" y="4951673"/>
            <a:ext cx="2090705" cy="88306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/>
          <a:p>
            <a:pPr algn="ctr" defTabSz="742950">
              <a:defRPr/>
            </a:pPr>
            <a:r>
              <a:rPr lang="ja-JP" altLang="en-US" sz="14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限ら</a:t>
            </a:r>
            <a:r>
              <a:rPr kumimoji="1" lang="ja-JP" altLang="en-US" sz="14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れた人しか見られない</a:t>
            </a:r>
            <a:r>
              <a:rPr kumimoji="1" lang="ja-JP" altLang="en-US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ような設定が</a:t>
            </a:r>
            <a:endParaRPr kumimoji="1" lang="en-US" altLang="ja-JP" sz="14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defTabSz="742950">
              <a:defRPr/>
            </a:pPr>
            <a:r>
              <a:rPr lang="ja-JP" altLang="en-US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されていることが多い</a:t>
            </a:r>
            <a:endParaRPr kumimoji="1" lang="ja-JP" altLang="en-US" sz="14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135918B9-00BE-46A6-664E-177A8C240111}"/>
              </a:ext>
            </a:extLst>
          </p:cNvPr>
          <p:cNvSpPr txBox="1"/>
          <p:nvPr/>
        </p:nvSpPr>
        <p:spPr>
          <a:xfrm>
            <a:off x="6202461" y="4615008"/>
            <a:ext cx="2205647" cy="128837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anchor="ctr">
            <a:noAutofit/>
          </a:bodyPr>
          <a:lstStyle/>
          <a:p>
            <a:pPr algn="ctr" defTabSz="742950">
              <a:defRPr/>
            </a:pPr>
            <a:r>
              <a:rPr lang="ja-JP" altLang="en-US" sz="14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教育用アプリでない</a:t>
            </a:r>
            <a:endParaRPr lang="en-US" altLang="ja-JP" sz="1400" b="1" dirty="0">
              <a:solidFill>
                <a:srgbClr val="0070C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defTabSz="742950">
              <a:defRPr/>
            </a:pPr>
            <a:r>
              <a:rPr lang="ja-JP" altLang="en-US" sz="14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場合は特に</a:t>
            </a:r>
            <a:endParaRPr lang="en-US" altLang="ja-JP" sz="1400" b="1" dirty="0">
              <a:solidFill>
                <a:srgbClr val="0070C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defTabSz="742950">
              <a:defRPr/>
            </a:pPr>
            <a:r>
              <a:rPr kumimoji="1" lang="ja-JP" altLang="en-US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注意して使わないと</a:t>
            </a:r>
            <a:endParaRPr kumimoji="1" lang="en-US" altLang="ja-JP" sz="1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defTabSz="742950">
              <a:defRPr/>
            </a:pPr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知らない人に見られる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defTabSz="742950">
              <a:defRPr/>
            </a:pPr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危険がある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40B129F1-67F8-1927-9BDA-33175F42A0EC}"/>
              </a:ext>
            </a:extLst>
          </p:cNvPr>
          <p:cNvGrpSpPr/>
          <p:nvPr/>
        </p:nvGrpSpPr>
        <p:grpSpPr>
          <a:xfrm>
            <a:off x="6197503" y="3001238"/>
            <a:ext cx="1379082" cy="1611275"/>
            <a:chOff x="10556389" y="2079096"/>
            <a:chExt cx="1697329" cy="1983107"/>
          </a:xfrm>
        </p:grpSpPr>
        <p:cxnSp>
          <p:nvCxnSpPr>
            <p:cNvPr id="56" name="コネクタ: カギ線 55">
              <a:extLst>
                <a:ext uri="{FF2B5EF4-FFF2-40B4-BE49-F238E27FC236}">
                  <a16:creationId xmlns:a16="http://schemas.microsoft.com/office/drawing/2014/main" id="{E912CA2A-3BC5-AD55-DA64-1567E347A945}"/>
                </a:ext>
              </a:extLst>
            </p:cNvPr>
            <p:cNvCxnSpPr>
              <a:cxnSpLocks/>
              <a:endCxn id="57" idx="1"/>
            </p:cNvCxnSpPr>
            <p:nvPr/>
          </p:nvCxnSpPr>
          <p:spPr>
            <a:xfrm rot="16200000" flipH="1">
              <a:off x="10296981" y="3205622"/>
              <a:ext cx="1117971" cy="204471"/>
            </a:xfrm>
            <a:prstGeom prst="bentConnector2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8E1159E9-7D52-54D3-CC0C-357B136C80AB}"/>
                </a:ext>
              </a:extLst>
            </p:cNvPr>
            <p:cNvSpPr/>
            <p:nvPr/>
          </p:nvSpPr>
          <p:spPr>
            <a:xfrm>
              <a:off x="10556389" y="2079096"/>
              <a:ext cx="1588770" cy="646331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42950">
                <a:defRPr/>
              </a:pPr>
              <a:r>
                <a:rPr lang="ja-JP" altLang="en-US" sz="1400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外部アプリの</a:t>
              </a:r>
              <a:endParaRPr lang="en-US" altLang="ja-JP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 defTabSz="742950">
                <a:defRPr/>
              </a:pPr>
              <a:r>
                <a:rPr kumimoji="1" lang="ja-JP" altLang="en-US" sz="1400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ファイル</a:t>
              </a:r>
            </a:p>
          </p:txBody>
        </p:sp>
        <p:cxnSp>
          <p:nvCxnSpPr>
            <p:cNvPr id="46" name="コネクタ: カギ線 45">
              <a:extLst>
                <a:ext uri="{FF2B5EF4-FFF2-40B4-BE49-F238E27FC236}">
                  <a16:creationId xmlns:a16="http://schemas.microsoft.com/office/drawing/2014/main" id="{1526E91C-883C-0D5F-90A2-EE397C8EA243}"/>
                </a:ext>
              </a:extLst>
            </p:cNvPr>
            <p:cNvCxnSpPr>
              <a:cxnSpLocks/>
              <a:endCxn id="49" idx="1"/>
            </p:cNvCxnSpPr>
            <p:nvPr/>
          </p:nvCxnSpPr>
          <p:spPr>
            <a:xfrm rot="16200000" flipH="1">
              <a:off x="10459771" y="3003418"/>
              <a:ext cx="784205" cy="201739"/>
            </a:xfrm>
            <a:prstGeom prst="bentConnector2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コネクタ: カギ線 46">
              <a:extLst>
                <a:ext uri="{FF2B5EF4-FFF2-40B4-BE49-F238E27FC236}">
                  <a16:creationId xmlns:a16="http://schemas.microsoft.com/office/drawing/2014/main" id="{ACE821C4-9E0A-FAD7-7DA4-D45C6A4D9B3E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10668247" y="2797983"/>
              <a:ext cx="372312" cy="205049"/>
            </a:xfrm>
            <a:prstGeom prst="bentConnector2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テキスト ボックス 47">
              <a:extLst>
                <a:ext uri="{FF2B5EF4-FFF2-40B4-BE49-F238E27FC236}">
                  <a16:creationId xmlns:a16="http://schemas.microsoft.com/office/drawing/2014/main" id="{73BC9262-47F8-B3BA-72C0-6311AC2ADB90}"/>
                </a:ext>
              </a:extLst>
            </p:cNvPr>
            <p:cNvSpPr txBox="1"/>
            <p:nvPr/>
          </p:nvSpPr>
          <p:spPr>
            <a:xfrm>
              <a:off x="10852545" y="2893164"/>
              <a:ext cx="1401173" cy="3907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742950">
                <a:defRPr/>
              </a:pPr>
              <a:r>
                <a:rPr kumimoji="1" lang="ja-JP" altLang="en-US" sz="1463" dirty="0">
                  <a:solidFill>
                    <a:prstClr val="black"/>
                  </a:solidFill>
                  <a:latin typeface="游ゴシック" panose="020F0502020204030204"/>
                  <a:ea typeface="游ゴシック" panose="020B0400000000000000" pitchFamily="50" charset="-128"/>
                </a:rPr>
                <a:t>       </a:t>
              </a:r>
              <a:r>
                <a:rPr kumimoji="1" lang="ja-JP" altLang="en-US" sz="1138" dirty="0">
                  <a:solidFill>
                    <a:prstClr val="black"/>
                  </a:solidFill>
                  <a:latin typeface="游ゴシック" panose="020F0502020204030204"/>
                  <a:ea typeface="游ゴシック" panose="020B0400000000000000" pitchFamily="50" charset="-128"/>
                </a:rPr>
                <a:t>ポスター</a:t>
              </a:r>
              <a:endParaRPr kumimoji="1" lang="ja-JP" altLang="en-US" sz="1463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9" name="テキスト ボックス 48">
              <a:extLst>
                <a:ext uri="{FF2B5EF4-FFF2-40B4-BE49-F238E27FC236}">
                  <a16:creationId xmlns:a16="http://schemas.microsoft.com/office/drawing/2014/main" id="{B1800B83-82AE-4F19-0920-A45743D514CD}"/>
                </a:ext>
              </a:extLst>
            </p:cNvPr>
            <p:cNvSpPr txBox="1"/>
            <p:nvPr/>
          </p:nvSpPr>
          <p:spPr>
            <a:xfrm>
              <a:off x="10952743" y="3301032"/>
              <a:ext cx="1270960" cy="3907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742950">
                <a:defRPr/>
              </a:pPr>
              <a:r>
                <a:rPr kumimoji="1" lang="en-US" altLang="ja-JP" sz="1463" dirty="0">
                  <a:solidFill>
                    <a:prstClr val="black"/>
                  </a:solidFill>
                  <a:latin typeface="游ゴシック" panose="020F0502020204030204"/>
                  <a:ea typeface="游ゴシック" panose="020B0400000000000000" pitchFamily="50" charset="-128"/>
                </a:rPr>
                <a:t>    </a:t>
              </a:r>
              <a:r>
                <a:rPr kumimoji="1" lang="ja-JP" altLang="en-US" sz="1463" dirty="0">
                  <a:solidFill>
                    <a:prstClr val="black"/>
                  </a:solidFill>
                  <a:latin typeface="游ゴシック" panose="020F0502020204030204"/>
                  <a:ea typeface="游ゴシック" panose="020B0400000000000000" pitchFamily="50" charset="-128"/>
                </a:rPr>
                <a:t> </a:t>
              </a:r>
              <a:r>
                <a:rPr kumimoji="1" lang="ja-JP" altLang="en-US" sz="1138" dirty="0">
                  <a:solidFill>
                    <a:prstClr val="black"/>
                  </a:solidFill>
                  <a:latin typeface="游ゴシック" panose="020F0502020204030204"/>
                  <a:ea typeface="游ゴシック" panose="020B0400000000000000" pitchFamily="50" charset="-128"/>
                </a:rPr>
                <a:t>スライド</a:t>
              </a:r>
              <a:endParaRPr kumimoji="1" lang="ja-JP" altLang="en-US" sz="1463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04599692-3FC9-C32F-C64C-122D770ECC47}"/>
                </a:ext>
              </a:extLst>
            </p:cNvPr>
            <p:cNvSpPr/>
            <p:nvPr/>
          </p:nvSpPr>
          <p:spPr>
            <a:xfrm>
              <a:off x="10949935" y="2983067"/>
              <a:ext cx="285580" cy="24750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42950">
                <a:defRPr/>
              </a:pPr>
              <a:endParaRPr kumimoji="1" lang="ja-JP" altLang="en-US" sz="1463">
                <a:solidFill>
                  <a:prstClr val="white"/>
                </a:solidFill>
                <a:latin typeface="游ゴシック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AB9E8014-5195-62A2-5C26-6B8881EACD3F}"/>
                </a:ext>
              </a:extLst>
            </p:cNvPr>
            <p:cNvSpPr/>
            <p:nvPr/>
          </p:nvSpPr>
          <p:spPr>
            <a:xfrm>
              <a:off x="10967333" y="3346583"/>
              <a:ext cx="285580" cy="24750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42950">
                <a:defRPr/>
              </a:pPr>
              <a:endParaRPr kumimoji="1" lang="ja-JP" altLang="en-US" sz="1463">
                <a:solidFill>
                  <a:prstClr val="white"/>
                </a:solidFill>
                <a:latin typeface="游ゴシック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57" name="テキスト ボックス 56">
              <a:extLst>
                <a:ext uri="{FF2B5EF4-FFF2-40B4-BE49-F238E27FC236}">
                  <a16:creationId xmlns:a16="http://schemas.microsoft.com/office/drawing/2014/main" id="{35B1B96F-122A-F0E9-A5D8-04556DD286B6}"/>
                </a:ext>
              </a:extLst>
            </p:cNvPr>
            <p:cNvSpPr txBox="1"/>
            <p:nvPr/>
          </p:nvSpPr>
          <p:spPr>
            <a:xfrm>
              <a:off x="10958203" y="3671484"/>
              <a:ext cx="911887" cy="3907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742950">
                <a:defRPr/>
              </a:pPr>
              <a:r>
                <a:rPr kumimoji="1" lang="en-US" altLang="ja-JP" sz="1463" dirty="0">
                  <a:solidFill>
                    <a:prstClr val="black"/>
                  </a:solidFill>
                  <a:latin typeface="游ゴシック" panose="020F0502020204030204"/>
                  <a:ea typeface="游ゴシック" panose="020B0400000000000000" pitchFamily="50" charset="-128"/>
                </a:rPr>
                <a:t>    </a:t>
              </a:r>
              <a:r>
                <a:rPr kumimoji="1" lang="ja-JP" altLang="en-US" sz="1463" dirty="0">
                  <a:solidFill>
                    <a:prstClr val="black"/>
                  </a:solidFill>
                  <a:latin typeface="游ゴシック" panose="020F0502020204030204"/>
                  <a:ea typeface="游ゴシック" panose="020B0400000000000000" pitchFamily="50" charset="-128"/>
                </a:rPr>
                <a:t> </a:t>
              </a:r>
              <a:r>
                <a:rPr kumimoji="1" lang="ja-JP" altLang="en-US" sz="1138" dirty="0">
                  <a:solidFill>
                    <a:prstClr val="black"/>
                  </a:solidFill>
                  <a:latin typeface="游ゴシック" panose="020F0502020204030204"/>
                  <a:ea typeface="游ゴシック" panose="020B0400000000000000" pitchFamily="50" charset="-128"/>
                </a:rPr>
                <a:t>写真</a:t>
              </a:r>
              <a:endParaRPr kumimoji="1" lang="ja-JP" altLang="en-US" sz="1463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260C1308-77A7-D445-F7DF-9B4546F20FF6}"/>
                </a:ext>
              </a:extLst>
            </p:cNvPr>
            <p:cNvSpPr/>
            <p:nvPr/>
          </p:nvSpPr>
          <p:spPr>
            <a:xfrm>
              <a:off x="10972792" y="3717034"/>
              <a:ext cx="285580" cy="24750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42950">
                <a:defRPr/>
              </a:pPr>
              <a:endParaRPr kumimoji="1" lang="ja-JP" altLang="en-US" sz="1463">
                <a:solidFill>
                  <a:prstClr val="white"/>
                </a:solidFill>
                <a:latin typeface="游ゴシック" panose="020F0502020204030204"/>
                <a:ea typeface="游ゴシック" panose="020B0400000000000000" pitchFamily="50" charset="-128"/>
              </a:endParaRPr>
            </a:p>
          </p:txBody>
        </p:sp>
      </p:grpSp>
      <p:pic>
        <p:nvPicPr>
          <p:cNvPr id="1026" name="Picture 2" descr="いろいろな表情のハッカーのイラスト（喜怒哀楽） | かわいい ...">
            <a:extLst>
              <a:ext uri="{FF2B5EF4-FFF2-40B4-BE49-F238E27FC236}">
                <a16:creationId xmlns:a16="http://schemas.microsoft.com/office/drawing/2014/main" id="{3DD0BEEC-41D2-4AAD-D990-202167B447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7841" y="3586347"/>
            <a:ext cx="712702" cy="937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2" name="直線矢印コネクタ 61">
            <a:extLst>
              <a:ext uri="{FF2B5EF4-FFF2-40B4-BE49-F238E27FC236}">
                <a16:creationId xmlns:a16="http://schemas.microsoft.com/office/drawing/2014/main" id="{661045D8-3ED4-001C-7D3D-2FF2EA2DD5BB}"/>
              </a:ext>
            </a:extLst>
          </p:cNvPr>
          <p:cNvCxnSpPr>
            <a:cxnSpLocks/>
            <a:stCxn id="1026" idx="1"/>
          </p:cNvCxnSpPr>
          <p:nvPr/>
        </p:nvCxnSpPr>
        <p:spPr>
          <a:xfrm flipH="1">
            <a:off x="7712156" y="4055259"/>
            <a:ext cx="1395685" cy="0"/>
          </a:xfrm>
          <a:prstGeom prst="straightConnector1">
            <a:avLst/>
          </a:prstGeom>
          <a:ln w="38100">
            <a:solidFill>
              <a:schemeClr val="tx1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爆発: 14 pt 16">
            <a:extLst>
              <a:ext uri="{FF2B5EF4-FFF2-40B4-BE49-F238E27FC236}">
                <a16:creationId xmlns:a16="http://schemas.microsoft.com/office/drawing/2014/main" id="{4D832100-AA94-1C66-3663-D69868A08C6B}"/>
              </a:ext>
            </a:extLst>
          </p:cNvPr>
          <p:cNvSpPr/>
          <p:nvPr/>
        </p:nvSpPr>
        <p:spPr>
          <a:xfrm>
            <a:off x="7244400" y="2573149"/>
            <a:ext cx="2580541" cy="1362753"/>
          </a:xfrm>
          <a:prstGeom prst="irregularSeal2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50" tIns="29250" rIns="29250" bIns="29250" rtlCol="0" anchor="ctr"/>
          <a:lstStyle/>
          <a:p>
            <a:pPr algn="ctr"/>
            <a:r>
              <a:rPr kumimoji="1" lang="ja-JP" altLang="en-US" sz="1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個人情報に</a:t>
            </a:r>
            <a:endParaRPr kumimoji="1" lang="en-US" altLang="ja-JP" sz="1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注意！</a:t>
            </a: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9B05151-5C7C-BC55-DB82-42349828FA7D}"/>
              </a:ext>
            </a:extLst>
          </p:cNvPr>
          <p:cNvGrpSpPr/>
          <p:nvPr/>
        </p:nvGrpSpPr>
        <p:grpSpPr>
          <a:xfrm>
            <a:off x="49807" y="3164744"/>
            <a:ext cx="1802937" cy="1525028"/>
            <a:chOff x="1507801" y="3708760"/>
            <a:chExt cx="1581284" cy="1337541"/>
          </a:xfrm>
        </p:grpSpPr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C8CB0128-39B4-0C22-1D9E-D7835275CCCC}"/>
                </a:ext>
              </a:extLst>
            </p:cNvPr>
            <p:cNvSpPr/>
            <p:nvPr/>
          </p:nvSpPr>
          <p:spPr>
            <a:xfrm>
              <a:off x="1507801" y="3708760"/>
              <a:ext cx="1581284" cy="1337541"/>
            </a:xfrm>
            <a:prstGeom prst="ellipse">
              <a:avLst/>
            </a:prstGeom>
            <a:solidFill>
              <a:srgbClr val="FFF2CC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63"/>
            </a:p>
          </p:txBody>
        </p:sp>
        <p:pic>
          <p:nvPicPr>
            <p:cNvPr id="15" name="Picture 8" descr="パソコンを使う学生のイラスト（男子）">
              <a:extLst>
                <a:ext uri="{FF2B5EF4-FFF2-40B4-BE49-F238E27FC236}">
                  <a16:creationId xmlns:a16="http://schemas.microsoft.com/office/drawing/2014/main" id="{57C4AA2B-27A3-CE9E-0451-DF0D6AA456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47647" y="3720247"/>
              <a:ext cx="862578" cy="8367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四角形: 角を丸くする 15">
              <a:extLst>
                <a:ext uri="{FF2B5EF4-FFF2-40B4-BE49-F238E27FC236}">
                  <a16:creationId xmlns:a16="http://schemas.microsoft.com/office/drawing/2014/main" id="{5158AC44-9C49-F240-B7E6-45967DE6BB40}"/>
                </a:ext>
              </a:extLst>
            </p:cNvPr>
            <p:cNvSpPr/>
            <p:nvPr/>
          </p:nvSpPr>
          <p:spPr>
            <a:xfrm>
              <a:off x="1563977" y="4504390"/>
              <a:ext cx="1414465" cy="439438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400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外部アプリで</a:t>
              </a:r>
              <a:endParaRPr kumimoji="1" lang="en-US" altLang="ja-JP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400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作成する資料</a:t>
              </a:r>
              <a:endParaRPr kumimoji="1"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833C84B5-1873-55FC-C0AB-F6594DB4D295}"/>
              </a:ext>
            </a:extLst>
          </p:cNvPr>
          <p:cNvGrpSpPr/>
          <p:nvPr/>
        </p:nvGrpSpPr>
        <p:grpSpPr>
          <a:xfrm>
            <a:off x="108584" y="1660369"/>
            <a:ext cx="1650325" cy="1439969"/>
            <a:chOff x="181649" y="2012657"/>
            <a:chExt cx="1470640" cy="1283187"/>
          </a:xfrm>
        </p:grpSpPr>
        <p:grpSp>
          <p:nvGrpSpPr>
            <p:cNvPr id="1100" name="グループ化 1099">
              <a:extLst>
                <a:ext uri="{FF2B5EF4-FFF2-40B4-BE49-F238E27FC236}">
                  <a16:creationId xmlns:a16="http://schemas.microsoft.com/office/drawing/2014/main" id="{7235E681-6CEF-FD15-F105-543C48BB7A12}"/>
                </a:ext>
              </a:extLst>
            </p:cNvPr>
            <p:cNvGrpSpPr/>
            <p:nvPr/>
          </p:nvGrpSpPr>
          <p:grpSpPr>
            <a:xfrm>
              <a:off x="181649" y="2012657"/>
              <a:ext cx="1470640" cy="1283187"/>
              <a:chOff x="395785" y="4814662"/>
              <a:chExt cx="2105029" cy="1836715"/>
            </a:xfrm>
          </p:grpSpPr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78CCCBBE-D77A-7E08-30DA-8FC2A0A53393}"/>
                  </a:ext>
                </a:extLst>
              </p:cNvPr>
              <p:cNvSpPr/>
              <p:nvPr/>
            </p:nvSpPr>
            <p:spPr>
              <a:xfrm>
                <a:off x="395785" y="4814662"/>
                <a:ext cx="2105029" cy="1836715"/>
              </a:xfrm>
              <a:prstGeom prst="ellipse">
                <a:avLst/>
              </a:prstGeom>
              <a:solidFill>
                <a:srgbClr val="FFF2CC">
                  <a:alpha val="6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742950">
                  <a:defRPr/>
                </a:pPr>
                <a:endParaRPr kumimoji="1" lang="ja-JP" altLang="en-US" sz="1463">
                  <a:solidFill>
                    <a:prstClr val="white"/>
                  </a:solidFill>
                  <a:latin typeface="游ゴシック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2BB20EC2-B738-411C-2263-D744477532B6}"/>
                  </a:ext>
                </a:extLst>
              </p:cNvPr>
              <p:cNvSpPr/>
              <p:nvPr/>
            </p:nvSpPr>
            <p:spPr>
              <a:xfrm>
                <a:off x="719794" y="5997474"/>
                <a:ext cx="1515552" cy="580266"/>
              </a:xfrm>
              <a:prstGeom prst="round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742950">
                  <a:defRPr/>
                </a:pPr>
                <a:r>
                  <a:rPr kumimoji="1" lang="en-US" altLang="ja-JP" sz="1400" dirty="0">
                    <a:solidFill>
                      <a:prstClr val="black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Google</a:t>
                </a:r>
              </a:p>
              <a:p>
                <a:pPr algn="ctr" defTabSz="742950">
                  <a:defRPr/>
                </a:pPr>
                <a:r>
                  <a:rPr kumimoji="1" lang="ja-JP" altLang="en-US" sz="1400" dirty="0">
                    <a:solidFill>
                      <a:prstClr val="black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スライド</a:t>
                </a:r>
                <a:endParaRPr kumimoji="1" lang="en-US" altLang="ja-JP" sz="1400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pic>
          <p:nvPicPr>
            <p:cNvPr id="18" name="Picture 8" descr="パソコンを使う学生のイラスト（男子）">
              <a:extLst>
                <a:ext uri="{FF2B5EF4-FFF2-40B4-BE49-F238E27FC236}">
                  <a16:creationId xmlns:a16="http://schemas.microsoft.com/office/drawing/2014/main" id="{2BB53353-AAE4-07A3-B239-18DAB92F68C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0146" y="2019934"/>
              <a:ext cx="862578" cy="8367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5A876690-7B08-447F-8D47-5FC4B349F159}"/>
              </a:ext>
            </a:extLst>
          </p:cNvPr>
          <p:cNvCxnSpPr>
            <a:cxnSpLocks/>
          </p:cNvCxnSpPr>
          <p:nvPr/>
        </p:nvCxnSpPr>
        <p:spPr>
          <a:xfrm>
            <a:off x="391447" y="776075"/>
            <a:ext cx="9123107" cy="0"/>
          </a:xfrm>
          <a:prstGeom prst="line">
            <a:avLst/>
          </a:prstGeom>
          <a:ln w="285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7">
            <a:extLst>
              <a:ext uri="{FF2B5EF4-FFF2-40B4-BE49-F238E27FC236}">
                <a16:creationId xmlns:a16="http://schemas.microsoft.com/office/drawing/2014/main" id="{BCBD0685-8A6F-91ED-08D9-71141AB3152C}"/>
              </a:ext>
            </a:extLst>
          </p:cNvPr>
          <p:cNvSpPr txBox="1"/>
          <p:nvPr/>
        </p:nvSpPr>
        <p:spPr>
          <a:xfrm>
            <a:off x="1374307" y="6218907"/>
            <a:ext cx="853169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ja-JP" sz="6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Chromebook</a:t>
            </a:r>
            <a:r>
              <a:rPr lang="ja-JP" altLang="en-US" sz="6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、</a:t>
            </a:r>
            <a:r>
              <a:rPr lang="en-US" altLang="ja-JP" sz="6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</a:t>
            </a:r>
            <a:r>
              <a:rPr lang="ja-JP" altLang="en-US" sz="6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ドライブ、</a:t>
            </a:r>
            <a:r>
              <a:rPr lang="en-US" altLang="ja-JP" sz="6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</a:t>
            </a:r>
            <a:r>
              <a:rPr lang="ja-JP" altLang="en-US" sz="6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スライド、</a:t>
            </a:r>
            <a:r>
              <a:rPr lang="en-US" altLang="ja-JP" sz="6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</a:t>
            </a:r>
            <a:r>
              <a:rPr lang="ja-JP" altLang="en-US" sz="6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スプレッドシートは</a:t>
            </a:r>
            <a:r>
              <a:rPr lang="en-US" altLang="ja-JP" sz="6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 LLC</a:t>
            </a:r>
            <a:r>
              <a:rPr lang="ja-JP" altLang="en-US" sz="6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の商標であり、本資料は</a:t>
            </a:r>
            <a:r>
              <a:rPr lang="en-US" altLang="ja-JP" sz="6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</a:t>
            </a:r>
            <a:r>
              <a:rPr lang="ja-JP" altLang="en-US" sz="6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によって承認または提携したものではありません。</a:t>
            </a:r>
            <a:endParaRPr lang="en-US" altLang="ja-JP" sz="600" b="0" i="0" dirty="0">
              <a:solidFill>
                <a:srgbClr val="000000"/>
              </a:solidFill>
              <a:effectLst/>
              <a:latin typeface="Yu Gothic" panose="020B0400000000000000" pitchFamily="50" charset="-128"/>
              <a:ea typeface="Yu Gothic" panose="020B0400000000000000" pitchFamily="50" charset="-128"/>
            </a:endParaRPr>
          </a:p>
          <a:p>
            <a:pPr algn="r"/>
            <a:r>
              <a:rPr lang="ja-JP" altLang="en-US" sz="6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イラスト出典：いらすとや </a:t>
            </a:r>
            <a:r>
              <a:rPr lang="en-US" altLang="ja-JP" sz="600" b="0" i="0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  <a:hlinkClick r:id="rId8"/>
              </a:rPr>
              <a:t>https://www.irasutoya.com/</a:t>
            </a:r>
            <a:endParaRPr lang="en-US" altLang="ja-JP" sz="600" b="0" i="0" dirty="0">
              <a:solidFill>
                <a:srgbClr val="000000"/>
              </a:solidFill>
              <a:effectLst/>
              <a:latin typeface="Yu Gothic" panose="020B0400000000000000" pitchFamily="50" charset="-128"/>
              <a:ea typeface="Yu Gothic" panose="020B0400000000000000" pitchFamily="50" charset="-128"/>
            </a:endParaRPr>
          </a:p>
        </p:txBody>
      </p:sp>
      <p:sp>
        <p:nvSpPr>
          <p:cNvPr id="4" name="雲 3">
            <a:extLst>
              <a:ext uri="{FF2B5EF4-FFF2-40B4-BE49-F238E27FC236}">
                <a16:creationId xmlns:a16="http://schemas.microsoft.com/office/drawing/2014/main" id="{2C3F971A-252C-E20A-F29A-33BF16ABD5EA}"/>
              </a:ext>
            </a:extLst>
          </p:cNvPr>
          <p:cNvSpPr/>
          <p:nvPr/>
        </p:nvSpPr>
        <p:spPr>
          <a:xfrm rot="11309711">
            <a:off x="174103" y="4487568"/>
            <a:ext cx="3013598" cy="2048924"/>
          </a:xfrm>
          <a:prstGeom prst="cloud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BB85BF01-F000-9E7A-DD92-698CD8D697C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9289" y="5352703"/>
            <a:ext cx="1488209" cy="906127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B207320-4035-4DD6-C4D2-D0F42B8B5DFA}"/>
              </a:ext>
            </a:extLst>
          </p:cNvPr>
          <p:cNvSpPr txBox="1"/>
          <p:nvPr/>
        </p:nvSpPr>
        <p:spPr>
          <a:xfrm>
            <a:off x="461721" y="4760098"/>
            <a:ext cx="2441694" cy="60016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100" b="1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Browallia New" panose="020B0502040204020203" pitchFamily="34" charset="-34"/>
              </a:rPr>
              <a:t>Scratch</a:t>
            </a:r>
            <a:r>
              <a:rPr kumimoji="1" lang="ja-JP" altLang="en-US" sz="1100" b="1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Browallia New" panose="020B0502040204020203" pitchFamily="34" charset="-34"/>
              </a:rPr>
              <a:t>（外部アプリのひとつ）で</a:t>
            </a:r>
            <a:endParaRPr kumimoji="1" lang="en-US" altLang="ja-JP" sz="1100" b="1" dirty="0">
              <a:solidFill>
                <a:schemeClr val="accent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Browallia New" panose="020B0502040204020203" pitchFamily="34" charset="-34"/>
            </a:endParaRPr>
          </a:p>
          <a:p>
            <a:r>
              <a:rPr kumimoji="1" lang="ja-JP" altLang="en-US" sz="1100" b="1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Browallia New" panose="020B0502040204020203" pitchFamily="34" charset="-34"/>
              </a:rPr>
              <a:t>作ったプログラムを公開したら</a:t>
            </a:r>
            <a:endParaRPr kumimoji="1" lang="en-US" altLang="ja-JP" sz="1100" b="1" dirty="0">
              <a:solidFill>
                <a:schemeClr val="accent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Browallia New" panose="020B0502040204020203" pitchFamily="34" charset="-34"/>
            </a:endParaRPr>
          </a:p>
          <a:p>
            <a:r>
              <a:rPr kumimoji="1" lang="ja-JP" altLang="en-US" sz="1100" b="1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Browallia New" panose="020B0502040204020203" pitchFamily="34" charset="-34"/>
              </a:rPr>
              <a:t>知らない人からも見えるようになる</a:t>
            </a:r>
          </a:p>
        </p:txBody>
      </p:sp>
      <p:sp>
        <p:nvSpPr>
          <p:cNvPr id="22" name="テキスト ボックス 17">
            <a:extLst>
              <a:ext uri="{FF2B5EF4-FFF2-40B4-BE49-F238E27FC236}">
                <a16:creationId xmlns:a16="http://schemas.microsoft.com/office/drawing/2014/main" id="{23E4B61D-3C01-A6C2-9A5F-40BC46D3DA60}"/>
              </a:ext>
            </a:extLst>
          </p:cNvPr>
          <p:cNvSpPr txBox="1"/>
          <p:nvPr/>
        </p:nvSpPr>
        <p:spPr>
          <a:xfrm>
            <a:off x="3078222" y="6462717"/>
            <a:ext cx="6750736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600" b="0" i="0" u="none" strike="noStrike" dirty="0">
                <a:solidFill>
                  <a:srgbClr val="000000"/>
                </a:solidFill>
                <a:effectLst/>
                <a:latin typeface="Meiryo UI" panose="020B0604030504040204" pitchFamily="50" charset="-128"/>
              </a:rPr>
              <a:t>Scratch</a:t>
            </a:r>
            <a:r>
              <a:rPr lang="ja-JP" altLang="ja-JP" sz="600" b="0" i="0" u="none" strike="noStrike" dirty="0">
                <a:solidFill>
                  <a:srgbClr val="000000"/>
                </a:solidFill>
                <a:effectLst/>
                <a:ea typeface="Meiryo UI" panose="020B0604030504040204" pitchFamily="50" charset="-128"/>
              </a:rPr>
              <a:t>はプログラミング言語とオンラインのコミュニティです。対話的な物語やゲームやアニメを作成でき、世界中の人とあなたの作品を共有できる場所です。子供たちは、</a:t>
            </a:r>
            <a:r>
              <a:rPr lang="en-US" altLang="ja-JP" sz="600" b="0" i="0" u="none" strike="noStrike" dirty="0">
                <a:solidFill>
                  <a:srgbClr val="000000"/>
                </a:solidFill>
                <a:effectLst/>
                <a:latin typeface="Meiryo UI" panose="020B0604030504040204" pitchFamily="50" charset="-128"/>
              </a:rPr>
              <a:t>Scratch</a:t>
            </a:r>
            <a:r>
              <a:rPr lang="ja-JP" altLang="ja-JP" sz="600" b="0" i="0" u="none" strike="noStrike" dirty="0">
                <a:solidFill>
                  <a:srgbClr val="000000"/>
                </a:solidFill>
                <a:effectLst/>
                <a:ea typeface="Meiryo UI" panose="020B0604030504040204" pitchFamily="50" charset="-128"/>
              </a:rPr>
              <a:t>プロジェクトをデザインし、プログラミングする過程で、創造的に考え、体系的に議論し、皆と共同で取り組むことを学びます。</a:t>
            </a:r>
            <a:r>
              <a:rPr lang="en-US" altLang="ja-JP" sz="600" b="0" i="0" u="none" strike="noStrike" dirty="0">
                <a:solidFill>
                  <a:srgbClr val="000000"/>
                </a:solidFill>
                <a:effectLst/>
                <a:latin typeface="Meiryo UI" panose="020B0604030504040204" pitchFamily="50" charset="-128"/>
              </a:rPr>
              <a:t>Scratch</a:t>
            </a:r>
            <a:r>
              <a:rPr lang="ja-JP" altLang="ja-JP" sz="600" b="0" i="0" u="none" strike="noStrike" dirty="0">
                <a:solidFill>
                  <a:srgbClr val="000000"/>
                </a:solidFill>
                <a:effectLst/>
                <a:ea typeface="Meiryo UI" panose="020B0604030504040204" pitchFamily="50" charset="-128"/>
              </a:rPr>
              <a:t>は</a:t>
            </a:r>
            <a:r>
              <a:rPr lang="en-US" altLang="ja-JP" sz="600" b="0" i="0" u="none" strike="noStrike" dirty="0">
                <a:solidFill>
                  <a:srgbClr val="000000"/>
                </a:solidFill>
                <a:effectLst/>
                <a:latin typeface="Meiryo UI" panose="020B0604030504040204" pitchFamily="50" charset="-128"/>
              </a:rPr>
              <a:t>Scratch</a:t>
            </a:r>
            <a:r>
              <a:rPr lang="ja-JP" altLang="ja-JP" sz="600" b="0" i="0" u="none" strike="noStrike" dirty="0">
                <a:solidFill>
                  <a:srgbClr val="000000"/>
                </a:solidFill>
                <a:effectLst/>
                <a:ea typeface="Meiryo UI" panose="020B0604030504040204" pitchFamily="50" charset="-128"/>
              </a:rPr>
              <a:t>財団が</a:t>
            </a:r>
            <a:r>
              <a:rPr lang="en-US" altLang="ja-JP" sz="600" b="0" i="0" u="none" strike="noStrike" dirty="0">
                <a:solidFill>
                  <a:srgbClr val="000000"/>
                </a:solidFill>
                <a:effectLst/>
                <a:latin typeface="Meiryo UI" panose="020B0604030504040204" pitchFamily="50" charset="-128"/>
              </a:rPr>
              <a:t>MIT</a:t>
            </a:r>
            <a:r>
              <a:rPr lang="ja-JP" altLang="ja-JP" sz="600" b="0" i="0" u="none" strike="noStrike" dirty="0">
                <a:solidFill>
                  <a:srgbClr val="000000"/>
                </a:solidFill>
                <a:effectLst/>
                <a:ea typeface="Meiryo UI" panose="020B0604030504040204" pitchFamily="50" charset="-128"/>
              </a:rPr>
              <a:t>メディアラボのライフロング・キンダーガーテン・グループの協力により開発しているプロジェクトです。 </a:t>
            </a:r>
            <a:r>
              <a:rPr lang="en-US" altLang="ja-JP" sz="600" b="0" i="0" u="none" strike="noStrike" dirty="0">
                <a:solidFill>
                  <a:srgbClr val="000000"/>
                </a:solidFill>
                <a:effectLst/>
                <a:latin typeface="Meiryo UI" panose="020B0604030504040204" pitchFamily="50" charset="-128"/>
              </a:rPr>
              <a:t>https://scratch.mit.edu </a:t>
            </a:r>
            <a:r>
              <a:rPr lang="ja-JP" altLang="ja-JP" sz="600" b="0" i="0" u="none" strike="noStrike" dirty="0">
                <a:solidFill>
                  <a:srgbClr val="000000"/>
                </a:solidFill>
                <a:effectLst/>
                <a:ea typeface="Meiryo UI" panose="020B0604030504040204" pitchFamily="50" charset="-128"/>
              </a:rPr>
              <a:t>で無料で利用することができます。</a:t>
            </a:r>
            <a:endParaRPr lang="ja-JP" altLang="en-US" sz="600" dirty="0"/>
          </a:p>
        </p:txBody>
      </p:sp>
    </p:spTree>
    <p:extLst>
      <p:ext uri="{BB962C8B-B14F-4D97-AF65-F5344CB8AC3E}">
        <p14:creationId xmlns:p14="http://schemas.microsoft.com/office/powerpoint/2010/main" val="37147075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F9B4D3-DAFA-73C8-C050-34EFF8E04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371" y="266897"/>
            <a:ext cx="8543925" cy="481912"/>
          </a:xfrm>
        </p:spPr>
        <p:txBody>
          <a:bodyPr>
            <a:noAutofit/>
          </a:bodyPr>
          <a:lstStyle/>
          <a:p>
            <a:r>
              <a:rPr lang="ja-JP" altLang="en-US" sz="2800" dirty="0">
                <a:latin typeface="メイリオ"/>
                <a:ea typeface="メイリオ"/>
              </a:rPr>
              <a:t>７．外部アプリを使用する時の注意点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3B49A2B-2909-05CA-9330-0675ED0F35B5}"/>
              </a:ext>
            </a:extLst>
          </p:cNvPr>
          <p:cNvSpPr txBox="1"/>
          <p:nvPr/>
        </p:nvSpPr>
        <p:spPr>
          <a:xfrm>
            <a:off x="355378" y="1063951"/>
            <a:ext cx="9350824" cy="3293209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kumimoji="1" lang="ja-JP" altLang="en-US" sz="2400" dirty="0">
                <a:solidFill>
                  <a:prstClr val="black"/>
                </a:solidFill>
                <a:latin typeface="メイリオ"/>
                <a:ea typeface="メイリオ"/>
              </a:rPr>
              <a:t>☐ </a:t>
            </a:r>
            <a:r>
              <a:rPr lang="ja-JP" altLang="en-US" sz="2400" dirty="0">
                <a:solidFill>
                  <a:prstClr val="black"/>
                </a:solidFill>
                <a:latin typeface="メイリオ"/>
                <a:ea typeface="メイリオ"/>
              </a:rPr>
              <a:t>先生から使ってよいといわれたアプリのみを使う</a:t>
            </a:r>
            <a:br>
              <a:rPr lang="en-US" altLang="ja-JP" sz="2400" dirty="0">
                <a:solidFill>
                  <a:prstClr val="black"/>
                </a:solidFill>
                <a:latin typeface="メイリオ"/>
                <a:ea typeface="メイリオ"/>
              </a:rPr>
            </a:br>
            <a:endParaRPr lang="en-US" altLang="ja-JP" sz="1000" dirty="0">
              <a:solidFill>
                <a:prstClr val="black"/>
              </a:solidFill>
              <a:latin typeface="メイリオ"/>
              <a:ea typeface="メイリオ"/>
            </a:endParaRPr>
          </a:p>
          <a:p>
            <a:r>
              <a:rPr kumimoji="1" lang="ja-JP" altLang="en-US" sz="2400" dirty="0">
                <a:solidFill>
                  <a:prstClr val="black"/>
                </a:solidFill>
                <a:latin typeface="メイリオ"/>
                <a:ea typeface="メイリオ"/>
              </a:rPr>
              <a:t>☐ </a:t>
            </a:r>
            <a:r>
              <a:rPr lang="ja-JP" altLang="en-US" sz="2400" dirty="0">
                <a:solidFill>
                  <a:prstClr val="black"/>
                </a:solidFill>
                <a:latin typeface="メイリオ"/>
                <a:ea typeface="メイリオ"/>
              </a:rPr>
              <a:t>そのアプリを使う時の注意点や、危険な点を分かっている</a:t>
            </a:r>
            <a:endParaRPr lang="en-US" altLang="ja-JP" sz="2400" dirty="0">
              <a:solidFill>
                <a:prstClr val="black"/>
              </a:solidFill>
              <a:latin typeface="メイリオ"/>
              <a:ea typeface="メイリオ"/>
            </a:endParaRPr>
          </a:p>
          <a:p>
            <a:endParaRPr lang="en-US" altLang="ja-JP" sz="1000" dirty="0">
              <a:solidFill>
                <a:prstClr val="black"/>
              </a:solidFill>
              <a:latin typeface="メイリオ"/>
              <a:ea typeface="メイリオ"/>
            </a:endParaRPr>
          </a:p>
          <a:p>
            <a:r>
              <a:rPr kumimoji="1" lang="ja-JP" altLang="en-US" sz="2400" dirty="0">
                <a:solidFill>
                  <a:prstClr val="black"/>
                </a:solidFill>
                <a:latin typeface="メイリオ"/>
                <a:ea typeface="メイリオ"/>
              </a:rPr>
              <a:t>☐ ファイルを共有してもよい人が誰なのかや、安全な共有の</a:t>
            </a:r>
            <a:endParaRPr kumimoji="1" lang="en-US" altLang="ja-JP" sz="2400" dirty="0">
              <a:solidFill>
                <a:prstClr val="black"/>
              </a:solidFill>
              <a:latin typeface="メイリオ"/>
              <a:ea typeface="メイリオ"/>
            </a:endParaRPr>
          </a:p>
          <a:p>
            <a:r>
              <a:rPr kumimoji="1" lang="ja-JP" altLang="en-US" sz="2400" dirty="0">
                <a:solidFill>
                  <a:prstClr val="black"/>
                </a:solidFill>
                <a:latin typeface="メイリオ"/>
                <a:ea typeface="メイリオ"/>
              </a:rPr>
              <a:t>　 方法を分かっている</a:t>
            </a:r>
            <a:endParaRPr lang="en-US" altLang="ja-JP" sz="2400" dirty="0">
              <a:solidFill>
                <a:prstClr val="black"/>
              </a:solidFill>
              <a:latin typeface="メイリオ"/>
              <a:ea typeface="メイリオ"/>
            </a:endParaRPr>
          </a:p>
          <a:p>
            <a:endParaRPr lang="en-US" altLang="ja-JP" sz="1000" dirty="0">
              <a:solidFill>
                <a:prstClr val="black"/>
              </a:solidFill>
              <a:latin typeface="メイリオ"/>
              <a:ea typeface="メイリオ"/>
            </a:endParaRPr>
          </a:p>
          <a:p>
            <a:r>
              <a:rPr kumimoji="1" lang="ja-JP" altLang="en-US" sz="2400" dirty="0">
                <a:solidFill>
                  <a:prstClr val="black"/>
                </a:solidFill>
                <a:latin typeface="メイリオ"/>
                <a:ea typeface="メイリオ"/>
              </a:rPr>
              <a:t>☐ 不安に感じた時には先生に報告する</a:t>
            </a:r>
            <a:endParaRPr lang="en-US" altLang="ja-JP" sz="2400" dirty="0">
              <a:solidFill>
                <a:prstClr val="black"/>
              </a:solidFill>
              <a:latin typeface="メイリオ"/>
              <a:ea typeface="メイリオ"/>
            </a:endParaRPr>
          </a:p>
          <a:p>
            <a:endParaRPr lang="en-US" altLang="ja-JP" sz="1000" dirty="0">
              <a:solidFill>
                <a:prstClr val="black"/>
              </a:solidFill>
              <a:latin typeface="メイリオ"/>
              <a:ea typeface="メイリオ"/>
            </a:endParaRPr>
          </a:p>
          <a:p>
            <a:r>
              <a:rPr kumimoji="1" lang="ja-JP" altLang="en-US" sz="2400" dirty="0">
                <a:solidFill>
                  <a:prstClr val="black"/>
                </a:solidFill>
                <a:latin typeface="メイリオ"/>
                <a:ea typeface="メイリオ"/>
              </a:rPr>
              <a:t>☐ 個人</a:t>
            </a:r>
            <a:r>
              <a:rPr lang="ja-JP" altLang="en-US" sz="2400" dirty="0">
                <a:solidFill>
                  <a:prstClr val="black"/>
                </a:solidFill>
                <a:latin typeface="メイリオ"/>
                <a:ea typeface="メイリオ"/>
              </a:rPr>
              <a:t>情報</a:t>
            </a:r>
            <a:r>
              <a:rPr kumimoji="1" lang="ja-JP" altLang="en-US" sz="2400" dirty="0">
                <a:solidFill>
                  <a:prstClr val="black"/>
                </a:solidFill>
                <a:latin typeface="メイリオ"/>
                <a:ea typeface="メイリオ"/>
              </a:rPr>
              <a:t>がどういうものかや、個人情報が</a:t>
            </a:r>
            <a:r>
              <a:rPr lang="ja-JP" altLang="en-US" sz="2400" dirty="0">
                <a:solidFill>
                  <a:prstClr val="black"/>
                </a:solidFill>
                <a:latin typeface="メイリオ"/>
                <a:ea typeface="メイリオ"/>
              </a:rPr>
              <a:t>流出した場合の</a:t>
            </a:r>
            <a:endParaRPr lang="en-US" altLang="ja-JP" sz="2400" dirty="0">
              <a:solidFill>
                <a:prstClr val="black"/>
              </a:solidFill>
              <a:latin typeface="メイリオ"/>
              <a:ea typeface="メイリオ"/>
            </a:endParaRPr>
          </a:p>
          <a:p>
            <a:r>
              <a:rPr lang="ja-JP" altLang="en-US" sz="2400" dirty="0">
                <a:solidFill>
                  <a:prstClr val="black"/>
                </a:solidFill>
                <a:latin typeface="メイリオ"/>
                <a:ea typeface="メイリオ"/>
              </a:rPr>
              <a:t>    危険な点を分かっている</a:t>
            </a:r>
            <a:endParaRPr lang="en-US" altLang="ja-JP" sz="2400" dirty="0">
              <a:solidFill>
                <a:prstClr val="black"/>
              </a:solidFill>
              <a:latin typeface="メイリオ"/>
              <a:ea typeface="メイリオ"/>
            </a:endParaRPr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80228B04-0591-81EA-5C33-9D3C64176C7E}"/>
              </a:ext>
            </a:extLst>
          </p:cNvPr>
          <p:cNvCxnSpPr>
            <a:cxnSpLocks/>
          </p:cNvCxnSpPr>
          <p:nvPr/>
        </p:nvCxnSpPr>
        <p:spPr>
          <a:xfrm>
            <a:off x="391447" y="776075"/>
            <a:ext cx="9123107" cy="0"/>
          </a:xfrm>
          <a:prstGeom prst="line">
            <a:avLst/>
          </a:prstGeom>
          <a:ln w="285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14530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8055F20-BE90-C704-7395-BB0CBDD79022}"/>
              </a:ext>
            </a:extLst>
          </p:cNvPr>
          <p:cNvSpPr txBox="1"/>
          <p:nvPr/>
        </p:nvSpPr>
        <p:spPr>
          <a:xfrm>
            <a:off x="274076" y="308345"/>
            <a:ext cx="4493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</a:rPr>
              <a:t>パスワードバトルのルール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2A25F20-B97E-8E2B-7D90-97E2B4D8AC6E}"/>
              </a:ext>
            </a:extLst>
          </p:cNvPr>
          <p:cNvSpPr txBox="1"/>
          <p:nvPr/>
        </p:nvSpPr>
        <p:spPr>
          <a:xfrm>
            <a:off x="274076" y="952257"/>
            <a:ext cx="9357848" cy="5459175"/>
          </a:xfrm>
          <a:prstGeom prst="rect">
            <a:avLst/>
          </a:prstGeom>
          <a:noFill/>
        </p:spPr>
        <p:txBody>
          <a:bodyPr wrap="square" lIns="91440" tIns="45720" rIns="91440" bIns="45720" anchor="t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１．パスワードバトルについて</a:t>
            </a:r>
            <a:br>
              <a:rPr lang="ja-JP" altLang="en-US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メイリオ"/>
                <a:ea typeface="メイリオ"/>
              </a:rPr>
            </a:br>
            <a:r>
              <a:rPr kumimoji="0" lang="ja-JP" alt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・２つのグループで、各グループから１つずつパスワードを出しあう。</a:t>
            </a:r>
            <a:endParaRPr lang="en-US" altLang="ja-JP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・どちらが良いパスワードか手をあげて多いほうが１ポイント。</a:t>
            </a:r>
            <a:endParaRPr lang="en-US" altLang="ja-JP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  <a:p>
            <a:pPr>
              <a:defRPr/>
            </a:pPr>
            <a:r>
              <a:rPr kumimoji="0" lang="ja-JP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</a:rPr>
              <a:t>・手をあげた人の数が同じ場合はどちらも0点。</a:t>
            </a:r>
            <a:r>
              <a:rPr lang="ja-JP" altLang="en-US" dirty="0">
                <a:solidFill>
                  <a:prstClr val="black"/>
                </a:solidFill>
                <a:latin typeface="メイリオ"/>
                <a:ea typeface="メイリオ"/>
              </a:rPr>
              <a:t> </a:t>
            </a:r>
            <a:endParaRPr lang="en-US" altLang="ja-JP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/>
              <a:ea typeface="メイリオ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・ポイントが多いチームが勝ち。</a:t>
            </a:r>
            <a:endParaRPr lang="ja-JP" altLang="en-US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２．パスワードの作成</a:t>
            </a:r>
            <a:endParaRPr lang="en-US" altLang="ja-JP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・１人１つ良いと思うパスワードを考え、良いと思ったポイントも入力する。</a:t>
            </a:r>
            <a:endParaRPr lang="en-US" altLang="ja-JP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・人数が多いチームと対戦する用に、グループで協力して１枚多く作成しておく。</a:t>
            </a:r>
            <a:endParaRPr lang="en-US" altLang="ja-JP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３．</a:t>
            </a:r>
            <a:r>
              <a:rPr kumimoji="0" lang="ja-JP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</a:rPr>
              <a:t>パスワードの評価ポイント</a:t>
            </a:r>
            <a:br>
              <a:rPr lang="ja-JP" altLang="en-US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メイリオ"/>
                <a:ea typeface="メイリオ"/>
              </a:rPr>
            </a:br>
            <a:r>
              <a:rPr kumimoji="0" lang="ja-JP" alt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（</a:t>
            </a:r>
            <a:r>
              <a:rPr kumimoji="0" lang="ja-JP" altLang="en-US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</a:rPr>
              <a:t>プラス</a:t>
            </a:r>
            <a:r>
              <a:rPr kumimoji="0" lang="ja-JP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</a:rPr>
              <a:t>ポイント例）</a:t>
            </a:r>
            <a:endParaRPr lang="en-US" altLang="ja-JP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/>
              <a:ea typeface="メイリオ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</a:rPr>
              <a:t>　・そのパスワードがなぜよいのかきちんと書いてある。</a:t>
            </a:r>
            <a:br>
              <a:rPr lang="ja-JP" altLang="en-US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メイリオ"/>
                <a:ea typeface="メイリオ"/>
              </a:rPr>
            </a:br>
            <a:r>
              <a:rPr kumimoji="0" lang="ja-JP" alt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　</a:t>
            </a:r>
            <a:r>
              <a:rPr kumimoji="0" lang="ja-JP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</a:rPr>
              <a:t>・〇〇だから、覚えておけるなどの説得力がある。</a:t>
            </a:r>
            <a:br>
              <a:rPr lang="ja-JP" altLang="en-US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メイリオ"/>
                <a:ea typeface="メイリオ"/>
              </a:rPr>
            </a:br>
            <a:endParaRPr lang="en-US" altLang="ja-JP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</a:rPr>
              <a:t>（</a:t>
            </a:r>
            <a:r>
              <a:rPr kumimoji="0" lang="en-US" altLang="ja-JP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</a:rPr>
              <a:t>マイナスポイント</a:t>
            </a:r>
            <a:r>
              <a:rPr kumimoji="0" lang="ja-JP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</a:rPr>
              <a:t>例）</a:t>
            </a:r>
            <a:endParaRPr lang="en-US" altLang="ja-JP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/>
              <a:ea typeface="メイリオ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</a:rPr>
              <a:t>　・</a:t>
            </a:r>
            <a:r>
              <a:rPr kumimoji="0" lang="en-US" altLang="ja-JP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</a:rPr>
              <a:t>1111など同じ数字や、1234など連続した数字が使われている</a:t>
            </a:r>
            <a:r>
              <a:rPr kumimoji="0" lang="ja-JP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</a:rPr>
              <a:t>。</a:t>
            </a:r>
            <a:br>
              <a:rPr lang="en-US" altLang="ja-JP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メイリオ"/>
                <a:ea typeface="メイリオ"/>
              </a:rPr>
            </a:br>
            <a:r>
              <a:rPr kumimoji="0" lang="ja-JP" alt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　</a:t>
            </a:r>
            <a:r>
              <a:rPr kumimoji="0" lang="ja-JP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</a:rPr>
              <a:t>・誕生</a:t>
            </a:r>
            <a:r>
              <a:rPr kumimoji="0" lang="en-US" altLang="ja-JP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</a:rPr>
              <a:t>日など</a:t>
            </a:r>
            <a:r>
              <a:rPr kumimoji="0" lang="ja-JP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</a:rPr>
              <a:t>の</a:t>
            </a:r>
            <a:r>
              <a:rPr kumimoji="0" lang="en-US" altLang="ja-JP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</a:rPr>
              <a:t>個人</a:t>
            </a:r>
            <a:r>
              <a:rPr kumimoji="0" lang="ja-JP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</a:rPr>
              <a:t>情報</a:t>
            </a:r>
            <a:r>
              <a:rPr kumimoji="0" lang="en-US" altLang="ja-JP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</a:rPr>
              <a:t>が使われている</a:t>
            </a:r>
            <a:r>
              <a:rPr kumimoji="0" lang="ja-JP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</a:rPr>
              <a:t>。</a:t>
            </a:r>
            <a:endParaRPr lang="ja-JP" alt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A0D31EC5-D283-B528-CE9F-589A32EB039D}"/>
              </a:ext>
            </a:extLst>
          </p:cNvPr>
          <p:cNvSpPr/>
          <p:nvPr/>
        </p:nvSpPr>
        <p:spPr>
          <a:xfrm>
            <a:off x="7581013" y="111357"/>
            <a:ext cx="2190307" cy="67042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</a:rPr>
              <a:t>ルール例</a:t>
            </a:r>
            <a:endParaRPr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23263761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E912FA4-52FD-9A00-4AD5-FDAD2DF803E9}"/>
              </a:ext>
            </a:extLst>
          </p:cNvPr>
          <p:cNvSpPr txBox="1"/>
          <p:nvPr/>
        </p:nvSpPr>
        <p:spPr>
          <a:xfrm>
            <a:off x="513906" y="350874"/>
            <a:ext cx="8878187" cy="83099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kumimoji="1" lang="ja-JP" altLang="en-US" sz="4800" dirty="0">
                <a:latin typeface="Meiryo"/>
                <a:ea typeface="Meiryo"/>
              </a:rPr>
              <a:t>パスワードバトル</a:t>
            </a:r>
            <a:endParaRPr lang="ja-JP" altLang="en-US" sz="4800" dirty="0">
              <a:latin typeface="Meiryo"/>
              <a:ea typeface="Meiryo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43CE73A-2073-9272-B8D3-8A0B5AB27A00}"/>
              </a:ext>
            </a:extLst>
          </p:cNvPr>
          <p:cNvSpPr/>
          <p:nvPr/>
        </p:nvSpPr>
        <p:spPr>
          <a:xfrm>
            <a:off x="513906" y="1658678"/>
            <a:ext cx="8878187" cy="2796363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kumimoji="1" lang="en-US" altLang="ja-JP" sz="8000" dirty="0">
                <a:solidFill>
                  <a:schemeClr val="tx1"/>
                </a:solidFill>
                <a:latin typeface="Meiryo"/>
                <a:ea typeface="游ゴシック"/>
              </a:rPr>
              <a:t>benjaMin#22</a:t>
            </a:r>
            <a:endParaRPr lang="ja-JP" altLang="en-US">
              <a:solidFill>
                <a:schemeClr val="tx1"/>
              </a:solidFill>
              <a:latin typeface="Meiryo"/>
              <a:ea typeface="游ゴシック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6F5A547-339D-1623-521F-31DCF8E778E5}"/>
              </a:ext>
            </a:extLst>
          </p:cNvPr>
          <p:cNvSpPr txBox="1"/>
          <p:nvPr/>
        </p:nvSpPr>
        <p:spPr>
          <a:xfrm>
            <a:off x="818707" y="4747182"/>
            <a:ext cx="7623544" cy="1323439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kumimoji="1" lang="ja-JP" altLang="en-US" sz="2000" dirty="0">
                <a:latin typeface="Meiryo"/>
                <a:ea typeface="Meiryo"/>
              </a:rPr>
              <a:t>ポイント</a:t>
            </a:r>
            <a:endParaRPr lang="en-US" altLang="ja-JP" sz="2000">
              <a:latin typeface="Meiryo"/>
              <a:ea typeface="Meiryo"/>
            </a:endParaRPr>
          </a:p>
          <a:p>
            <a:r>
              <a:rPr kumimoji="1" lang="ja-JP" altLang="en-US" sz="2000" dirty="0">
                <a:latin typeface="Meiryo"/>
                <a:ea typeface="Meiryo"/>
              </a:rPr>
              <a:t>・</a:t>
            </a:r>
            <a:r>
              <a:rPr kumimoji="1" lang="en-US" altLang="ja-JP" sz="2000" dirty="0">
                <a:latin typeface="Meiryo"/>
                <a:ea typeface="游ゴシック"/>
              </a:rPr>
              <a:t>8</a:t>
            </a:r>
            <a:r>
              <a:rPr kumimoji="1" lang="ja-JP" altLang="en-US" sz="2000" dirty="0">
                <a:latin typeface="Meiryo"/>
                <a:ea typeface="Meiryo"/>
              </a:rPr>
              <a:t>文字以上</a:t>
            </a:r>
            <a:endParaRPr lang="en-US" altLang="ja-JP" sz="2000">
              <a:latin typeface="Meiryo"/>
              <a:ea typeface="Meiryo"/>
            </a:endParaRPr>
          </a:p>
          <a:p>
            <a:r>
              <a:rPr kumimoji="1" lang="ja-JP" altLang="en-US" sz="2000" dirty="0">
                <a:latin typeface="Meiryo"/>
                <a:ea typeface="Meiryo"/>
              </a:rPr>
              <a:t>・半角英数の大文字と小文字、記号が含まれている</a:t>
            </a:r>
            <a:endParaRPr lang="en-US" altLang="ja-JP" sz="2000">
              <a:latin typeface="Meiryo"/>
              <a:ea typeface="Meiryo"/>
            </a:endParaRPr>
          </a:p>
          <a:p>
            <a:r>
              <a:rPr kumimoji="1" lang="ja-JP" altLang="en-US" sz="2000" dirty="0">
                <a:latin typeface="Meiryo"/>
                <a:ea typeface="Meiryo"/>
              </a:rPr>
              <a:t>・好きな映画の名前と、原作の小説が書かれた年なので忘れない</a:t>
            </a:r>
            <a:endParaRPr lang="ja-JP" altLang="en-US" sz="2000" dirty="0">
              <a:solidFill>
                <a:schemeClr val="tx1"/>
              </a:solidFill>
              <a:latin typeface="Meiryo"/>
              <a:ea typeface="Meiryo"/>
            </a:endParaRP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C931091A-37C5-BD29-98BF-F0FA3E2F1412}"/>
              </a:ext>
            </a:extLst>
          </p:cNvPr>
          <p:cNvSpPr/>
          <p:nvPr/>
        </p:nvSpPr>
        <p:spPr>
          <a:xfrm>
            <a:off x="7602279" y="212909"/>
            <a:ext cx="2190307" cy="67042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solidFill>
                  <a:schemeClr val="bg1"/>
                </a:solidFill>
                <a:latin typeface="メイリオ"/>
                <a:ea typeface="メイリオ"/>
              </a:rPr>
              <a:t>入力例</a:t>
            </a:r>
          </a:p>
        </p:txBody>
      </p:sp>
    </p:spTree>
    <p:extLst>
      <p:ext uri="{BB962C8B-B14F-4D97-AF65-F5344CB8AC3E}">
        <p14:creationId xmlns:p14="http://schemas.microsoft.com/office/powerpoint/2010/main" val="41980221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C7F09339-88F1-4617-BCE5-2CA1DEB7BC11}"/>
</file>

<file path=customXml/itemProps2.xml><?xml version="1.0" encoding="utf-8"?>
<ds:datastoreItem xmlns:ds="http://schemas.openxmlformats.org/officeDocument/2006/customXml" ds:itemID="{3AE3679A-E802-4509-975E-81F21D6C47C8}"/>
</file>

<file path=customXml/itemProps3.xml><?xml version="1.0" encoding="utf-8"?>
<ds:datastoreItem xmlns:ds="http://schemas.openxmlformats.org/officeDocument/2006/customXml" ds:itemID="{21648B64-0BC6-4A4A-AEE7-75A9AE59A6ED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1414</Words>
  <Application>Microsoft Office PowerPoint</Application>
  <PresentationFormat>A4 210 x 297 mm</PresentationFormat>
  <Paragraphs>189</Paragraphs>
  <Slides>9</Slides>
  <Notes>8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9</vt:i4>
      </vt:variant>
    </vt:vector>
  </HeadingPairs>
  <TitlesOfParts>
    <vt:vector size="19" baseType="lpstr">
      <vt:lpstr>Meiryo UI</vt:lpstr>
      <vt:lpstr>Meiryo</vt:lpstr>
      <vt:lpstr>Meiryo</vt:lpstr>
      <vt:lpstr>游ゴシック</vt:lpstr>
      <vt:lpstr>游ゴシック</vt:lpstr>
      <vt:lpstr>Arial</vt:lpstr>
      <vt:lpstr>Calibri</vt:lpstr>
      <vt:lpstr>Calibri Light</vt:lpstr>
      <vt:lpstr>Office テーマ</vt:lpstr>
      <vt:lpstr>1_Office テーマ</vt:lpstr>
      <vt:lpstr>１．クラウドについて</vt:lpstr>
      <vt:lpstr>２．ファイルの権限を設定しよう①</vt:lpstr>
      <vt:lpstr>３．ファイルの権限を設定しよう②</vt:lpstr>
      <vt:lpstr>４．クラウドを使うとよいこと、注意すること</vt:lpstr>
      <vt:lpstr>５．パスワードの管理について</vt:lpstr>
      <vt:lpstr>６．外部アプリでファイルを共有するとき</vt:lpstr>
      <vt:lpstr>７．外部アプリを使用する時の注意点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2025-02-14T04:56:11Z</dcterms:created>
  <dcterms:modified xsi:type="dcterms:W3CDTF">2025-02-14T04:56:19Z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