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  <p:sldMasterId id="2147483673" r:id="rId2"/>
  </p:sldMasterIdLst>
  <p:notesMasterIdLst>
    <p:notesMasterId r:id="rId12"/>
  </p:notesMasterIdLst>
  <p:sldIdLst>
    <p:sldId id="265" r:id="rId3"/>
    <p:sldId id="263" r:id="rId4"/>
    <p:sldId id="306" r:id="rId5"/>
    <p:sldId id="266" r:id="rId6"/>
    <p:sldId id="267" r:id="rId7"/>
    <p:sldId id="260" r:id="rId8"/>
    <p:sldId id="264" r:id="rId9"/>
    <p:sldId id="282" r:id="rId10"/>
    <p:sldId id="305" r:id="rId11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65"/>
            <p14:sldId id="263"/>
            <p14:sldId id="306"/>
            <p14:sldId id="266"/>
            <p14:sldId id="267"/>
            <p14:sldId id="260"/>
            <p14:sldId id="264"/>
            <p14:sldId id="282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164" userDrawn="1">
          <p15:clr>
            <a:srgbClr val="A4A3A4"/>
          </p15:clr>
        </p15:guide>
        <p15:guide id="4" orient="horz" pos="4133" userDrawn="1">
          <p15:clr>
            <a:srgbClr val="A4A3A4"/>
          </p15:clr>
        </p15:guide>
        <p15:guide id="5" pos="1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FF7C80"/>
    <a:srgbClr val="CC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15CC88-B529-43BA-B2C0-BD63D99D8B98}" v="3" dt="2025-02-14T04:36:11.116"/>
    <p1510:client id="{40295AF4-06EE-46EF-A57B-F498DB02066F}" v="558" dt="2025-02-13T11:26:21.532"/>
    <p1510:client id="{47D737BF-9E99-4F3E-AD0E-2680E502CA4B}" v="19" dt="2025-02-14T03:08:21.6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84" autoAdjust="0"/>
  </p:normalViewPr>
  <p:slideViewPr>
    <p:cSldViewPr snapToGrid="0">
      <p:cViewPr varScale="1">
        <p:scale>
          <a:sx n="93" d="100"/>
          <a:sy n="93" d="100"/>
        </p:scale>
        <p:origin x="704" y="68"/>
      </p:cViewPr>
      <p:guideLst>
        <p:guide orient="horz" pos="2160"/>
        <p:guide pos="3120"/>
        <p:guide orient="horz" pos="164"/>
        <p:guide orient="horz" pos="4133"/>
        <p:guide pos="1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168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473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806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520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3C2A09-07AA-47C5-B6F0-C956990E377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717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9168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994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519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104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87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88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33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6318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554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899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991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523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294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811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8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96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hyperlink" Target="https://www.irasutoya.com/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www.irasutoya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www.irasutoya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rasutoya.com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rasutoya.com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rasutoya.com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2274C68-265B-0FF1-C7FD-F49E8BA0A759}"/>
              </a:ext>
            </a:extLst>
          </p:cNvPr>
          <p:cNvSpPr txBox="1"/>
          <p:nvPr/>
        </p:nvSpPr>
        <p:spPr>
          <a:xfrm>
            <a:off x="6322761" y="2288354"/>
            <a:ext cx="3432835" cy="348515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noAutofit/>
          </a:bodyPr>
          <a:lstStyle/>
          <a:p>
            <a:pPr algn="ctr" defTabSz="742950">
              <a:defRPr/>
            </a:pPr>
            <a:endParaRPr kumimoji="1" lang="ja-JP" altLang="en-US" sz="1138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75" y="272856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１．クラウドについて</a:t>
            </a:r>
          </a:p>
        </p:txBody>
      </p:sp>
      <p:cxnSp>
        <p:nvCxnSpPr>
          <p:cNvPr id="1027" name="直線コネクタ 1026">
            <a:extLst>
              <a:ext uri="{FF2B5EF4-FFF2-40B4-BE49-F238E27FC236}">
                <a16:creationId xmlns:a16="http://schemas.microsoft.com/office/drawing/2014/main" id="{5694F83B-01D0-78E4-281E-D125947884F2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前から見たノートパソコンのイラスト">
            <a:extLst>
              <a:ext uri="{FF2B5EF4-FFF2-40B4-BE49-F238E27FC236}">
                <a16:creationId xmlns:a16="http://schemas.microsoft.com/office/drawing/2014/main" id="{B75694F9-B3F3-451C-6E8F-BE40FC5EE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603" y="2288354"/>
            <a:ext cx="1564106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FAA2655-736F-7655-7BD1-3290AB2E6119}"/>
              </a:ext>
            </a:extLst>
          </p:cNvPr>
          <p:cNvCxnSpPr>
            <a:cxnSpLocks/>
          </p:cNvCxnSpPr>
          <p:nvPr/>
        </p:nvCxnSpPr>
        <p:spPr>
          <a:xfrm>
            <a:off x="2822096" y="2461783"/>
            <a:ext cx="636581" cy="87672"/>
          </a:xfrm>
          <a:prstGeom prst="straightConnector1">
            <a:avLst/>
          </a:prstGeom>
          <a:ln w="38100">
            <a:solidFill>
              <a:schemeClr val="accent5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7" name="グループ化 1096">
            <a:extLst>
              <a:ext uri="{FF2B5EF4-FFF2-40B4-BE49-F238E27FC236}">
                <a16:creationId xmlns:a16="http://schemas.microsoft.com/office/drawing/2014/main" id="{D43FE510-3897-4857-D604-4A00BBDFE947}"/>
              </a:ext>
            </a:extLst>
          </p:cNvPr>
          <p:cNvGrpSpPr/>
          <p:nvPr/>
        </p:nvGrpSpPr>
        <p:grpSpPr>
          <a:xfrm>
            <a:off x="1042932" y="1625238"/>
            <a:ext cx="1862612" cy="1625198"/>
            <a:chOff x="438217" y="923394"/>
            <a:chExt cx="2105029" cy="1836715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6301727D-1223-D062-AA7E-7C96EEDE61ED}"/>
                </a:ext>
              </a:extLst>
            </p:cNvPr>
            <p:cNvSpPr/>
            <p:nvPr/>
          </p:nvSpPr>
          <p:spPr>
            <a:xfrm>
              <a:off x="438217" y="923394"/>
              <a:ext cx="2105029" cy="1836715"/>
            </a:xfrm>
            <a:prstGeom prst="ellipse">
              <a:avLst/>
            </a:prstGeom>
            <a:solidFill>
              <a:srgbClr val="FFF2C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63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89D8A09-40A9-0577-583F-A8FB99DABF99}"/>
                </a:ext>
              </a:extLst>
            </p:cNvPr>
            <p:cNvGrpSpPr/>
            <p:nvPr/>
          </p:nvGrpSpPr>
          <p:grpSpPr>
            <a:xfrm>
              <a:off x="828751" y="987727"/>
              <a:ext cx="1310764" cy="1578361"/>
              <a:chOff x="1098499" y="1148879"/>
              <a:chExt cx="1887523" cy="2272866"/>
            </a:xfrm>
          </p:grpSpPr>
          <p:pic>
            <p:nvPicPr>
              <p:cNvPr id="3" name="Picture 2" descr="タブレットを使う人のイラスト（女の子）">
                <a:extLst>
                  <a:ext uri="{FF2B5EF4-FFF2-40B4-BE49-F238E27FC236}">
                    <a16:creationId xmlns:a16="http://schemas.microsoft.com/office/drawing/2014/main" id="{774462A8-DFE9-8AB4-28FC-B97415C587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98499" y="1148879"/>
                <a:ext cx="1052511" cy="17384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" name="Picture 4" descr="花の成長過程のイラスト6">
                <a:extLst>
                  <a:ext uri="{FF2B5EF4-FFF2-40B4-BE49-F238E27FC236}">
                    <a16:creationId xmlns:a16="http://schemas.microsoft.com/office/drawing/2014/main" id="{9D8BADD0-4EB1-611A-7199-C58F888ECAC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0659" y="1806958"/>
                <a:ext cx="995363" cy="10477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A92038AD-D632-3A2D-D902-01654070D105}"/>
                  </a:ext>
                </a:extLst>
              </p:cNvPr>
              <p:cNvSpPr/>
              <p:nvPr/>
            </p:nvSpPr>
            <p:spPr>
              <a:xfrm>
                <a:off x="1193180" y="2879749"/>
                <a:ext cx="1787790" cy="541996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140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写真</a:t>
                </a:r>
                <a:endParaRPr kumimoji="1" lang="en-US" altLang="ja-JP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7CDEE1F5-5464-0A61-A8D6-035A72C343CC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2035222" y="2882714"/>
            <a:ext cx="1442381" cy="783675"/>
          </a:xfrm>
          <a:prstGeom prst="straightConnector1">
            <a:avLst/>
          </a:prstGeom>
          <a:ln w="38100">
            <a:solidFill>
              <a:schemeClr val="accent5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69695A57-817B-1366-742F-A271DF909A02}"/>
              </a:ext>
            </a:extLst>
          </p:cNvPr>
          <p:cNvCxnSpPr>
            <a:cxnSpLocks/>
          </p:cNvCxnSpPr>
          <p:nvPr/>
        </p:nvCxnSpPr>
        <p:spPr>
          <a:xfrm flipV="1">
            <a:off x="2924761" y="3250436"/>
            <a:ext cx="533916" cy="1085298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7FB9D2A-E1B4-26EB-A6DA-D47CBC8E0A61}"/>
              </a:ext>
            </a:extLst>
          </p:cNvPr>
          <p:cNvSpPr txBox="1"/>
          <p:nvPr/>
        </p:nvSpPr>
        <p:spPr>
          <a:xfrm>
            <a:off x="3624346" y="1853835"/>
            <a:ext cx="1322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自分の</a:t>
            </a:r>
            <a:endParaRPr lang="en-US" altLang="ja-JP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  <a:endParaRPr lang="ja-JP" altLang="en-US" sz="1400"/>
          </a:p>
        </p:txBody>
      </p:sp>
      <p:sp>
        <p:nvSpPr>
          <p:cNvPr id="1025" name="正方形/長方形 1024">
            <a:extLst>
              <a:ext uri="{FF2B5EF4-FFF2-40B4-BE49-F238E27FC236}">
                <a16:creationId xmlns:a16="http://schemas.microsoft.com/office/drawing/2014/main" id="{D7C95A95-47C2-91DD-135A-03FDC051D720}"/>
              </a:ext>
            </a:extLst>
          </p:cNvPr>
          <p:cNvSpPr/>
          <p:nvPr/>
        </p:nvSpPr>
        <p:spPr>
          <a:xfrm>
            <a:off x="3614055" y="3578947"/>
            <a:ext cx="1290876" cy="5251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3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タブレットのフォルダ</a:t>
            </a:r>
          </a:p>
        </p:txBody>
      </p:sp>
      <p:sp>
        <p:nvSpPr>
          <p:cNvPr id="1033" name="テキスト ボックス 1032">
            <a:extLst>
              <a:ext uri="{FF2B5EF4-FFF2-40B4-BE49-F238E27FC236}">
                <a16:creationId xmlns:a16="http://schemas.microsoft.com/office/drawing/2014/main" id="{9B70A791-DA06-18D7-A603-CCC8246CB6B0}"/>
              </a:ext>
            </a:extLst>
          </p:cNvPr>
          <p:cNvSpPr txBox="1"/>
          <p:nvPr/>
        </p:nvSpPr>
        <p:spPr>
          <a:xfrm>
            <a:off x="4596917" y="4726501"/>
            <a:ext cx="949299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63"/>
              <a:t>動画</a:t>
            </a:r>
            <a:r>
              <a:rPr lang="en-US" altLang="ja-JP" sz="1463"/>
              <a:t>.mp4</a:t>
            </a:r>
            <a:endParaRPr kumimoji="1" lang="ja-JP" altLang="en-US" sz="1463"/>
          </a:p>
        </p:txBody>
      </p:sp>
      <p:cxnSp>
        <p:nvCxnSpPr>
          <p:cNvPr id="1037" name="コネクタ: カギ線 1036">
            <a:extLst>
              <a:ext uri="{FF2B5EF4-FFF2-40B4-BE49-F238E27FC236}">
                <a16:creationId xmlns:a16="http://schemas.microsoft.com/office/drawing/2014/main" id="{6438927E-CF1E-159C-B80D-BC22E1EBB54C}"/>
              </a:ext>
            </a:extLst>
          </p:cNvPr>
          <p:cNvCxnSpPr>
            <a:cxnSpLocks/>
            <a:stCxn id="1025" idx="2"/>
            <a:endCxn id="1033" idx="1"/>
          </p:cNvCxnSpPr>
          <p:nvPr/>
        </p:nvCxnSpPr>
        <p:spPr>
          <a:xfrm rot="16200000" flipH="1">
            <a:off x="4037635" y="4325949"/>
            <a:ext cx="781140" cy="337424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テキスト ボックス 1038">
            <a:extLst>
              <a:ext uri="{FF2B5EF4-FFF2-40B4-BE49-F238E27FC236}">
                <a16:creationId xmlns:a16="http://schemas.microsoft.com/office/drawing/2014/main" id="{28B260BE-5166-FA73-58D8-D46A24BC3753}"/>
              </a:ext>
            </a:extLst>
          </p:cNvPr>
          <p:cNvSpPr txBox="1"/>
          <p:nvPr/>
        </p:nvSpPr>
        <p:spPr>
          <a:xfrm>
            <a:off x="4596917" y="4277000"/>
            <a:ext cx="838691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63"/>
              <a:t>写真</a:t>
            </a:r>
            <a:r>
              <a:rPr lang="en-US" altLang="ja-JP" sz="1463"/>
              <a:t>.jpg</a:t>
            </a:r>
            <a:endParaRPr kumimoji="1" lang="ja-JP" altLang="en-US" sz="1463"/>
          </a:p>
        </p:txBody>
      </p:sp>
      <p:cxnSp>
        <p:nvCxnSpPr>
          <p:cNvPr id="1040" name="コネクタ: カギ線 1039">
            <a:extLst>
              <a:ext uri="{FF2B5EF4-FFF2-40B4-BE49-F238E27FC236}">
                <a16:creationId xmlns:a16="http://schemas.microsoft.com/office/drawing/2014/main" id="{DB4C2AC7-84A6-F884-3622-A76B153A2D40}"/>
              </a:ext>
            </a:extLst>
          </p:cNvPr>
          <p:cNvCxnSpPr>
            <a:cxnSpLocks/>
            <a:stCxn id="1025" idx="2"/>
            <a:endCxn id="1039" idx="1"/>
          </p:cNvCxnSpPr>
          <p:nvPr/>
        </p:nvCxnSpPr>
        <p:spPr>
          <a:xfrm rot="16200000" flipH="1">
            <a:off x="4262386" y="4101198"/>
            <a:ext cx="331639" cy="337424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直線コネクタ 1058">
            <a:extLst>
              <a:ext uri="{FF2B5EF4-FFF2-40B4-BE49-F238E27FC236}">
                <a16:creationId xmlns:a16="http://schemas.microsoft.com/office/drawing/2014/main" id="{EBDB58EB-8C36-4D34-806B-82D1E246A3BF}"/>
              </a:ext>
            </a:extLst>
          </p:cNvPr>
          <p:cNvCxnSpPr>
            <a:cxnSpLocks/>
            <a:stCxn id="1061" idx="1"/>
            <a:endCxn id="11" idx="3"/>
          </p:cNvCxnSpPr>
          <p:nvPr/>
        </p:nvCxnSpPr>
        <p:spPr>
          <a:xfrm flipH="1">
            <a:off x="5041709" y="2880270"/>
            <a:ext cx="1580662" cy="244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0" name="グループ化 1059">
            <a:extLst>
              <a:ext uri="{FF2B5EF4-FFF2-40B4-BE49-F238E27FC236}">
                <a16:creationId xmlns:a16="http://schemas.microsoft.com/office/drawing/2014/main" id="{8B841905-5FEB-2CD7-B56F-63E7FC0A7B13}"/>
              </a:ext>
            </a:extLst>
          </p:cNvPr>
          <p:cNvGrpSpPr/>
          <p:nvPr/>
        </p:nvGrpSpPr>
        <p:grpSpPr>
          <a:xfrm>
            <a:off x="6622371" y="2163071"/>
            <a:ext cx="1434397" cy="1434397"/>
            <a:chOff x="5069475" y="2292978"/>
            <a:chExt cx="1765412" cy="1765412"/>
          </a:xfrm>
        </p:grpSpPr>
        <p:pic>
          <p:nvPicPr>
            <p:cNvPr id="1061" name="グラフィックス 1060" descr="雲 枠線">
              <a:extLst>
                <a:ext uri="{FF2B5EF4-FFF2-40B4-BE49-F238E27FC236}">
                  <a16:creationId xmlns:a16="http://schemas.microsoft.com/office/drawing/2014/main" id="{33A9CE63-EC1D-492E-8206-68DF7C281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1062" name="テキスト ボックス 1061">
              <a:extLst>
                <a:ext uri="{FF2B5EF4-FFF2-40B4-BE49-F238E27FC236}">
                  <a16:creationId xmlns:a16="http://schemas.microsoft.com/office/drawing/2014/main" id="{AE154303-62AB-866B-0C39-8697FC53BF11}"/>
                </a:ext>
              </a:extLst>
            </p:cNvPr>
            <p:cNvSpPr txBox="1"/>
            <p:nvPr/>
          </p:nvSpPr>
          <p:spPr>
            <a:xfrm>
              <a:off x="5398183" y="3164698"/>
              <a:ext cx="1150611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63" b="1">
                  <a:solidFill>
                    <a:schemeClr val="accent5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クラウド</a:t>
              </a:r>
            </a:p>
          </p:txBody>
        </p:sp>
      </p:grpSp>
      <p:cxnSp>
        <p:nvCxnSpPr>
          <p:cNvPr id="1064" name="直線コネクタ 1063">
            <a:extLst>
              <a:ext uri="{FF2B5EF4-FFF2-40B4-BE49-F238E27FC236}">
                <a16:creationId xmlns:a16="http://schemas.microsoft.com/office/drawing/2014/main" id="{0155D426-D532-08D7-159D-503CB843C2EB}"/>
              </a:ext>
            </a:extLst>
          </p:cNvPr>
          <p:cNvCxnSpPr>
            <a:cxnSpLocks/>
            <a:stCxn id="1065" idx="2"/>
          </p:cNvCxnSpPr>
          <p:nvPr/>
        </p:nvCxnSpPr>
        <p:spPr>
          <a:xfrm>
            <a:off x="6307059" y="2212376"/>
            <a:ext cx="15702" cy="356113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" name="テキスト ボックス 1064">
            <a:extLst>
              <a:ext uri="{FF2B5EF4-FFF2-40B4-BE49-F238E27FC236}">
                <a16:creationId xmlns:a16="http://schemas.microsoft.com/office/drawing/2014/main" id="{13FFDD10-B357-EE0E-2E4C-F48624C69A4D}"/>
              </a:ext>
            </a:extLst>
          </p:cNvPr>
          <p:cNvSpPr txBox="1"/>
          <p:nvPr/>
        </p:nvSpPr>
        <p:spPr>
          <a:xfrm>
            <a:off x="5577172" y="1904599"/>
            <a:ext cx="145977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  <a:endParaRPr lang="ja-JP" altLang="en-US" sz="14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1" name="正方形/長方形 1070">
            <a:extLst>
              <a:ext uri="{FF2B5EF4-FFF2-40B4-BE49-F238E27FC236}">
                <a16:creationId xmlns:a16="http://schemas.microsoft.com/office/drawing/2014/main" id="{473D3676-6F42-E383-5080-1FF83A39FAC3}"/>
              </a:ext>
            </a:extLst>
          </p:cNvPr>
          <p:cNvSpPr/>
          <p:nvPr/>
        </p:nvSpPr>
        <p:spPr>
          <a:xfrm>
            <a:off x="6659816" y="3409010"/>
            <a:ext cx="1290876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3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</a:p>
          <a:p>
            <a:pPr algn="ctr"/>
            <a:r>
              <a:rPr lang="ja-JP" altLang="en-US" sz="13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ドライブ</a:t>
            </a:r>
            <a:endParaRPr kumimoji="1" lang="ja-JP" altLang="en-US" sz="13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2" name="テキスト ボックス 1071">
            <a:extLst>
              <a:ext uri="{FF2B5EF4-FFF2-40B4-BE49-F238E27FC236}">
                <a16:creationId xmlns:a16="http://schemas.microsoft.com/office/drawing/2014/main" id="{0B4D77FB-8FB9-84E8-AD48-3B97A25559F2}"/>
              </a:ext>
            </a:extLst>
          </p:cNvPr>
          <p:cNvSpPr txBox="1"/>
          <p:nvPr/>
        </p:nvSpPr>
        <p:spPr>
          <a:xfrm>
            <a:off x="7657493" y="4578587"/>
            <a:ext cx="1988045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63"/>
              <a:t>    </a:t>
            </a:r>
            <a:r>
              <a:rPr lang="ja-JP" altLang="en-US" sz="1463"/>
              <a:t> </a:t>
            </a:r>
            <a:r>
              <a:rPr kumimoji="1" lang="ja-JP" altLang="en-US" sz="1463"/>
              <a:t>スプレッドシート</a:t>
            </a:r>
            <a:r>
              <a:rPr kumimoji="1" lang="en-US" altLang="ja-JP" sz="1463"/>
              <a:t>1</a:t>
            </a:r>
            <a:endParaRPr kumimoji="1" lang="ja-JP" altLang="en-US" sz="1463"/>
          </a:p>
        </p:txBody>
      </p:sp>
      <p:cxnSp>
        <p:nvCxnSpPr>
          <p:cNvPr id="1073" name="コネクタ: カギ線 1072">
            <a:extLst>
              <a:ext uri="{FF2B5EF4-FFF2-40B4-BE49-F238E27FC236}">
                <a16:creationId xmlns:a16="http://schemas.microsoft.com/office/drawing/2014/main" id="{6193D865-871C-97FB-AA04-6A28743C3758}"/>
              </a:ext>
            </a:extLst>
          </p:cNvPr>
          <p:cNvCxnSpPr>
            <a:cxnSpLocks/>
            <a:stCxn id="1071" idx="2"/>
            <a:endCxn id="1072" idx="1"/>
          </p:cNvCxnSpPr>
          <p:nvPr/>
        </p:nvCxnSpPr>
        <p:spPr>
          <a:xfrm rot="16200000" flipH="1">
            <a:off x="7079792" y="4159615"/>
            <a:ext cx="803163" cy="352239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コネクタ: カギ線 1074">
            <a:extLst>
              <a:ext uri="{FF2B5EF4-FFF2-40B4-BE49-F238E27FC236}">
                <a16:creationId xmlns:a16="http://schemas.microsoft.com/office/drawing/2014/main" id="{01FAA5E5-4282-D987-D7E8-CA41BE6BF0A2}"/>
              </a:ext>
            </a:extLst>
          </p:cNvPr>
          <p:cNvCxnSpPr>
            <a:cxnSpLocks/>
            <a:stCxn id="1071" idx="2"/>
            <a:endCxn id="1074" idx="1"/>
          </p:cNvCxnSpPr>
          <p:nvPr/>
        </p:nvCxnSpPr>
        <p:spPr>
          <a:xfrm rot="16200000" flipH="1">
            <a:off x="7268327" y="3971080"/>
            <a:ext cx="344681" cy="270827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B56A72-E9FA-D0EA-2662-C32649A8AB2E}"/>
              </a:ext>
            </a:extLst>
          </p:cNvPr>
          <p:cNvGrpSpPr/>
          <p:nvPr/>
        </p:nvGrpSpPr>
        <p:grpSpPr>
          <a:xfrm>
            <a:off x="7576081" y="4120105"/>
            <a:ext cx="1321196" cy="317459"/>
            <a:chOff x="9337068" y="4624863"/>
            <a:chExt cx="1626087" cy="390719"/>
          </a:xfrm>
        </p:grpSpPr>
        <p:sp>
          <p:nvSpPr>
            <p:cNvPr id="1074" name="テキスト ボックス 1073">
              <a:extLst>
                <a:ext uri="{FF2B5EF4-FFF2-40B4-BE49-F238E27FC236}">
                  <a16:creationId xmlns:a16="http://schemas.microsoft.com/office/drawing/2014/main" id="{94D8CE8B-2C3B-1101-7CD6-4A71DAA09E87}"/>
                </a:ext>
              </a:extLst>
            </p:cNvPr>
            <p:cNvSpPr txBox="1"/>
            <p:nvPr/>
          </p:nvSpPr>
          <p:spPr>
            <a:xfrm>
              <a:off x="9337068" y="4624863"/>
              <a:ext cx="1626087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63"/>
                <a:t>       スライド</a:t>
              </a:r>
              <a:r>
                <a:rPr lang="en-US" altLang="ja-JP" sz="1463"/>
                <a:t>1</a:t>
              </a:r>
              <a:endParaRPr kumimoji="1" lang="ja-JP" altLang="en-US" sz="1463"/>
            </a:p>
          </p:txBody>
        </p:sp>
        <p:grpSp>
          <p:nvGrpSpPr>
            <p:cNvPr id="1089" name="グループ化 1088">
              <a:extLst>
                <a:ext uri="{FF2B5EF4-FFF2-40B4-BE49-F238E27FC236}">
                  <a16:creationId xmlns:a16="http://schemas.microsoft.com/office/drawing/2014/main" id="{649D8164-CA46-35BC-4FEF-55844B1B9867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449E02F7-9B6A-C8C8-2E8B-73880742CF68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088" name="正方形/長方形 1087">
                <a:extLst>
                  <a:ext uri="{FF2B5EF4-FFF2-40B4-BE49-F238E27FC236}">
                    <a16:creationId xmlns:a16="http://schemas.microsoft.com/office/drawing/2014/main" id="{A3E2B972-8D53-DF25-986F-E6C6F463EAB2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sp>
        <p:nvSpPr>
          <p:cNvPr id="1095" name="正方形/長方形 1094">
            <a:extLst>
              <a:ext uri="{FF2B5EF4-FFF2-40B4-BE49-F238E27FC236}">
                <a16:creationId xmlns:a16="http://schemas.microsoft.com/office/drawing/2014/main" id="{9D91DE8A-51C7-EEAA-54E6-964E668F60FD}"/>
              </a:ext>
            </a:extLst>
          </p:cNvPr>
          <p:cNvSpPr/>
          <p:nvPr/>
        </p:nvSpPr>
        <p:spPr>
          <a:xfrm>
            <a:off x="7666777" y="4593747"/>
            <a:ext cx="299574" cy="25963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/>
          </a:p>
        </p:txBody>
      </p:sp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8CF19A8C-C331-FF3D-31B5-810D3293AD9F}"/>
              </a:ext>
            </a:extLst>
          </p:cNvPr>
          <p:cNvSpPr txBox="1"/>
          <p:nvPr/>
        </p:nvSpPr>
        <p:spPr>
          <a:xfrm>
            <a:off x="321575" y="933640"/>
            <a:ext cx="9242277" cy="558529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r>
              <a:rPr kumimoji="1" lang="en-US" altLang="ja-JP" sz="2000">
                <a:latin typeface="メイリオ"/>
                <a:ea typeface="メイリオ"/>
              </a:rPr>
              <a:t>Chromebook</a:t>
            </a:r>
            <a:r>
              <a:rPr kumimoji="1" lang="ja-JP" altLang="en-US" sz="2000">
                <a:latin typeface="メイリオ"/>
                <a:ea typeface="メイリオ"/>
              </a:rPr>
              <a:t>では、多くのファイルがクラウドで 管理されています。</a:t>
            </a:r>
            <a:endParaRPr kumimoji="1" lang="en-US" altLang="ja-JP" sz="2000">
              <a:latin typeface="メイリオ"/>
              <a:ea typeface="メイリオ"/>
            </a:endParaRPr>
          </a:p>
        </p:txBody>
      </p:sp>
      <p:sp>
        <p:nvSpPr>
          <p:cNvPr id="1114" name="テキスト ボックス 1113">
            <a:extLst>
              <a:ext uri="{FF2B5EF4-FFF2-40B4-BE49-F238E27FC236}">
                <a16:creationId xmlns:a16="http://schemas.microsoft.com/office/drawing/2014/main" id="{4F9E9361-0A93-F097-00D2-26DC0644B44C}"/>
              </a:ext>
            </a:extLst>
          </p:cNvPr>
          <p:cNvSpPr txBox="1"/>
          <p:nvPr/>
        </p:nvSpPr>
        <p:spPr>
          <a:xfrm>
            <a:off x="321575" y="5941294"/>
            <a:ext cx="6000361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1600">
                <a:latin typeface="メイリオ"/>
                <a:ea typeface="メイリオ"/>
              </a:rPr>
              <a:t>クラウドは </a:t>
            </a:r>
            <a:r>
              <a:rPr lang="ja-JP" altLang="en-US" sz="1600" b="1">
                <a:solidFill>
                  <a:srgbClr val="0070C0"/>
                </a:solidFill>
                <a:latin typeface="メイリオ"/>
                <a:ea typeface="メイリオ"/>
              </a:rPr>
              <a:t>インターネットの上のかそうのコンピュータ</a:t>
            </a:r>
            <a:r>
              <a:rPr lang="ja-JP" altLang="en-US" sz="1600">
                <a:latin typeface="メイリオ"/>
                <a:ea typeface="メイリオ"/>
              </a:rPr>
              <a:t>です。</a:t>
            </a:r>
            <a:endParaRPr kumimoji="1" lang="en-US" altLang="ja-JP" sz="1600">
              <a:latin typeface="メイリオ"/>
              <a:ea typeface="メイリオ"/>
            </a:endParaRPr>
          </a:p>
        </p:txBody>
      </p:sp>
      <p:grpSp>
        <p:nvGrpSpPr>
          <p:cNvPr id="1120" name="グループ化 1119">
            <a:extLst>
              <a:ext uri="{FF2B5EF4-FFF2-40B4-BE49-F238E27FC236}">
                <a16:creationId xmlns:a16="http://schemas.microsoft.com/office/drawing/2014/main" id="{BA05308E-67E6-F104-CC2F-BCE514F1B4DC}"/>
              </a:ext>
            </a:extLst>
          </p:cNvPr>
          <p:cNvGrpSpPr/>
          <p:nvPr/>
        </p:nvGrpSpPr>
        <p:grpSpPr>
          <a:xfrm>
            <a:off x="1779569" y="4311292"/>
            <a:ext cx="1862612" cy="1625197"/>
            <a:chOff x="1868416" y="4118588"/>
            <a:chExt cx="1810018" cy="1579307"/>
          </a:xfrm>
        </p:grpSpPr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7235E681-6CEF-FD15-F105-543C48BB7A12}"/>
                </a:ext>
              </a:extLst>
            </p:cNvPr>
            <p:cNvGrpSpPr/>
            <p:nvPr/>
          </p:nvGrpSpPr>
          <p:grpSpPr>
            <a:xfrm>
              <a:off x="1868416" y="4118588"/>
              <a:ext cx="1810018" cy="1579307"/>
              <a:chOff x="395785" y="4814662"/>
              <a:chExt cx="2105029" cy="1836715"/>
            </a:xfrm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78CCCBBE-D77A-7E08-30DA-8FC2A0A53393}"/>
                  </a:ext>
                </a:extLst>
              </p:cNvPr>
              <p:cNvSpPr/>
              <p:nvPr/>
            </p:nvSpPr>
            <p:spPr>
              <a:xfrm>
                <a:off x="395785" y="4814662"/>
                <a:ext cx="2105029" cy="1836715"/>
              </a:xfrm>
              <a:prstGeom prst="ellipse">
                <a:avLst/>
              </a:prstGeom>
              <a:solidFill>
                <a:srgbClr val="FFF2CC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BB20EC2-B738-411C-2263-D744477532B6}"/>
                  </a:ext>
                </a:extLst>
              </p:cNvPr>
              <p:cNvSpPr/>
              <p:nvPr/>
            </p:nvSpPr>
            <p:spPr>
              <a:xfrm>
                <a:off x="889361" y="5953503"/>
                <a:ext cx="1387662" cy="499535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140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スライド</a:t>
                </a:r>
                <a:endParaRPr kumimoji="1" lang="en-US" altLang="ja-JP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ja-JP" altLang="en-US" sz="140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資料</a:t>
                </a:r>
                <a:endParaRPr kumimoji="1" lang="en-US" altLang="ja-JP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pic>
          <p:nvPicPr>
            <p:cNvPr id="1119" name="Picture 2" descr="パソコンを使う女の子のイラスト | かわいいフリー素材集 いらすとや">
              <a:extLst>
                <a:ext uri="{FF2B5EF4-FFF2-40B4-BE49-F238E27FC236}">
                  <a16:creationId xmlns:a16="http://schemas.microsoft.com/office/drawing/2014/main" id="{2CE39561-25F1-A533-EB22-73E420D56F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478" y="4126060"/>
              <a:ext cx="927535" cy="933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22" name="グループ化 1121">
            <a:extLst>
              <a:ext uri="{FF2B5EF4-FFF2-40B4-BE49-F238E27FC236}">
                <a16:creationId xmlns:a16="http://schemas.microsoft.com/office/drawing/2014/main" id="{64DF558B-DD29-A94B-AC42-29080B82E235}"/>
              </a:ext>
            </a:extLst>
          </p:cNvPr>
          <p:cNvGrpSpPr/>
          <p:nvPr/>
        </p:nvGrpSpPr>
        <p:grpSpPr>
          <a:xfrm>
            <a:off x="96276" y="3167897"/>
            <a:ext cx="2003425" cy="1748062"/>
            <a:chOff x="408445" y="2771359"/>
            <a:chExt cx="1892942" cy="1651661"/>
          </a:xfrm>
        </p:grpSpPr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2E4E336F-A27A-E375-BF7D-857E916014DC}"/>
                </a:ext>
              </a:extLst>
            </p:cNvPr>
            <p:cNvGrpSpPr/>
            <p:nvPr/>
          </p:nvGrpSpPr>
          <p:grpSpPr>
            <a:xfrm>
              <a:off x="408445" y="2771359"/>
              <a:ext cx="1892942" cy="1651661"/>
              <a:chOff x="245281" y="2495072"/>
              <a:chExt cx="2105029" cy="1836715"/>
            </a:xfrm>
          </p:grpSpPr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CE8C9139-BB82-CBF9-52B4-D92A16C10FF5}"/>
                  </a:ext>
                </a:extLst>
              </p:cNvPr>
              <p:cNvSpPr/>
              <p:nvPr/>
            </p:nvSpPr>
            <p:spPr>
              <a:xfrm>
                <a:off x="245281" y="2495072"/>
                <a:ext cx="2105029" cy="1836715"/>
              </a:xfrm>
              <a:prstGeom prst="ellipse">
                <a:avLst/>
              </a:prstGeom>
              <a:solidFill>
                <a:srgbClr val="FFF2CC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5B14D796-B9AA-5A03-B271-50E38F780766}"/>
                  </a:ext>
                </a:extLst>
              </p:cNvPr>
              <p:cNvGrpSpPr/>
              <p:nvPr/>
            </p:nvGrpSpPr>
            <p:grpSpPr>
              <a:xfrm>
                <a:off x="738063" y="2903917"/>
                <a:ext cx="1458577" cy="1205031"/>
                <a:chOff x="1350118" y="4273191"/>
                <a:chExt cx="2251484" cy="1860105"/>
              </a:xfrm>
            </p:grpSpPr>
            <p:pic>
              <p:nvPicPr>
                <p:cNvPr id="1036" name="Picture 12" descr="シンプルな草のイラスト2">
                  <a:extLst>
                    <a:ext uri="{FF2B5EF4-FFF2-40B4-BE49-F238E27FC236}">
                      <a16:creationId xmlns:a16="http://schemas.microsoft.com/office/drawing/2014/main" id="{D8CE62C8-D8C2-4880-B40E-80FB9FB87DC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39691" y="4273191"/>
                  <a:ext cx="1461911" cy="115978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34" name="Picture 10" descr="てんとう虫">
                  <a:extLst>
                    <a:ext uri="{FF2B5EF4-FFF2-40B4-BE49-F238E27FC236}">
                      <a16:creationId xmlns:a16="http://schemas.microsoft.com/office/drawing/2014/main" id="{4AC5D49A-3E16-36AF-BA6B-2001356C9B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4385617">
                  <a:off x="2318226" y="4392341"/>
                  <a:ext cx="409987" cy="4099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5742EE13-F354-DF38-CE95-F02A59202395}"/>
                    </a:ext>
                  </a:extLst>
                </p:cNvPr>
                <p:cNvSpPr/>
                <p:nvPr/>
              </p:nvSpPr>
              <p:spPr>
                <a:xfrm>
                  <a:off x="1350118" y="5569467"/>
                  <a:ext cx="1725569" cy="56382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ja-JP" altLang="en-US" sz="140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動画</a:t>
                  </a:r>
                  <a:endParaRPr kumimoji="1" lang="en-US" altLang="ja-JP" sz="140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pic>
          <p:nvPicPr>
            <p:cNvPr id="1121" name="Picture 2" descr="タブレットを使う人のイラスト（女の子）">
              <a:extLst>
                <a:ext uri="{FF2B5EF4-FFF2-40B4-BE49-F238E27FC236}">
                  <a16:creationId xmlns:a16="http://schemas.microsoft.com/office/drawing/2014/main" id="{9AFEA1D2-E858-F2C3-C48B-09BEB779F4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35355" y="2932512"/>
              <a:ext cx="582201" cy="961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A340231D-66D1-B5D0-DD1C-7FCB39C7E7C3}"/>
              </a:ext>
            </a:extLst>
          </p:cNvPr>
          <p:cNvSpPr/>
          <p:nvPr/>
        </p:nvSpPr>
        <p:spPr>
          <a:xfrm>
            <a:off x="6622496" y="5117904"/>
            <a:ext cx="2620810" cy="979631"/>
          </a:xfrm>
          <a:prstGeom prst="wedgeRoundRectCallout">
            <a:avLst>
              <a:gd name="adj1" fmla="val -4299"/>
              <a:gd name="adj2" fmla="val -81682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 sz="1400">
                <a:solidFill>
                  <a:schemeClr val="tx1"/>
                </a:solidFill>
                <a:latin typeface="メイリオ"/>
                <a:ea typeface="メイリオ"/>
              </a:rPr>
              <a:t>Google</a:t>
            </a:r>
            <a:r>
              <a:rPr lang="ja-JP" altLang="en-US" sz="1400">
                <a:solidFill>
                  <a:schemeClr val="tx1"/>
                </a:solidFill>
                <a:latin typeface="メイリオ"/>
                <a:ea typeface="メイリオ"/>
              </a:rPr>
              <a:t>のアプリで作ったスライドなどのファイルは、</a:t>
            </a:r>
            <a:r>
              <a:rPr lang="en-US" altLang="ja-JP" sz="1400">
                <a:solidFill>
                  <a:schemeClr val="tx1"/>
                </a:solidFill>
                <a:latin typeface="メイリオ"/>
                <a:ea typeface="メイリオ"/>
              </a:rPr>
              <a:t>Google</a:t>
            </a:r>
            <a:r>
              <a:rPr lang="ja-JP" altLang="en-US" sz="1400">
                <a:solidFill>
                  <a:schemeClr val="tx1"/>
                </a:solidFill>
                <a:latin typeface="メイリオ"/>
                <a:ea typeface="メイリオ"/>
              </a:rPr>
              <a:t>ドライブにあります。</a:t>
            </a:r>
            <a:endParaRPr lang="en-US" altLang="ja-JP" sz="1400">
              <a:solidFill>
                <a:schemeClr val="tx1"/>
              </a:solidFill>
              <a:latin typeface="メイリオ"/>
              <a:ea typeface="メイリオ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F1BBC13-9270-1B66-A025-FEBBB06A0492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11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1408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E6CCB22-1006-A383-F327-B587CCC846D0}"/>
              </a:ext>
            </a:extLst>
          </p:cNvPr>
          <p:cNvGrpSpPr/>
          <p:nvPr/>
        </p:nvGrpSpPr>
        <p:grpSpPr>
          <a:xfrm>
            <a:off x="561305" y="2502250"/>
            <a:ext cx="1283772" cy="1544687"/>
            <a:chOff x="813406" y="3471499"/>
            <a:chExt cx="1580027" cy="1901153"/>
          </a:xfrm>
        </p:grpSpPr>
        <p:pic>
          <p:nvPicPr>
            <p:cNvPr id="21" name="Picture 2" descr="パソコンを使う女の子のイラスト | かわいいフリー素材集 いらすとや">
              <a:extLst>
                <a:ext uri="{FF2B5EF4-FFF2-40B4-BE49-F238E27FC236}">
                  <a16:creationId xmlns:a16="http://schemas.microsoft.com/office/drawing/2014/main" id="{1E075786-B837-B750-9E21-7CA0E44EE2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406" y="3471499"/>
              <a:ext cx="1580027" cy="15899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E01BF466-D385-07F2-0EF3-498BF226F4D0}"/>
                </a:ext>
              </a:extLst>
            </p:cNvPr>
            <p:cNvSpPr txBox="1"/>
            <p:nvPr/>
          </p:nvSpPr>
          <p:spPr>
            <a:xfrm>
              <a:off x="1110441" y="4981933"/>
              <a:ext cx="864981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63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63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18BA842E-D4C7-8FBA-68D5-7CDF40721E59}"/>
              </a:ext>
            </a:extLst>
          </p:cNvPr>
          <p:cNvGrpSpPr/>
          <p:nvPr/>
        </p:nvGrpSpPr>
        <p:grpSpPr>
          <a:xfrm>
            <a:off x="1929421" y="2258854"/>
            <a:ext cx="5410532" cy="4023048"/>
            <a:chOff x="6096001" y="1094174"/>
            <a:chExt cx="6659116" cy="4439626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94DEFC50-3475-F5C2-894A-295D8259B622}"/>
                </a:ext>
              </a:extLst>
            </p:cNvPr>
            <p:cNvSpPr/>
            <p:nvPr/>
          </p:nvSpPr>
          <p:spPr>
            <a:xfrm>
              <a:off x="6096001" y="1463506"/>
              <a:ext cx="6659116" cy="40702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63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30BD364B-AAE7-60E8-7F72-D4387C3CF2B2}"/>
                </a:ext>
              </a:extLst>
            </p:cNvPr>
            <p:cNvSpPr/>
            <p:nvPr/>
          </p:nvSpPr>
          <p:spPr>
            <a:xfrm>
              <a:off x="6356044" y="1662603"/>
              <a:ext cx="1588770" cy="49982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さんの</a:t>
              </a:r>
              <a:endParaRPr kumimoji="1" lang="en-US" altLang="ja-JP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マイドライブ</a:t>
              </a: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ECD3D527-13AE-604E-545D-12691D8F978C}"/>
                </a:ext>
              </a:extLst>
            </p:cNvPr>
            <p:cNvSpPr/>
            <p:nvPr/>
          </p:nvSpPr>
          <p:spPr>
            <a:xfrm>
              <a:off x="6328386" y="4114266"/>
              <a:ext cx="2069803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クラスのみんなが見られるフォルダ</a:t>
              </a:r>
              <a:endParaRPr kumimoji="1"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5" name="コネクタ: カギ線 14">
              <a:extLst>
                <a:ext uri="{FF2B5EF4-FFF2-40B4-BE49-F238E27FC236}">
                  <a16:creationId xmlns:a16="http://schemas.microsoft.com/office/drawing/2014/main" id="{DB04F0E1-CE15-EEFD-B17B-27082EC81462}"/>
                </a:ext>
              </a:extLst>
            </p:cNvPr>
            <p:cNvCxnSpPr>
              <a:cxnSpLocks/>
              <a:stCxn id="9" idx="2"/>
              <a:endCxn id="35" idx="1"/>
            </p:cNvCxnSpPr>
            <p:nvPr/>
          </p:nvCxnSpPr>
          <p:spPr>
            <a:xfrm rot="16200000" flipH="1">
              <a:off x="7059238" y="2253620"/>
              <a:ext cx="422083" cy="239701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コネクタ: カギ線 15">
              <a:extLst>
                <a:ext uri="{FF2B5EF4-FFF2-40B4-BE49-F238E27FC236}">
                  <a16:creationId xmlns:a16="http://schemas.microsoft.com/office/drawing/2014/main" id="{6682EB24-177E-FA67-A91A-BCE08B625DF5}"/>
                </a:ext>
              </a:extLst>
            </p:cNvPr>
            <p:cNvCxnSpPr>
              <a:cxnSpLocks/>
              <a:stCxn id="10" idx="2"/>
              <a:endCxn id="40" idx="1"/>
            </p:cNvCxnSpPr>
            <p:nvPr/>
          </p:nvCxnSpPr>
          <p:spPr>
            <a:xfrm rot="16200000" flipH="1">
              <a:off x="7248390" y="4875494"/>
              <a:ext cx="459578" cy="229781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508D6D2-365B-169F-BE20-045DA4AA2446}"/>
                </a:ext>
              </a:extLst>
            </p:cNvPr>
            <p:cNvSpPr/>
            <p:nvPr/>
          </p:nvSpPr>
          <p:spPr>
            <a:xfrm>
              <a:off x="6096001" y="1094174"/>
              <a:ext cx="6659115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Google</a:t>
              </a:r>
              <a:r>
                <a:rPr lang="ja-JP" altLang="en-US" sz="14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ドライブ</a:t>
              </a:r>
              <a:endParaRPr kumimoji="1" lang="ja-JP" altLang="en-US" sz="14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0020747-9264-53C5-6F37-801732D99852}"/>
              </a:ext>
            </a:extLst>
          </p:cNvPr>
          <p:cNvGrpSpPr/>
          <p:nvPr/>
        </p:nvGrpSpPr>
        <p:grpSpPr>
          <a:xfrm>
            <a:off x="2980901" y="3450621"/>
            <a:ext cx="1976823" cy="317459"/>
            <a:chOff x="9337068" y="4624862"/>
            <a:chExt cx="2433012" cy="390719"/>
          </a:xfrm>
        </p:grpSpPr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B719F99A-3FDD-E73E-B9D9-8B2C4C763AD6}"/>
                </a:ext>
              </a:extLst>
            </p:cNvPr>
            <p:cNvSpPr txBox="1"/>
            <p:nvPr/>
          </p:nvSpPr>
          <p:spPr>
            <a:xfrm>
              <a:off x="9337068" y="4624862"/>
              <a:ext cx="2433012" cy="390719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1463"/>
                <a:t>       クイズのスライド</a:t>
              </a:r>
              <a:endParaRPr kumimoji="1" lang="ja-JP" altLang="en-US" sz="1463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9123766-272B-C719-2586-F706FB3E485F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221F1CEE-2DB6-42CC-B790-4881F769046E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5DA7AE77-3EAB-1B47-73B0-E891AACB22FE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9FCB10E6-9305-5583-123E-292883D4430E}"/>
              </a:ext>
            </a:extLst>
          </p:cNvPr>
          <p:cNvGrpSpPr/>
          <p:nvPr/>
        </p:nvGrpSpPr>
        <p:grpSpPr>
          <a:xfrm>
            <a:off x="3766107" y="3853132"/>
            <a:ext cx="1456596" cy="1091218"/>
            <a:chOff x="4487183" y="2312696"/>
            <a:chExt cx="2280330" cy="170832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7987C31-A790-1A5C-4155-08B2FCC347F5}"/>
                </a:ext>
              </a:extLst>
            </p:cNvPr>
            <p:cNvGrpSpPr/>
            <p:nvPr/>
          </p:nvGrpSpPr>
          <p:grpSpPr>
            <a:xfrm>
              <a:off x="4487183" y="2312696"/>
              <a:ext cx="2280330" cy="1708324"/>
              <a:chOff x="8559095" y="4767445"/>
              <a:chExt cx="1449346" cy="1085787"/>
            </a:xfrm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C67D5F00-B304-C4CF-E714-702819F0AE20}"/>
                  </a:ext>
                </a:extLst>
              </p:cNvPr>
              <p:cNvSpPr/>
              <p:nvPr/>
            </p:nvSpPr>
            <p:spPr>
              <a:xfrm>
                <a:off x="8562757" y="4767445"/>
                <a:ext cx="1445684" cy="323214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9EACAF92-BAA9-19CD-32E0-935B2862D663}"/>
                  </a:ext>
                </a:extLst>
              </p:cNvPr>
              <p:cNvSpPr txBox="1"/>
              <p:nvPr/>
            </p:nvSpPr>
            <p:spPr>
              <a:xfrm>
                <a:off x="8718202" y="4813909"/>
                <a:ext cx="1164485" cy="2661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138"/>
                  <a:t>学校</a:t>
                </a:r>
                <a:r>
                  <a:rPr kumimoji="1" lang="ja-JP" altLang="en-US" sz="1138"/>
                  <a:t>クイズ</a:t>
                </a:r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0FC89DAE-57FD-6B46-C4BC-50146F0F4799}"/>
                  </a:ext>
                </a:extLst>
              </p:cNvPr>
              <p:cNvSpPr/>
              <p:nvPr/>
            </p:nvSpPr>
            <p:spPr>
              <a:xfrm>
                <a:off x="8559095" y="5067568"/>
                <a:ext cx="1445684" cy="7856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  <p:pic>
          <p:nvPicPr>
            <p:cNvPr id="14" name="Picture 4" descr="掃除をしている子供たちのイラスト">
              <a:extLst>
                <a:ext uri="{FF2B5EF4-FFF2-40B4-BE49-F238E27FC236}">
                  <a16:creationId xmlns:a16="http://schemas.microsoft.com/office/drawing/2014/main" id="{BC7A8751-C385-AA55-B62C-5A49533927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0164" y="3229055"/>
              <a:ext cx="731424" cy="731424"/>
            </a:xfrm>
            <a:prstGeom prst="rect">
              <a:avLst/>
            </a:prstGeom>
            <a:noFill/>
            <a:ln>
              <a:noFill/>
              <a:prstDash val="sysDash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748E751C-71D5-513C-8B93-4AD023DE09FC}"/>
                </a:ext>
              </a:extLst>
            </p:cNvPr>
            <p:cNvSpPr txBox="1"/>
            <p:nvPr/>
          </p:nvSpPr>
          <p:spPr>
            <a:xfrm>
              <a:off x="4506325" y="2834296"/>
              <a:ext cx="1599074" cy="4966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31" b="1"/>
                <a:t>・・・・・・・・・</a:t>
              </a:r>
              <a:endParaRPr kumimoji="1" lang="en-US" altLang="ja-JP" sz="731" b="1"/>
            </a:p>
            <a:p>
              <a:r>
                <a:rPr lang="ja-JP" altLang="en-US" sz="731" b="1"/>
                <a:t>・・・・・・・・・</a:t>
              </a:r>
              <a:endParaRPr kumimoji="1" lang="ja-JP" altLang="en-US" sz="731" b="1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9B6FD4C-F442-5853-6F09-1AF810784A05}"/>
              </a:ext>
            </a:extLst>
          </p:cNvPr>
          <p:cNvGrpSpPr/>
          <p:nvPr/>
        </p:nvGrpSpPr>
        <p:grpSpPr>
          <a:xfrm>
            <a:off x="7512785" y="2516059"/>
            <a:ext cx="1926333" cy="1760860"/>
            <a:chOff x="9012606" y="2529078"/>
            <a:chExt cx="2370871" cy="2167212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9CA25CE-0061-7EDD-5779-52DAF916BF28}"/>
                </a:ext>
              </a:extLst>
            </p:cNvPr>
            <p:cNvGrpSpPr/>
            <p:nvPr/>
          </p:nvGrpSpPr>
          <p:grpSpPr>
            <a:xfrm>
              <a:off x="9121514" y="2529078"/>
              <a:ext cx="1637717" cy="1884157"/>
              <a:chOff x="2107205" y="3353766"/>
              <a:chExt cx="1637717" cy="1884157"/>
            </a:xfrm>
          </p:grpSpPr>
          <p:pic>
            <p:nvPicPr>
              <p:cNvPr id="24" name="Picture 4" descr="パソコンを使う男の子のイラスト">
                <a:extLst>
                  <a:ext uri="{FF2B5EF4-FFF2-40B4-BE49-F238E27FC236}">
                    <a16:creationId xmlns:a16="http://schemas.microsoft.com/office/drawing/2014/main" id="{B21D7F3F-4AC7-7570-1779-B59DEE067BD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107205" y="3353766"/>
                <a:ext cx="1451679" cy="15899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3C9DE71B-55F7-3646-28B0-C2CFFAF3C057}"/>
                  </a:ext>
                </a:extLst>
              </p:cNvPr>
              <p:cNvSpPr txBox="1"/>
              <p:nvPr/>
            </p:nvSpPr>
            <p:spPr>
              <a:xfrm>
                <a:off x="2293243" y="4847204"/>
                <a:ext cx="1451679" cy="3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63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</a:t>
                </a:r>
                <a:r>
                  <a:rPr kumimoji="1" lang="ja-JP" altLang="en-US" sz="1463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さん</a:t>
                </a:r>
                <a:endParaRPr kumimoji="1" lang="ja-JP" altLang="en-US" sz="1138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4A214CE5-6677-BB98-D245-430F2EBE743F}"/>
                </a:ext>
              </a:extLst>
            </p:cNvPr>
            <p:cNvSpPr txBox="1"/>
            <p:nvPr/>
          </p:nvSpPr>
          <p:spPr>
            <a:xfrm>
              <a:off x="9012606" y="4317488"/>
              <a:ext cx="2370871" cy="378802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00" b="1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さんと同じグループ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2568125-859A-E80B-AE68-47659305364E}"/>
              </a:ext>
            </a:extLst>
          </p:cNvPr>
          <p:cNvGrpSpPr/>
          <p:nvPr/>
        </p:nvGrpSpPr>
        <p:grpSpPr>
          <a:xfrm>
            <a:off x="7602867" y="4391881"/>
            <a:ext cx="1943983" cy="1596782"/>
            <a:chOff x="10097334" y="4768195"/>
            <a:chExt cx="2392594" cy="1965270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D094A69-A1D5-224C-FBCF-F0CCB18023C1}"/>
                </a:ext>
              </a:extLst>
            </p:cNvPr>
            <p:cNvGrpSpPr/>
            <p:nvPr/>
          </p:nvGrpSpPr>
          <p:grpSpPr>
            <a:xfrm>
              <a:off x="10777170" y="4768195"/>
              <a:ext cx="885765" cy="1679106"/>
              <a:chOff x="6873429" y="4448936"/>
              <a:chExt cx="885765" cy="1679106"/>
            </a:xfrm>
          </p:grpSpPr>
          <p:pic>
            <p:nvPicPr>
              <p:cNvPr id="23" name="Picture 8" descr="いろいろな表情のパソコンを使う人のイラスト（男性） | かわいいフリー素材集 いらすとや">
                <a:extLst>
                  <a:ext uri="{FF2B5EF4-FFF2-40B4-BE49-F238E27FC236}">
                    <a16:creationId xmlns:a16="http://schemas.microsoft.com/office/drawing/2014/main" id="{1CBF46F2-1683-8F72-1D10-7A8F761218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3429" y="4448936"/>
                <a:ext cx="885765" cy="12883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A1C90714-53D8-9944-6C20-521901ADB02B}"/>
                  </a:ext>
                </a:extLst>
              </p:cNvPr>
              <p:cNvSpPr txBox="1"/>
              <p:nvPr/>
            </p:nvSpPr>
            <p:spPr>
              <a:xfrm>
                <a:off x="6894213" y="5737323"/>
                <a:ext cx="864981" cy="3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63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</a:t>
                </a:r>
                <a:r>
                  <a:rPr kumimoji="1" lang="ja-JP" altLang="en-US" sz="1463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さん</a:t>
                </a:r>
              </a:p>
            </p:txBody>
          </p: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114EA5B6-23E1-6628-A805-6F717200E3F5}"/>
                </a:ext>
              </a:extLst>
            </p:cNvPr>
            <p:cNvSpPr txBox="1"/>
            <p:nvPr/>
          </p:nvSpPr>
          <p:spPr>
            <a:xfrm>
              <a:off x="10097334" y="6354663"/>
              <a:ext cx="2392594" cy="378802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00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さんと別のグループ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770BC18C-303C-090A-FB51-00D0C0C1430F}"/>
              </a:ext>
            </a:extLst>
          </p:cNvPr>
          <p:cNvGrpSpPr/>
          <p:nvPr/>
        </p:nvGrpSpPr>
        <p:grpSpPr>
          <a:xfrm>
            <a:off x="3145789" y="5838975"/>
            <a:ext cx="1976823" cy="317459"/>
            <a:chOff x="9337068" y="4624865"/>
            <a:chExt cx="2433012" cy="390719"/>
          </a:xfrm>
        </p:grpSpPr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4E6917D1-B05A-B43C-422C-DB02B9B37ED2}"/>
                </a:ext>
              </a:extLst>
            </p:cNvPr>
            <p:cNvSpPr txBox="1"/>
            <p:nvPr/>
          </p:nvSpPr>
          <p:spPr>
            <a:xfrm>
              <a:off x="9337068" y="4624865"/>
              <a:ext cx="2433012" cy="390719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1463"/>
                <a:t>       クイズのスライド</a:t>
              </a:r>
              <a:endParaRPr kumimoji="1" lang="ja-JP" altLang="en-US" sz="1463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DAB1AD06-A693-05AB-1BCD-B67B6A693BCC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043945F6-50C5-39E2-998D-1D6B8B897D43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431137B9-CE4D-9E00-E3F2-E03DA6F021D4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3BBF4AD-F942-2C26-A818-9693736F8407}"/>
              </a:ext>
            </a:extLst>
          </p:cNvPr>
          <p:cNvSpPr txBox="1"/>
          <p:nvPr/>
        </p:nvSpPr>
        <p:spPr>
          <a:xfrm>
            <a:off x="372469" y="880767"/>
            <a:ext cx="9123107" cy="1187344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r>
              <a:rPr lang="ja-JP" altLang="en-US" sz="2000">
                <a:latin typeface="メイリオ"/>
                <a:ea typeface="メイリオ"/>
              </a:rPr>
              <a:t>クイズ係がクラスの人たちに、学校クイズを作ることにしました。</a:t>
            </a:r>
            <a:r>
              <a:rPr kumimoji="1" lang="en-US" altLang="ja-JP" sz="2000">
                <a:latin typeface="メイリオ"/>
                <a:ea typeface="メイリオ"/>
              </a:rPr>
              <a:t>A</a:t>
            </a:r>
            <a:r>
              <a:rPr kumimoji="1" lang="ja-JP" altLang="en-US" sz="2000">
                <a:latin typeface="メイリオ"/>
                <a:ea typeface="メイリオ"/>
              </a:rPr>
              <a:t>さんがスライドを作成しますが、</a:t>
            </a:r>
            <a:r>
              <a:rPr lang="ja-JP" altLang="en-US" sz="2000">
                <a:latin typeface="メイリオ"/>
                <a:ea typeface="メイリオ"/>
              </a:rPr>
              <a:t>同じグループの</a:t>
            </a:r>
            <a:r>
              <a:rPr lang="en-US" altLang="ja-JP" sz="2000">
                <a:latin typeface="メイリオ"/>
                <a:ea typeface="メイリオ"/>
              </a:rPr>
              <a:t>B</a:t>
            </a:r>
            <a:r>
              <a:rPr lang="ja-JP" altLang="en-US" sz="2000">
                <a:latin typeface="メイリオ"/>
                <a:ea typeface="メイリオ"/>
              </a:rPr>
              <a:t>さんも編集（へんしゅう）できるようにするには、ファイルはどこに作成したらよいでしょうか。</a:t>
            </a:r>
            <a:endParaRPr kumimoji="1" lang="en-US" altLang="ja-JP" sz="2000">
              <a:latin typeface="メイリオ"/>
              <a:ea typeface="メイリオ"/>
            </a:endParaRPr>
          </a:p>
        </p:txBody>
      </p:sp>
      <p:sp>
        <p:nvSpPr>
          <p:cNvPr id="56" name="タイトル 1">
            <a:extLst>
              <a:ext uri="{FF2B5EF4-FFF2-40B4-BE49-F238E27FC236}">
                <a16:creationId xmlns:a16="http://schemas.microsoft.com/office/drawing/2014/main" id="{473B342A-DE9C-99FD-76F1-A7B36821B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010" y="265403"/>
            <a:ext cx="9298637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２．ファイルの権限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（けんげん）</a:t>
            </a: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を設定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（設定）</a:t>
            </a:r>
            <a:r>
              <a:rPr lang="ja-JP" altLang="en-US" sz="2800">
                <a:latin typeface="メイリオ"/>
                <a:ea typeface="メイリオ"/>
              </a:rPr>
              <a:t>しよう①</a:t>
            </a:r>
          </a:p>
        </p:txBody>
      </p: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7E62D9FE-4968-F5F9-59A0-76B636FE63E6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6B7ACE-895E-4F8A-3200-3F1E1C2DA59F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7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7745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010" y="265403"/>
            <a:ext cx="9285190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３．ファイルの権限</a:t>
            </a:r>
            <a:r>
              <a:rPr lang="ja-JP" altLang="en-US" sz="2000">
                <a:latin typeface="メイリオ"/>
                <a:ea typeface="メイリオ"/>
              </a:rPr>
              <a:t>（けんげん）</a:t>
            </a:r>
            <a:r>
              <a:rPr lang="ja-JP" altLang="en-US" sz="2800">
                <a:latin typeface="メイリオ"/>
                <a:ea typeface="メイリオ"/>
              </a:rPr>
              <a:t>を設定</a:t>
            </a:r>
            <a:r>
              <a:rPr lang="ja-JP" altLang="en-US" sz="2000">
                <a:latin typeface="メイリオ"/>
                <a:ea typeface="メイリオ"/>
              </a:rPr>
              <a:t>（設定）</a:t>
            </a:r>
            <a:r>
              <a:rPr lang="ja-JP" altLang="en-US" sz="2800">
                <a:latin typeface="メイリオ"/>
                <a:ea typeface="メイリオ"/>
              </a:rPr>
              <a:t>しよう②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BF9516-1AA9-7F07-1519-80E898A4DE64}"/>
              </a:ext>
            </a:extLst>
          </p:cNvPr>
          <p:cNvSpPr txBox="1"/>
          <p:nvPr/>
        </p:nvSpPr>
        <p:spPr>
          <a:xfrm>
            <a:off x="289387" y="844296"/>
            <a:ext cx="9338708" cy="1289789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lIns="91440" tIns="45720" rIns="91440" bIns="45720" rtlCol="0" anchor="ctr">
            <a:noAutofit/>
          </a:bodyPr>
          <a:lstStyle/>
          <a:p>
            <a:r>
              <a:rPr kumimoji="1" lang="en-US" altLang="ja-JP" sz="1600">
                <a:latin typeface="メイリオ"/>
                <a:ea typeface="メイリオ"/>
              </a:rPr>
              <a:t>A</a:t>
            </a:r>
            <a:r>
              <a:rPr kumimoji="1" lang="ja-JP" altLang="en-US" sz="1600">
                <a:latin typeface="メイリオ"/>
                <a:ea typeface="メイリオ"/>
              </a:rPr>
              <a:t>さんのマイドライブにファイルを作成した場合は、</a:t>
            </a:r>
            <a:r>
              <a:rPr lang="en-US" altLang="ja-JP" sz="1600">
                <a:latin typeface="メイリオ"/>
                <a:ea typeface="メイリオ"/>
              </a:rPr>
              <a:t>A</a:t>
            </a:r>
            <a:r>
              <a:rPr lang="ja-JP" altLang="en-US" sz="1600">
                <a:latin typeface="メイリオ"/>
                <a:ea typeface="メイリオ"/>
              </a:rPr>
              <a:t>さんは同じグループの</a:t>
            </a:r>
            <a:r>
              <a:rPr lang="en-US" altLang="ja-JP" sz="1600">
                <a:latin typeface="メイリオ"/>
                <a:ea typeface="メイリオ"/>
              </a:rPr>
              <a:t>B</a:t>
            </a:r>
            <a:r>
              <a:rPr lang="ja-JP" altLang="en-US" sz="1600">
                <a:latin typeface="メイリオ"/>
                <a:ea typeface="メイリオ"/>
              </a:rPr>
              <a:t>さんが編集できるように </a:t>
            </a:r>
            <a:r>
              <a:rPr lang="ja-JP" altLang="en-US" sz="1600" b="1">
                <a:solidFill>
                  <a:srgbClr val="0070C0"/>
                </a:solidFill>
                <a:latin typeface="メイリオ"/>
                <a:ea typeface="メイリオ"/>
              </a:rPr>
              <a:t>権限　</a:t>
            </a:r>
            <a:r>
              <a:rPr lang="ja-JP" altLang="en-US" sz="1600">
                <a:latin typeface="メイリオ"/>
                <a:ea typeface="メイリオ"/>
              </a:rPr>
              <a:t>を追加します。</a:t>
            </a:r>
            <a:endParaRPr lang="en-US" altLang="ja-JP" sz="1600">
              <a:latin typeface="メイリオ"/>
              <a:ea typeface="メイリオ"/>
            </a:endParaRPr>
          </a:p>
          <a:p>
            <a:r>
              <a:rPr lang="ja-JP" altLang="en-US" sz="1600">
                <a:latin typeface="メイリオ"/>
                <a:ea typeface="メイリオ"/>
              </a:rPr>
              <a:t>クラスのみんなが見られるフォルダにファイルを作ってしまうと、ほかの人にも見られてしまうのでクイズを出す前にクイズが　</a:t>
            </a:r>
            <a:r>
              <a:rPr lang="ja-JP" altLang="en-US" sz="1600" b="1">
                <a:solidFill>
                  <a:srgbClr val="FF0000"/>
                </a:solidFill>
                <a:latin typeface="メイリオ"/>
                <a:ea typeface="メイリオ"/>
              </a:rPr>
              <a:t>クラスのみんなに見られてしまう　</a:t>
            </a:r>
            <a:r>
              <a:rPr lang="ja-JP" altLang="en-US" sz="1600">
                <a:latin typeface="メイリオ"/>
                <a:ea typeface="メイリオ"/>
              </a:rPr>
              <a:t>可能性（かのうせい）があります。</a:t>
            </a:r>
            <a:endParaRPr lang="en-US" altLang="ja-JP" sz="1600">
              <a:latin typeface="メイリオ"/>
              <a:ea typeface="メイリオ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E6CCB22-1006-A383-F327-B587CCC846D0}"/>
              </a:ext>
            </a:extLst>
          </p:cNvPr>
          <p:cNvGrpSpPr/>
          <p:nvPr/>
        </p:nvGrpSpPr>
        <p:grpSpPr>
          <a:xfrm>
            <a:off x="561305" y="2502250"/>
            <a:ext cx="1283772" cy="1544687"/>
            <a:chOff x="813406" y="3471499"/>
            <a:chExt cx="1580027" cy="1901153"/>
          </a:xfrm>
        </p:grpSpPr>
        <p:pic>
          <p:nvPicPr>
            <p:cNvPr id="21" name="Picture 2" descr="パソコンを使う女の子のイラスト | かわいいフリー素材集 いらすとや">
              <a:extLst>
                <a:ext uri="{FF2B5EF4-FFF2-40B4-BE49-F238E27FC236}">
                  <a16:creationId xmlns:a16="http://schemas.microsoft.com/office/drawing/2014/main" id="{1E075786-B837-B750-9E21-7CA0E44EE2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406" y="3471499"/>
              <a:ext cx="1580027" cy="15899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E01BF466-D385-07F2-0EF3-498BF226F4D0}"/>
                </a:ext>
              </a:extLst>
            </p:cNvPr>
            <p:cNvSpPr txBox="1"/>
            <p:nvPr/>
          </p:nvSpPr>
          <p:spPr>
            <a:xfrm>
              <a:off x="1110441" y="4981933"/>
              <a:ext cx="864981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63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63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18BA842E-D4C7-8FBA-68D5-7CDF40721E59}"/>
              </a:ext>
            </a:extLst>
          </p:cNvPr>
          <p:cNvGrpSpPr/>
          <p:nvPr/>
        </p:nvGrpSpPr>
        <p:grpSpPr>
          <a:xfrm>
            <a:off x="1929421" y="2258854"/>
            <a:ext cx="5410532" cy="4023048"/>
            <a:chOff x="6096001" y="1094174"/>
            <a:chExt cx="6659116" cy="4439626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94DEFC50-3475-F5C2-894A-295D8259B622}"/>
                </a:ext>
              </a:extLst>
            </p:cNvPr>
            <p:cNvSpPr/>
            <p:nvPr/>
          </p:nvSpPr>
          <p:spPr>
            <a:xfrm>
              <a:off x="6096001" y="1463506"/>
              <a:ext cx="6659116" cy="40702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63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30BD364B-AAE7-60E8-7F72-D4387C3CF2B2}"/>
                </a:ext>
              </a:extLst>
            </p:cNvPr>
            <p:cNvSpPr/>
            <p:nvPr/>
          </p:nvSpPr>
          <p:spPr>
            <a:xfrm>
              <a:off x="6356044" y="1662603"/>
              <a:ext cx="1588770" cy="49982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さんの</a:t>
              </a:r>
              <a:endParaRPr kumimoji="1" lang="en-US" altLang="ja-JP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マイドライブ</a:t>
              </a: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ECD3D527-13AE-604E-545D-12691D8F978C}"/>
                </a:ext>
              </a:extLst>
            </p:cNvPr>
            <p:cNvSpPr/>
            <p:nvPr/>
          </p:nvSpPr>
          <p:spPr>
            <a:xfrm>
              <a:off x="6328386" y="4114266"/>
              <a:ext cx="2069803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クラスのみんなが見られるフォルダ</a:t>
              </a:r>
              <a:endParaRPr kumimoji="1"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5" name="コネクタ: カギ線 14">
              <a:extLst>
                <a:ext uri="{FF2B5EF4-FFF2-40B4-BE49-F238E27FC236}">
                  <a16:creationId xmlns:a16="http://schemas.microsoft.com/office/drawing/2014/main" id="{DB04F0E1-CE15-EEFD-B17B-27082EC81462}"/>
                </a:ext>
              </a:extLst>
            </p:cNvPr>
            <p:cNvCxnSpPr>
              <a:cxnSpLocks/>
              <a:stCxn id="9" idx="2"/>
              <a:endCxn id="35" idx="1"/>
            </p:cNvCxnSpPr>
            <p:nvPr/>
          </p:nvCxnSpPr>
          <p:spPr>
            <a:xfrm rot="16200000" flipH="1">
              <a:off x="7059238" y="2253620"/>
              <a:ext cx="422083" cy="239701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コネクタ: カギ線 15">
              <a:extLst>
                <a:ext uri="{FF2B5EF4-FFF2-40B4-BE49-F238E27FC236}">
                  <a16:creationId xmlns:a16="http://schemas.microsoft.com/office/drawing/2014/main" id="{6682EB24-177E-FA67-A91A-BCE08B625DF5}"/>
                </a:ext>
              </a:extLst>
            </p:cNvPr>
            <p:cNvCxnSpPr>
              <a:cxnSpLocks/>
              <a:stCxn id="10" idx="2"/>
              <a:endCxn id="40" idx="1"/>
            </p:cNvCxnSpPr>
            <p:nvPr/>
          </p:nvCxnSpPr>
          <p:spPr>
            <a:xfrm rot="16200000" flipH="1">
              <a:off x="7248390" y="4875494"/>
              <a:ext cx="459578" cy="229781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508D6D2-365B-169F-BE20-045DA4AA2446}"/>
                </a:ext>
              </a:extLst>
            </p:cNvPr>
            <p:cNvSpPr/>
            <p:nvPr/>
          </p:nvSpPr>
          <p:spPr>
            <a:xfrm>
              <a:off x="6096001" y="1094174"/>
              <a:ext cx="6659115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Google</a:t>
              </a:r>
              <a:r>
                <a:rPr lang="ja-JP" altLang="en-US" sz="1400" b="1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ドライブ</a:t>
              </a:r>
              <a:endParaRPr kumimoji="1" lang="ja-JP" altLang="en-US" sz="14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0020747-9264-53C5-6F37-801732D99852}"/>
              </a:ext>
            </a:extLst>
          </p:cNvPr>
          <p:cNvGrpSpPr/>
          <p:nvPr/>
        </p:nvGrpSpPr>
        <p:grpSpPr>
          <a:xfrm>
            <a:off x="2980901" y="3450621"/>
            <a:ext cx="1976823" cy="317459"/>
            <a:chOff x="9337068" y="4624862"/>
            <a:chExt cx="2433012" cy="390719"/>
          </a:xfrm>
        </p:grpSpPr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B719F99A-3FDD-E73E-B9D9-8B2C4C763AD6}"/>
                </a:ext>
              </a:extLst>
            </p:cNvPr>
            <p:cNvSpPr txBox="1"/>
            <p:nvPr/>
          </p:nvSpPr>
          <p:spPr>
            <a:xfrm>
              <a:off x="9337068" y="4624862"/>
              <a:ext cx="2433012" cy="390719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1463"/>
                <a:t>       クイズのスライド</a:t>
              </a:r>
              <a:endParaRPr kumimoji="1" lang="ja-JP" altLang="en-US" sz="1463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9123766-272B-C719-2586-F706FB3E485F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221F1CEE-2DB6-42CC-B790-4881F769046E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5DA7AE77-3EAB-1B47-73B0-E891AACB22FE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9FCB10E6-9305-5583-123E-292883D4430E}"/>
              </a:ext>
            </a:extLst>
          </p:cNvPr>
          <p:cNvGrpSpPr/>
          <p:nvPr/>
        </p:nvGrpSpPr>
        <p:grpSpPr>
          <a:xfrm>
            <a:off x="3766107" y="3853132"/>
            <a:ext cx="1456596" cy="1091218"/>
            <a:chOff x="4487183" y="2312696"/>
            <a:chExt cx="2280330" cy="170832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7987C31-A790-1A5C-4155-08B2FCC347F5}"/>
                </a:ext>
              </a:extLst>
            </p:cNvPr>
            <p:cNvGrpSpPr/>
            <p:nvPr/>
          </p:nvGrpSpPr>
          <p:grpSpPr>
            <a:xfrm>
              <a:off x="4487183" y="2312696"/>
              <a:ext cx="2280330" cy="1708324"/>
              <a:chOff x="8559095" y="4767445"/>
              <a:chExt cx="1449346" cy="1085787"/>
            </a:xfrm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C67D5F00-B304-C4CF-E714-702819F0AE20}"/>
                  </a:ext>
                </a:extLst>
              </p:cNvPr>
              <p:cNvSpPr/>
              <p:nvPr/>
            </p:nvSpPr>
            <p:spPr>
              <a:xfrm>
                <a:off x="8562757" y="4767445"/>
                <a:ext cx="1445684" cy="323214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9EACAF92-BAA9-19CD-32E0-935B2862D663}"/>
                  </a:ext>
                </a:extLst>
              </p:cNvPr>
              <p:cNvSpPr txBox="1"/>
              <p:nvPr/>
            </p:nvSpPr>
            <p:spPr>
              <a:xfrm>
                <a:off x="8718202" y="4813909"/>
                <a:ext cx="1164485" cy="2661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1138"/>
                  <a:t>学校</a:t>
                </a:r>
                <a:r>
                  <a:rPr kumimoji="1" lang="ja-JP" altLang="en-US" sz="1138"/>
                  <a:t>クイズ</a:t>
                </a:r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0FC89DAE-57FD-6B46-C4BC-50146F0F4799}"/>
                  </a:ext>
                </a:extLst>
              </p:cNvPr>
              <p:cNvSpPr/>
              <p:nvPr/>
            </p:nvSpPr>
            <p:spPr>
              <a:xfrm>
                <a:off x="8559095" y="5067568"/>
                <a:ext cx="1445684" cy="7856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  <p:pic>
          <p:nvPicPr>
            <p:cNvPr id="14" name="Picture 4" descr="掃除をしている子供たちのイラスト">
              <a:extLst>
                <a:ext uri="{FF2B5EF4-FFF2-40B4-BE49-F238E27FC236}">
                  <a16:creationId xmlns:a16="http://schemas.microsoft.com/office/drawing/2014/main" id="{BC7A8751-C385-AA55-B62C-5A49533927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0164" y="3229055"/>
              <a:ext cx="731424" cy="731424"/>
            </a:xfrm>
            <a:prstGeom prst="rect">
              <a:avLst/>
            </a:prstGeom>
            <a:noFill/>
            <a:ln>
              <a:noFill/>
              <a:prstDash val="sysDash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748E751C-71D5-513C-8B93-4AD023DE09FC}"/>
                </a:ext>
              </a:extLst>
            </p:cNvPr>
            <p:cNvSpPr txBox="1"/>
            <p:nvPr/>
          </p:nvSpPr>
          <p:spPr>
            <a:xfrm>
              <a:off x="4506325" y="2834296"/>
              <a:ext cx="1599074" cy="4966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31" b="1"/>
                <a:t>・・・・・・・・・</a:t>
              </a:r>
              <a:endParaRPr kumimoji="1" lang="en-US" altLang="ja-JP" sz="731" b="1"/>
            </a:p>
            <a:p>
              <a:r>
                <a:rPr lang="ja-JP" altLang="en-US" sz="731" b="1"/>
                <a:t>・・・・・・・・・</a:t>
              </a:r>
              <a:endParaRPr kumimoji="1" lang="ja-JP" altLang="en-US" sz="731" b="1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9B6FD4C-F442-5853-6F09-1AF810784A05}"/>
              </a:ext>
            </a:extLst>
          </p:cNvPr>
          <p:cNvGrpSpPr/>
          <p:nvPr/>
        </p:nvGrpSpPr>
        <p:grpSpPr>
          <a:xfrm>
            <a:off x="7512785" y="2516059"/>
            <a:ext cx="1926333" cy="1760860"/>
            <a:chOff x="9012606" y="2529078"/>
            <a:chExt cx="2370871" cy="2167212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9CA25CE-0061-7EDD-5779-52DAF916BF28}"/>
                </a:ext>
              </a:extLst>
            </p:cNvPr>
            <p:cNvGrpSpPr/>
            <p:nvPr/>
          </p:nvGrpSpPr>
          <p:grpSpPr>
            <a:xfrm>
              <a:off x="9121514" y="2529078"/>
              <a:ext cx="1637717" cy="1884157"/>
              <a:chOff x="2107205" y="3353766"/>
              <a:chExt cx="1637717" cy="1884157"/>
            </a:xfrm>
          </p:grpSpPr>
          <p:pic>
            <p:nvPicPr>
              <p:cNvPr id="24" name="Picture 4" descr="パソコンを使う男の子のイラスト">
                <a:extLst>
                  <a:ext uri="{FF2B5EF4-FFF2-40B4-BE49-F238E27FC236}">
                    <a16:creationId xmlns:a16="http://schemas.microsoft.com/office/drawing/2014/main" id="{B21D7F3F-4AC7-7570-1779-B59DEE067BD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107205" y="3353766"/>
                <a:ext cx="1451679" cy="15899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3C9DE71B-55F7-3646-28B0-C2CFFAF3C057}"/>
                  </a:ext>
                </a:extLst>
              </p:cNvPr>
              <p:cNvSpPr txBox="1"/>
              <p:nvPr/>
            </p:nvSpPr>
            <p:spPr>
              <a:xfrm>
                <a:off x="2293243" y="4847204"/>
                <a:ext cx="1451679" cy="3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63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</a:t>
                </a:r>
                <a:r>
                  <a:rPr kumimoji="1" lang="ja-JP" altLang="en-US" sz="1463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さん</a:t>
                </a:r>
                <a:endParaRPr kumimoji="1" lang="ja-JP" altLang="en-US" sz="1138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4A214CE5-6677-BB98-D245-430F2EBE743F}"/>
                </a:ext>
              </a:extLst>
            </p:cNvPr>
            <p:cNvSpPr txBox="1"/>
            <p:nvPr/>
          </p:nvSpPr>
          <p:spPr>
            <a:xfrm>
              <a:off x="9012606" y="4317488"/>
              <a:ext cx="2370871" cy="378802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00" b="1">
                  <a:solidFill>
                    <a:schemeClr val="accent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さんと同じグループ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2568125-859A-E80B-AE68-47659305364E}"/>
              </a:ext>
            </a:extLst>
          </p:cNvPr>
          <p:cNvGrpSpPr/>
          <p:nvPr/>
        </p:nvGrpSpPr>
        <p:grpSpPr>
          <a:xfrm>
            <a:off x="7602867" y="4391881"/>
            <a:ext cx="1943983" cy="1596782"/>
            <a:chOff x="10097334" y="4768195"/>
            <a:chExt cx="2392594" cy="1965270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D094A69-A1D5-224C-FBCF-F0CCB18023C1}"/>
                </a:ext>
              </a:extLst>
            </p:cNvPr>
            <p:cNvGrpSpPr/>
            <p:nvPr/>
          </p:nvGrpSpPr>
          <p:grpSpPr>
            <a:xfrm>
              <a:off x="10777170" y="4768195"/>
              <a:ext cx="885765" cy="1679106"/>
              <a:chOff x="6873429" y="4448936"/>
              <a:chExt cx="885765" cy="1679106"/>
            </a:xfrm>
          </p:grpSpPr>
          <p:pic>
            <p:nvPicPr>
              <p:cNvPr id="23" name="Picture 8" descr="いろいろな表情のパソコンを使う人のイラスト（男性） | かわいいフリー素材集 いらすとや">
                <a:extLst>
                  <a:ext uri="{FF2B5EF4-FFF2-40B4-BE49-F238E27FC236}">
                    <a16:creationId xmlns:a16="http://schemas.microsoft.com/office/drawing/2014/main" id="{1CBF46F2-1683-8F72-1D10-7A8F761218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3429" y="4448936"/>
                <a:ext cx="885765" cy="12883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A1C90714-53D8-9944-6C20-521901ADB02B}"/>
                  </a:ext>
                </a:extLst>
              </p:cNvPr>
              <p:cNvSpPr txBox="1"/>
              <p:nvPr/>
            </p:nvSpPr>
            <p:spPr>
              <a:xfrm>
                <a:off x="6894213" y="5737323"/>
                <a:ext cx="864981" cy="3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63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</a:t>
                </a:r>
                <a:r>
                  <a:rPr kumimoji="1" lang="ja-JP" altLang="en-US" sz="1463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さん</a:t>
                </a:r>
              </a:p>
            </p:txBody>
          </p: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114EA5B6-23E1-6628-A805-6F717200E3F5}"/>
                </a:ext>
              </a:extLst>
            </p:cNvPr>
            <p:cNvSpPr txBox="1"/>
            <p:nvPr/>
          </p:nvSpPr>
          <p:spPr>
            <a:xfrm>
              <a:off x="10097334" y="6354663"/>
              <a:ext cx="2392594" cy="378802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1400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さんと別のグループ</a:t>
              </a:r>
            </a:p>
          </p:txBody>
        </p:sp>
      </p:grp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669E161F-61F5-B077-889A-0142FB5608A4}"/>
              </a:ext>
            </a:extLst>
          </p:cNvPr>
          <p:cNvCxnSpPr>
            <a:cxnSpLocks/>
          </p:cNvCxnSpPr>
          <p:nvPr/>
        </p:nvCxnSpPr>
        <p:spPr>
          <a:xfrm>
            <a:off x="1845078" y="3675561"/>
            <a:ext cx="1135823" cy="85404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6E611AF5-75A8-D791-916E-FB18BC35B644}"/>
              </a:ext>
            </a:extLst>
          </p:cNvPr>
          <p:cNvSpPr/>
          <p:nvPr/>
        </p:nvSpPr>
        <p:spPr>
          <a:xfrm>
            <a:off x="1181280" y="4046937"/>
            <a:ext cx="2310042" cy="735274"/>
          </a:xfrm>
          <a:prstGeom prst="wedgeRoundRectCallout">
            <a:avLst>
              <a:gd name="adj1" fmla="val 36976"/>
              <a:gd name="adj2" fmla="val -96476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さんが編集できるように 権限を 設定する。</a:t>
            </a:r>
            <a:endParaRPr lang="en-US" altLang="ja-JP" sz="1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4C931F0F-DAA1-4D9D-294C-F594FAD52000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4957724" y="3603360"/>
            <a:ext cx="2537129" cy="5991"/>
          </a:xfrm>
          <a:prstGeom prst="straightConnector1">
            <a:avLst/>
          </a:prstGeom>
          <a:ln w="38100">
            <a:solidFill>
              <a:srgbClr val="0070C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吹き出し: 角を丸めた四角形 51">
            <a:extLst>
              <a:ext uri="{FF2B5EF4-FFF2-40B4-BE49-F238E27FC236}">
                <a16:creationId xmlns:a16="http://schemas.microsoft.com/office/drawing/2014/main" id="{E11E831E-2469-0A49-9DDF-062E6E386F03}"/>
              </a:ext>
            </a:extLst>
          </p:cNvPr>
          <p:cNvSpPr/>
          <p:nvPr/>
        </p:nvSpPr>
        <p:spPr>
          <a:xfrm>
            <a:off x="5497508" y="3771900"/>
            <a:ext cx="1876287" cy="718122"/>
          </a:xfrm>
          <a:prstGeom prst="wedgeRoundRectCallout">
            <a:avLst>
              <a:gd name="adj1" fmla="val -63147"/>
              <a:gd name="adj2" fmla="val -46584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さんといっしょにクイズを作れる。</a:t>
            </a:r>
            <a:endParaRPr lang="en-US" altLang="ja-JP" sz="1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44DFD354-5156-C9B7-AE2E-5F1F4F22B50F}"/>
              </a:ext>
            </a:extLst>
          </p:cNvPr>
          <p:cNvGrpSpPr/>
          <p:nvPr/>
        </p:nvGrpSpPr>
        <p:grpSpPr>
          <a:xfrm>
            <a:off x="3145789" y="5723186"/>
            <a:ext cx="1976823" cy="592470"/>
            <a:chOff x="2868156" y="5759489"/>
            <a:chExt cx="1976823" cy="592470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70BC18C-303C-090A-FB51-00D0C0C1430F}"/>
                </a:ext>
              </a:extLst>
            </p:cNvPr>
            <p:cNvGrpSpPr/>
            <p:nvPr/>
          </p:nvGrpSpPr>
          <p:grpSpPr>
            <a:xfrm>
              <a:off x="2868156" y="5875278"/>
              <a:ext cx="1976823" cy="317459"/>
              <a:chOff x="9337068" y="4624865"/>
              <a:chExt cx="2433012" cy="390719"/>
            </a:xfrm>
          </p:grpSpPr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4E6917D1-B05A-B43C-422C-DB02B9B37ED2}"/>
                  </a:ext>
                </a:extLst>
              </p:cNvPr>
              <p:cNvSpPr txBox="1"/>
              <p:nvPr/>
            </p:nvSpPr>
            <p:spPr>
              <a:xfrm>
                <a:off x="9337068" y="4624865"/>
                <a:ext cx="2433012" cy="390719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463"/>
                  <a:t>       クイズのスライド</a:t>
                </a:r>
                <a:endParaRPr kumimoji="1" lang="ja-JP" altLang="en-US" sz="1463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DAB1AD06-A693-05AB-1BCD-B67B6A693BCC}"/>
                  </a:ext>
                </a:extLst>
              </p:cNvPr>
              <p:cNvGrpSpPr/>
              <p:nvPr/>
            </p:nvGrpSpPr>
            <p:grpSpPr>
              <a:xfrm>
                <a:off x="9429419" y="4658587"/>
                <a:ext cx="368707" cy="319551"/>
                <a:chOff x="9418073" y="5172996"/>
                <a:chExt cx="368707" cy="319551"/>
              </a:xfrm>
            </p:grpSpPr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043945F6-50C5-39E2-998D-1D6B8B897D43}"/>
                    </a:ext>
                  </a:extLst>
                </p:cNvPr>
                <p:cNvSpPr/>
                <p:nvPr/>
              </p:nvSpPr>
              <p:spPr>
                <a:xfrm>
                  <a:off x="9418073" y="5172996"/>
                  <a:ext cx="368707" cy="319551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63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431137B9-CE4D-9E00-E3F2-E03DA6F021D4}"/>
                    </a:ext>
                  </a:extLst>
                </p:cNvPr>
                <p:cNvSpPr/>
                <p:nvPr/>
              </p:nvSpPr>
              <p:spPr>
                <a:xfrm>
                  <a:off x="9472951" y="5261227"/>
                  <a:ext cx="270738" cy="16715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63"/>
                </a:p>
              </p:txBody>
            </p:sp>
          </p:grpSp>
        </p:grp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A8E1508B-6F0D-B2D3-CFB1-12F81E6BBBAB}"/>
                </a:ext>
              </a:extLst>
            </p:cNvPr>
            <p:cNvSpPr txBox="1"/>
            <p:nvPr/>
          </p:nvSpPr>
          <p:spPr>
            <a:xfrm>
              <a:off x="3601542" y="5759489"/>
              <a:ext cx="532518" cy="592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50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×</a:t>
              </a:r>
              <a:endParaRPr kumimoji="1" lang="ja-JP" altLang="en-US" sz="1463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0AEC8E94-B774-0193-595D-3192BB3148D5}"/>
              </a:ext>
            </a:extLst>
          </p:cNvPr>
          <p:cNvCxnSpPr>
            <a:cxnSpLocks/>
          </p:cNvCxnSpPr>
          <p:nvPr/>
        </p:nvCxnSpPr>
        <p:spPr>
          <a:xfrm flipH="1" flipV="1">
            <a:off x="5318703" y="4508999"/>
            <a:ext cx="2475545" cy="67296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AAA4290-247C-5098-5D44-4A057A795226}"/>
              </a:ext>
            </a:extLst>
          </p:cNvPr>
          <p:cNvSpPr txBox="1"/>
          <p:nvPr/>
        </p:nvSpPr>
        <p:spPr>
          <a:xfrm>
            <a:off x="6270567" y="4557902"/>
            <a:ext cx="532518" cy="5924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5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endParaRPr kumimoji="1" lang="ja-JP" altLang="en-US" sz="1463" b="1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吹き出し: 角を丸めた四角形 59">
            <a:extLst>
              <a:ext uri="{FF2B5EF4-FFF2-40B4-BE49-F238E27FC236}">
                <a16:creationId xmlns:a16="http://schemas.microsoft.com/office/drawing/2014/main" id="{74370AEF-0753-D669-C9A2-5797529F8273}"/>
              </a:ext>
            </a:extLst>
          </p:cNvPr>
          <p:cNvSpPr/>
          <p:nvPr/>
        </p:nvSpPr>
        <p:spPr>
          <a:xfrm>
            <a:off x="5230634" y="5054099"/>
            <a:ext cx="1681715" cy="618580"/>
          </a:xfrm>
          <a:prstGeom prst="wedgeRoundRectCallout">
            <a:avLst>
              <a:gd name="adj1" fmla="val -49284"/>
              <a:gd name="adj2" fmla="val -100293"/>
              <a:gd name="adj3" fmla="val 16667"/>
            </a:avLst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さんはクイズが見えない。</a:t>
            </a:r>
            <a:endParaRPr lang="en-US" altLang="ja-JP" sz="1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吹き出し: 角を丸めた四角形 60">
            <a:extLst>
              <a:ext uri="{FF2B5EF4-FFF2-40B4-BE49-F238E27FC236}">
                <a16:creationId xmlns:a16="http://schemas.microsoft.com/office/drawing/2014/main" id="{B9337A1D-85CA-3EAD-87F4-114E6DAFCA3A}"/>
              </a:ext>
            </a:extLst>
          </p:cNvPr>
          <p:cNvSpPr/>
          <p:nvPr/>
        </p:nvSpPr>
        <p:spPr>
          <a:xfrm>
            <a:off x="358968" y="5586473"/>
            <a:ext cx="2328259" cy="953329"/>
          </a:xfrm>
          <a:prstGeom prst="wedgeRoundRectCallout">
            <a:avLst>
              <a:gd name="adj1" fmla="val 66355"/>
              <a:gd name="adj2" fmla="val 3686"/>
              <a:gd name="adj3" fmla="val 16667"/>
            </a:avLst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クラスのみんなが見られるところに、クイズのファイルをおくと、みんなに見られてしまう。</a:t>
            </a:r>
            <a:endParaRPr lang="en-US" altLang="ja-JP" sz="1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CDCF074-EF87-7CD4-88E9-9850FF19778D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B8931DD-DAC9-0E40-F3B9-7B4F9F378F46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7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728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333" y="269956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４．クラウドを使うとよいこと、注意すること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BF9516-1AA9-7F07-1519-80E898A4DE64}"/>
              </a:ext>
            </a:extLst>
          </p:cNvPr>
          <p:cNvSpPr txBox="1"/>
          <p:nvPr/>
        </p:nvSpPr>
        <p:spPr>
          <a:xfrm>
            <a:off x="508988" y="869730"/>
            <a:ext cx="8922993" cy="74272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lIns="91440" tIns="45720" rIns="91440" bIns="45720" rtlCol="0" anchor="ctr">
            <a:noAutofit/>
          </a:bodyPr>
          <a:lstStyle/>
          <a:p>
            <a:r>
              <a:rPr lang="ja-JP" altLang="en-US" sz="2000">
                <a:latin typeface="メイリオ"/>
                <a:ea typeface="メイリオ"/>
              </a:rPr>
              <a:t>クラウドの特ちょうは「貯めておけること」「再利用できること」</a:t>
            </a:r>
            <a:endParaRPr lang="en-US" altLang="ja-JP" sz="2000">
              <a:latin typeface="メイリオ"/>
              <a:ea typeface="メイリオ"/>
            </a:endParaRPr>
          </a:p>
          <a:p>
            <a:r>
              <a:rPr lang="ja-JP" altLang="en-US" sz="2000">
                <a:latin typeface="メイリオ"/>
                <a:ea typeface="メイリオ"/>
              </a:rPr>
              <a:t>「共有できること」です。</a:t>
            </a:r>
            <a:endParaRPr lang="en-US" altLang="ja-JP" sz="2000">
              <a:latin typeface="メイリオ"/>
              <a:ea typeface="メイリオ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D29B76E-E12A-FA5E-B9A9-AA0FD9768D13}"/>
              </a:ext>
            </a:extLst>
          </p:cNvPr>
          <p:cNvSpPr txBox="1"/>
          <p:nvPr/>
        </p:nvSpPr>
        <p:spPr>
          <a:xfrm>
            <a:off x="3843010" y="2395202"/>
            <a:ext cx="5166733" cy="348515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noAutofit/>
          </a:bodyPr>
          <a:lstStyle/>
          <a:p>
            <a:pPr algn="ctr" defTabSz="742950">
              <a:defRPr/>
            </a:pPr>
            <a:endParaRPr kumimoji="1" lang="ja-JP" altLang="en-US" sz="1138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86F87BCF-ABAE-C6D3-E982-320C427378D4}"/>
              </a:ext>
            </a:extLst>
          </p:cNvPr>
          <p:cNvCxnSpPr>
            <a:cxnSpLocks/>
          </p:cNvCxnSpPr>
          <p:nvPr/>
        </p:nvCxnSpPr>
        <p:spPr>
          <a:xfrm flipH="1">
            <a:off x="2588795" y="2974012"/>
            <a:ext cx="1580662" cy="244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24B5052-334E-A9E0-66F5-603C2699BC69}"/>
              </a:ext>
            </a:extLst>
          </p:cNvPr>
          <p:cNvGrpSpPr/>
          <p:nvPr/>
        </p:nvGrpSpPr>
        <p:grpSpPr>
          <a:xfrm>
            <a:off x="4169457" y="2256813"/>
            <a:ext cx="1434397" cy="1434397"/>
            <a:chOff x="5069475" y="2292978"/>
            <a:chExt cx="1765412" cy="1765412"/>
          </a:xfrm>
        </p:grpSpPr>
        <p:pic>
          <p:nvPicPr>
            <p:cNvPr id="52" name="グラフィックス 51" descr="雲 枠線">
              <a:extLst>
                <a:ext uri="{FF2B5EF4-FFF2-40B4-BE49-F238E27FC236}">
                  <a16:creationId xmlns:a16="http://schemas.microsoft.com/office/drawing/2014/main" id="{AD4086B2-3EDE-24A2-A27B-6FF8AC161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CA0A2902-9343-C1D0-3DE7-5C136BFFDFBA}"/>
                </a:ext>
              </a:extLst>
            </p:cNvPr>
            <p:cNvSpPr txBox="1"/>
            <p:nvPr/>
          </p:nvSpPr>
          <p:spPr>
            <a:xfrm>
              <a:off x="5398183" y="3164698"/>
              <a:ext cx="1150611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63" b="1">
                  <a:solidFill>
                    <a:schemeClr val="accent5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クラウド</a:t>
              </a:r>
            </a:p>
          </p:txBody>
        </p:sp>
      </p:grp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64098073-D05F-7353-9D75-D746726400EC}"/>
              </a:ext>
            </a:extLst>
          </p:cNvPr>
          <p:cNvCxnSpPr>
            <a:cxnSpLocks/>
            <a:stCxn id="55" idx="2"/>
          </p:cNvCxnSpPr>
          <p:nvPr/>
        </p:nvCxnSpPr>
        <p:spPr>
          <a:xfrm>
            <a:off x="3854145" y="2306118"/>
            <a:ext cx="15702" cy="356113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34402BF-9BC5-ECEA-ADE5-5FADDC82320B}"/>
              </a:ext>
            </a:extLst>
          </p:cNvPr>
          <p:cNvSpPr txBox="1"/>
          <p:nvPr/>
        </p:nvSpPr>
        <p:spPr>
          <a:xfrm>
            <a:off x="3124258" y="1998341"/>
            <a:ext cx="145977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  <a:endParaRPr lang="ja-JP" altLang="en-US" sz="14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DD1040F-79F9-49DF-9E9B-4A51364B8B40}"/>
              </a:ext>
            </a:extLst>
          </p:cNvPr>
          <p:cNvSpPr/>
          <p:nvPr/>
        </p:nvSpPr>
        <p:spPr>
          <a:xfrm>
            <a:off x="4206902" y="3502752"/>
            <a:ext cx="1290876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en-US" altLang="ja-JP" sz="1400">
                <a:solidFill>
                  <a:schemeClr val="tx1"/>
                </a:solidFill>
                <a:latin typeface="メイリオ"/>
                <a:ea typeface="メイリオ"/>
              </a:rPr>
              <a:t>Google</a:t>
            </a:r>
            <a:endParaRPr lang="en-US" altLang="ja-JP" sz="1400">
              <a:solidFill>
                <a:schemeClr val="tx1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400">
                <a:solidFill>
                  <a:schemeClr val="tx1"/>
                </a:solidFill>
                <a:latin typeface="メイリオ"/>
                <a:ea typeface="メイリオ"/>
              </a:rPr>
              <a:t>ドライブ</a:t>
            </a:r>
          </a:p>
        </p:txBody>
      </p:sp>
      <p:cxnSp>
        <p:nvCxnSpPr>
          <p:cNvPr id="59" name="コネクタ: カギ線 58">
            <a:extLst>
              <a:ext uri="{FF2B5EF4-FFF2-40B4-BE49-F238E27FC236}">
                <a16:creationId xmlns:a16="http://schemas.microsoft.com/office/drawing/2014/main" id="{C3FF25A9-FC34-011F-87EC-6CCFD5C9D750}"/>
              </a:ext>
            </a:extLst>
          </p:cNvPr>
          <p:cNvCxnSpPr>
            <a:cxnSpLocks/>
            <a:stCxn id="56" idx="2"/>
            <a:endCxn id="61" idx="1"/>
          </p:cNvCxnSpPr>
          <p:nvPr/>
        </p:nvCxnSpPr>
        <p:spPr>
          <a:xfrm rot="16200000" flipH="1">
            <a:off x="4815414" y="4064822"/>
            <a:ext cx="344681" cy="270828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A4E6EB59-C1CC-3FA7-C8A0-1E74FF374042}"/>
              </a:ext>
            </a:extLst>
          </p:cNvPr>
          <p:cNvGrpSpPr/>
          <p:nvPr/>
        </p:nvGrpSpPr>
        <p:grpSpPr>
          <a:xfrm>
            <a:off x="5123168" y="4213847"/>
            <a:ext cx="2071401" cy="317459"/>
            <a:chOff x="9337068" y="4624863"/>
            <a:chExt cx="2549417" cy="390719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DC44D9D1-6617-FD89-800C-B1908C6FC201}"/>
                </a:ext>
              </a:extLst>
            </p:cNvPr>
            <p:cNvSpPr txBox="1"/>
            <p:nvPr/>
          </p:nvSpPr>
          <p:spPr>
            <a:xfrm>
              <a:off x="9337068" y="4624863"/>
              <a:ext cx="2549417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63"/>
                <a:t>       スライド</a:t>
              </a:r>
              <a:r>
                <a:rPr lang="en-US" altLang="ja-JP" sz="1463"/>
                <a:t>1</a:t>
              </a:r>
              <a:r>
                <a:rPr lang="ja-JP" altLang="en-US" sz="1463"/>
                <a:t>（最新）</a:t>
              </a:r>
              <a:endParaRPr kumimoji="1" lang="ja-JP" altLang="en-US" sz="1463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57AD5D7-FD31-280D-E639-387BCAA8377C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7BC950B8-2029-0522-AC8D-EF7F8DD0D8EE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024" name="正方形/長方形 1023">
                <a:extLst>
                  <a:ext uri="{FF2B5EF4-FFF2-40B4-BE49-F238E27FC236}">
                    <a16:creationId xmlns:a16="http://schemas.microsoft.com/office/drawing/2014/main" id="{BAB037D1-0A7C-B2D5-73F0-5C0ADF2D8AE5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pic>
        <p:nvPicPr>
          <p:cNvPr id="1028" name="Picture 6" descr="前から見たノートパソコンのイラスト">
            <a:extLst>
              <a:ext uri="{FF2B5EF4-FFF2-40B4-BE49-F238E27FC236}">
                <a16:creationId xmlns:a16="http://schemas.microsoft.com/office/drawing/2014/main" id="{46FD3D47-EAFF-059A-A27F-E268D8C84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918" y="2558387"/>
            <a:ext cx="1124919" cy="85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9" name="テキスト ボックス 1028">
            <a:extLst>
              <a:ext uri="{FF2B5EF4-FFF2-40B4-BE49-F238E27FC236}">
                <a16:creationId xmlns:a16="http://schemas.microsoft.com/office/drawing/2014/main" id="{9DBC2C1A-FDBF-63D8-E0C8-684D11D069FB}"/>
              </a:ext>
            </a:extLst>
          </p:cNvPr>
          <p:cNvSpPr txBox="1"/>
          <p:nvPr/>
        </p:nvSpPr>
        <p:spPr>
          <a:xfrm>
            <a:off x="1284143" y="2054107"/>
            <a:ext cx="1322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自分の</a:t>
            </a:r>
            <a:endParaRPr lang="en-US" altLang="ja-JP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  <a:endParaRPr lang="ja-JP" altLang="en-US" sz="1400"/>
          </a:p>
        </p:txBody>
      </p:sp>
      <p:sp>
        <p:nvSpPr>
          <p:cNvPr id="1036" name="正方形/長方形 1035">
            <a:extLst>
              <a:ext uri="{FF2B5EF4-FFF2-40B4-BE49-F238E27FC236}">
                <a16:creationId xmlns:a16="http://schemas.microsoft.com/office/drawing/2014/main" id="{54CFC5C6-7846-CFD7-80E9-FBF682C6CBEF}"/>
              </a:ext>
            </a:extLst>
          </p:cNvPr>
          <p:cNvSpPr/>
          <p:nvPr/>
        </p:nvSpPr>
        <p:spPr>
          <a:xfrm>
            <a:off x="5497777" y="4500886"/>
            <a:ext cx="3197439" cy="11253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/>
          </a:p>
        </p:txBody>
      </p:sp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144A3C7E-13A4-79CA-7865-7A4454BDD40E}"/>
              </a:ext>
            </a:extLst>
          </p:cNvPr>
          <p:cNvGrpSpPr/>
          <p:nvPr/>
        </p:nvGrpSpPr>
        <p:grpSpPr>
          <a:xfrm>
            <a:off x="5497776" y="4585078"/>
            <a:ext cx="2940228" cy="292388"/>
            <a:chOff x="9337068" y="4624863"/>
            <a:chExt cx="3618743" cy="359862"/>
          </a:xfrm>
        </p:grpSpPr>
        <p:sp>
          <p:nvSpPr>
            <p:cNvPr id="1032" name="テキスト ボックス 1031">
              <a:extLst>
                <a:ext uri="{FF2B5EF4-FFF2-40B4-BE49-F238E27FC236}">
                  <a16:creationId xmlns:a16="http://schemas.microsoft.com/office/drawing/2014/main" id="{DD3024EA-95D7-D83B-49C3-B9E28404AC55}"/>
                </a:ext>
              </a:extLst>
            </p:cNvPr>
            <p:cNvSpPr txBox="1"/>
            <p:nvPr/>
          </p:nvSpPr>
          <p:spPr>
            <a:xfrm>
              <a:off x="9337068" y="4624863"/>
              <a:ext cx="3618743" cy="359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300"/>
                <a:t>       スライド</a:t>
              </a:r>
              <a:r>
                <a:rPr lang="en-US" altLang="ja-JP" sz="1300"/>
                <a:t>1</a:t>
              </a:r>
              <a:r>
                <a:rPr lang="ja-JP" altLang="en-US" sz="1300"/>
                <a:t>（</a:t>
              </a:r>
              <a:r>
                <a:rPr lang="en-US" altLang="ja-JP" sz="1300"/>
                <a:t>6/4</a:t>
              </a:r>
              <a:r>
                <a:rPr lang="ja-JP" altLang="en-US" sz="1300"/>
                <a:t>に修正したもの）</a:t>
              </a:r>
              <a:endParaRPr kumimoji="1" lang="ja-JP" altLang="en-US" sz="1300"/>
            </a:p>
          </p:txBody>
        </p:sp>
        <p:grpSp>
          <p:nvGrpSpPr>
            <p:cNvPr id="1033" name="グループ化 1032">
              <a:extLst>
                <a:ext uri="{FF2B5EF4-FFF2-40B4-BE49-F238E27FC236}">
                  <a16:creationId xmlns:a16="http://schemas.microsoft.com/office/drawing/2014/main" id="{243AAC05-9580-9256-9DBE-97C0AA71ED45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34" name="正方形/長方形 1033">
                <a:extLst>
                  <a:ext uri="{FF2B5EF4-FFF2-40B4-BE49-F238E27FC236}">
                    <a16:creationId xmlns:a16="http://schemas.microsoft.com/office/drawing/2014/main" id="{F09CE225-1F62-50AE-FB8E-C274DA518E14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  <p:sp>
            <p:nvSpPr>
              <p:cNvPr id="1035" name="正方形/長方形 1034">
                <a:extLst>
                  <a:ext uri="{FF2B5EF4-FFF2-40B4-BE49-F238E27FC236}">
                    <a16:creationId xmlns:a16="http://schemas.microsoft.com/office/drawing/2014/main" id="{376836F8-EF68-664B-0E86-398D29320B37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</p:grpSp>
      </p:grpSp>
      <p:grpSp>
        <p:nvGrpSpPr>
          <p:cNvPr id="1042" name="グループ化 1041">
            <a:extLst>
              <a:ext uri="{FF2B5EF4-FFF2-40B4-BE49-F238E27FC236}">
                <a16:creationId xmlns:a16="http://schemas.microsoft.com/office/drawing/2014/main" id="{6E6B7E2F-7FD0-7EC7-4C66-9B6FE3B168B9}"/>
              </a:ext>
            </a:extLst>
          </p:cNvPr>
          <p:cNvGrpSpPr/>
          <p:nvPr/>
        </p:nvGrpSpPr>
        <p:grpSpPr>
          <a:xfrm>
            <a:off x="5501656" y="4932637"/>
            <a:ext cx="2940228" cy="292388"/>
            <a:chOff x="9337068" y="4624863"/>
            <a:chExt cx="3618743" cy="359862"/>
          </a:xfrm>
        </p:grpSpPr>
        <p:sp>
          <p:nvSpPr>
            <p:cNvPr id="1043" name="テキスト ボックス 1042">
              <a:extLst>
                <a:ext uri="{FF2B5EF4-FFF2-40B4-BE49-F238E27FC236}">
                  <a16:creationId xmlns:a16="http://schemas.microsoft.com/office/drawing/2014/main" id="{789FD8F2-82B6-64FD-EF7B-7B65A1333EBC}"/>
                </a:ext>
              </a:extLst>
            </p:cNvPr>
            <p:cNvSpPr txBox="1"/>
            <p:nvPr/>
          </p:nvSpPr>
          <p:spPr>
            <a:xfrm>
              <a:off x="9337068" y="4624863"/>
              <a:ext cx="3618743" cy="359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300"/>
                <a:t>       スライド</a:t>
              </a:r>
              <a:r>
                <a:rPr lang="en-US" altLang="ja-JP" sz="1300"/>
                <a:t>1</a:t>
              </a:r>
              <a:r>
                <a:rPr lang="ja-JP" altLang="en-US" sz="1300"/>
                <a:t>（</a:t>
              </a:r>
              <a:r>
                <a:rPr lang="en-US" altLang="ja-JP" sz="1300"/>
                <a:t>6/3</a:t>
              </a:r>
              <a:r>
                <a:rPr lang="ja-JP" altLang="en-US" sz="1300"/>
                <a:t>に修正したもの）</a:t>
              </a:r>
              <a:endParaRPr kumimoji="1" lang="ja-JP" altLang="en-US" sz="1300"/>
            </a:p>
          </p:txBody>
        </p:sp>
        <p:grpSp>
          <p:nvGrpSpPr>
            <p:cNvPr id="1044" name="グループ化 1043">
              <a:extLst>
                <a:ext uri="{FF2B5EF4-FFF2-40B4-BE49-F238E27FC236}">
                  <a16:creationId xmlns:a16="http://schemas.microsoft.com/office/drawing/2014/main" id="{115D690C-4EB5-71D9-9D38-9B0AC36B90AE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45" name="正方形/長方形 1044">
                <a:extLst>
                  <a:ext uri="{FF2B5EF4-FFF2-40B4-BE49-F238E27FC236}">
                    <a16:creationId xmlns:a16="http://schemas.microsoft.com/office/drawing/2014/main" id="{8DA14FAB-7DA0-F84E-C8CE-9DA76C1130F7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  <p:sp>
            <p:nvSpPr>
              <p:cNvPr id="1046" name="正方形/長方形 1045">
                <a:extLst>
                  <a:ext uri="{FF2B5EF4-FFF2-40B4-BE49-F238E27FC236}">
                    <a16:creationId xmlns:a16="http://schemas.microsoft.com/office/drawing/2014/main" id="{8A6878C6-ED00-20CA-5C68-E9BAE6925B4E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</p:grpSp>
      </p:grpSp>
      <p:grpSp>
        <p:nvGrpSpPr>
          <p:cNvPr id="1047" name="グループ化 1046">
            <a:extLst>
              <a:ext uri="{FF2B5EF4-FFF2-40B4-BE49-F238E27FC236}">
                <a16:creationId xmlns:a16="http://schemas.microsoft.com/office/drawing/2014/main" id="{189D9DAE-909F-0BFA-998B-CBCDBC288C3C}"/>
              </a:ext>
            </a:extLst>
          </p:cNvPr>
          <p:cNvGrpSpPr/>
          <p:nvPr/>
        </p:nvGrpSpPr>
        <p:grpSpPr>
          <a:xfrm>
            <a:off x="5514504" y="5277130"/>
            <a:ext cx="2940228" cy="292388"/>
            <a:chOff x="9337068" y="4624863"/>
            <a:chExt cx="3618743" cy="359862"/>
          </a:xfrm>
        </p:grpSpPr>
        <p:sp>
          <p:nvSpPr>
            <p:cNvPr id="1048" name="テキスト ボックス 1047">
              <a:extLst>
                <a:ext uri="{FF2B5EF4-FFF2-40B4-BE49-F238E27FC236}">
                  <a16:creationId xmlns:a16="http://schemas.microsoft.com/office/drawing/2014/main" id="{7FD5C7A5-BBAE-0985-BEDC-D0F226C67304}"/>
                </a:ext>
              </a:extLst>
            </p:cNvPr>
            <p:cNvSpPr txBox="1"/>
            <p:nvPr/>
          </p:nvSpPr>
          <p:spPr>
            <a:xfrm>
              <a:off x="9337068" y="4624863"/>
              <a:ext cx="3618743" cy="359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300"/>
                <a:t>       スライド</a:t>
              </a:r>
              <a:r>
                <a:rPr lang="en-US" altLang="ja-JP" sz="1300"/>
                <a:t>1</a:t>
              </a:r>
              <a:r>
                <a:rPr lang="ja-JP" altLang="en-US" sz="1300"/>
                <a:t>（</a:t>
              </a:r>
              <a:r>
                <a:rPr lang="en-US" altLang="ja-JP" sz="1300"/>
                <a:t>6/1</a:t>
              </a:r>
              <a:r>
                <a:rPr lang="ja-JP" altLang="en-US" sz="1300"/>
                <a:t>に修正したもの）</a:t>
              </a:r>
              <a:endParaRPr kumimoji="1" lang="ja-JP" altLang="en-US" sz="1300"/>
            </a:p>
          </p:txBody>
        </p:sp>
        <p:grpSp>
          <p:nvGrpSpPr>
            <p:cNvPr id="1049" name="グループ化 1048">
              <a:extLst>
                <a:ext uri="{FF2B5EF4-FFF2-40B4-BE49-F238E27FC236}">
                  <a16:creationId xmlns:a16="http://schemas.microsoft.com/office/drawing/2014/main" id="{E85B8DA6-89EB-1579-63E3-04BACB95C07C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50" name="正方形/長方形 1049">
                <a:extLst>
                  <a:ext uri="{FF2B5EF4-FFF2-40B4-BE49-F238E27FC236}">
                    <a16:creationId xmlns:a16="http://schemas.microsoft.com/office/drawing/2014/main" id="{869CD9DC-8C2C-486D-3EDC-542D7803C2C7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  <p:sp>
            <p:nvSpPr>
              <p:cNvPr id="1051" name="正方形/長方形 1050">
                <a:extLst>
                  <a:ext uri="{FF2B5EF4-FFF2-40B4-BE49-F238E27FC236}">
                    <a16:creationId xmlns:a16="http://schemas.microsoft.com/office/drawing/2014/main" id="{C1E8927E-4821-D8AF-3B2D-A6CC61304AE5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00"/>
              </a:p>
            </p:txBody>
          </p:sp>
        </p:grpSp>
      </p:grpSp>
      <p:pic>
        <p:nvPicPr>
          <p:cNvPr id="1055" name="Picture 2" descr="女の子の顔アイコン 5">
            <a:extLst>
              <a:ext uri="{FF2B5EF4-FFF2-40B4-BE49-F238E27FC236}">
                <a16:creationId xmlns:a16="http://schemas.microsoft.com/office/drawing/2014/main" id="{6D76C185-F0D4-5299-A84E-4B81E4036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89" y="2395202"/>
            <a:ext cx="854938" cy="85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9" name="吹き出し: 角を丸めた四角形 1058">
            <a:extLst>
              <a:ext uri="{FF2B5EF4-FFF2-40B4-BE49-F238E27FC236}">
                <a16:creationId xmlns:a16="http://schemas.microsoft.com/office/drawing/2014/main" id="{188280F5-A7ED-3FB5-89FD-A75AB214485C}"/>
              </a:ext>
            </a:extLst>
          </p:cNvPr>
          <p:cNvSpPr/>
          <p:nvPr/>
        </p:nvSpPr>
        <p:spPr>
          <a:xfrm>
            <a:off x="2948885" y="4727408"/>
            <a:ext cx="2306630" cy="1122860"/>
          </a:xfrm>
          <a:prstGeom prst="wedgeRoundRectCallout">
            <a:avLst>
              <a:gd name="adj1" fmla="val 60146"/>
              <a:gd name="adj2" fmla="val -47661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変更のりれきを見たり、まちがえた時にファイルをもどしたりすることができます。</a:t>
            </a:r>
            <a:endParaRPr lang="en-US" altLang="ja-JP" sz="1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0" name="吹き出し: 角を丸めた四角形 1059">
            <a:extLst>
              <a:ext uri="{FF2B5EF4-FFF2-40B4-BE49-F238E27FC236}">
                <a16:creationId xmlns:a16="http://schemas.microsoft.com/office/drawing/2014/main" id="{8D13C50E-5E06-492C-FBA2-5A4FC6DB8128}"/>
              </a:ext>
            </a:extLst>
          </p:cNvPr>
          <p:cNvSpPr/>
          <p:nvPr/>
        </p:nvSpPr>
        <p:spPr>
          <a:xfrm>
            <a:off x="2098057" y="3442476"/>
            <a:ext cx="1771790" cy="796325"/>
          </a:xfrm>
          <a:prstGeom prst="wedgeRoundRectCallout">
            <a:avLst>
              <a:gd name="adj1" fmla="val 66057"/>
              <a:gd name="adj2" fmla="val -23796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データを貯めておいて、いつでも使えます。</a:t>
            </a:r>
            <a:endParaRPr lang="en-US" altLang="ja-JP" sz="1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61" name="グループ化 1060">
            <a:extLst>
              <a:ext uri="{FF2B5EF4-FFF2-40B4-BE49-F238E27FC236}">
                <a16:creationId xmlns:a16="http://schemas.microsoft.com/office/drawing/2014/main" id="{11FAD8B0-C878-4A48-4109-09E9172BE35C}"/>
              </a:ext>
            </a:extLst>
          </p:cNvPr>
          <p:cNvGrpSpPr/>
          <p:nvPr/>
        </p:nvGrpSpPr>
        <p:grpSpPr>
          <a:xfrm>
            <a:off x="6242574" y="3004441"/>
            <a:ext cx="2539478" cy="317459"/>
            <a:chOff x="9337068" y="4624863"/>
            <a:chExt cx="3125511" cy="390719"/>
          </a:xfrm>
        </p:grpSpPr>
        <p:sp>
          <p:nvSpPr>
            <p:cNvPr id="1062" name="テキスト ボックス 1061">
              <a:extLst>
                <a:ext uri="{FF2B5EF4-FFF2-40B4-BE49-F238E27FC236}">
                  <a16:creationId xmlns:a16="http://schemas.microsoft.com/office/drawing/2014/main" id="{7D741C66-1222-4803-819D-A891E63F7BAC}"/>
                </a:ext>
              </a:extLst>
            </p:cNvPr>
            <p:cNvSpPr txBox="1"/>
            <p:nvPr/>
          </p:nvSpPr>
          <p:spPr>
            <a:xfrm>
              <a:off x="9337068" y="4624863"/>
              <a:ext cx="3125511" cy="39071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1463"/>
                <a:t>       友達のスライド（共有）</a:t>
              </a:r>
              <a:endParaRPr kumimoji="1" lang="ja-JP" altLang="en-US" sz="1463"/>
            </a:p>
          </p:txBody>
        </p: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471F7D24-417D-3468-81EB-440685182948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64" name="正方形/長方形 1063">
                <a:extLst>
                  <a:ext uri="{FF2B5EF4-FFF2-40B4-BE49-F238E27FC236}">
                    <a16:creationId xmlns:a16="http://schemas.microsoft.com/office/drawing/2014/main" id="{80A3CC78-B128-123E-05F1-433CCBBB8133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065" name="正方形/長方形 1064">
                <a:extLst>
                  <a:ext uri="{FF2B5EF4-FFF2-40B4-BE49-F238E27FC236}">
                    <a16:creationId xmlns:a16="http://schemas.microsoft.com/office/drawing/2014/main" id="{5316A141-F90B-5937-8C4B-438CCC7D0E44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cxnSp>
        <p:nvCxnSpPr>
          <p:cNvPr id="1066" name="コネクタ: カギ線 1065">
            <a:extLst>
              <a:ext uri="{FF2B5EF4-FFF2-40B4-BE49-F238E27FC236}">
                <a16:creationId xmlns:a16="http://schemas.microsoft.com/office/drawing/2014/main" id="{5121F9AC-DCAA-8FE9-537C-0453F1ABFF04}"/>
              </a:ext>
            </a:extLst>
          </p:cNvPr>
          <p:cNvCxnSpPr>
            <a:cxnSpLocks/>
            <a:stCxn id="56" idx="3"/>
            <a:endCxn id="1062" idx="1"/>
          </p:cNvCxnSpPr>
          <p:nvPr/>
        </p:nvCxnSpPr>
        <p:spPr>
          <a:xfrm flipV="1">
            <a:off x="5497778" y="3163171"/>
            <a:ext cx="744796" cy="60215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0" name="吹き出し: 角を丸めた四角形 1069">
            <a:extLst>
              <a:ext uri="{FF2B5EF4-FFF2-40B4-BE49-F238E27FC236}">
                <a16:creationId xmlns:a16="http://schemas.microsoft.com/office/drawing/2014/main" id="{00CFAF3E-B76F-3E71-545D-5982963C401E}"/>
              </a:ext>
            </a:extLst>
          </p:cNvPr>
          <p:cNvSpPr/>
          <p:nvPr/>
        </p:nvSpPr>
        <p:spPr>
          <a:xfrm>
            <a:off x="6259426" y="1798401"/>
            <a:ext cx="2435790" cy="1066391"/>
          </a:xfrm>
          <a:prstGeom prst="wedgeRoundRectCallout">
            <a:avLst>
              <a:gd name="adj1" fmla="val -41325"/>
              <a:gd name="adj2" fmla="val 62051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友達が共有してくれたファイルを共同編集したり、コメントを追加したりすることができます。</a:t>
            </a:r>
            <a:endParaRPr lang="en-US" altLang="ja-JP" sz="1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71" name="Picture 6" descr="女の子の顔アイコン 3">
            <a:extLst>
              <a:ext uri="{FF2B5EF4-FFF2-40B4-BE49-F238E27FC236}">
                <a16:creationId xmlns:a16="http://schemas.microsoft.com/office/drawing/2014/main" id="{92815F50-8ACA-E3B4-898E-AD8FB6115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807" y="2322179"/>
            <a:ext cx="832306" cy="8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4585721-8EC8-522D-4663-E61332FF4838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54C5189-92F3-EDE3-1B62-E0B4FACB90F6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8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2957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77" y="263895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５．パスワードの管理について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BF9516-1AA9-7F07-1519-80E898A4DE64}"/>
              </a:ext>
            </a:extLst>
          </p:cNvPr>
          <p:cNvSpPr txBox="1"/>
          <p:nvPr/>
        </p:nvSpPr>
        <p:spPr>
          <a:xfrm>
            <a:off x="475039" y="924409"/>
            <a:ext cx="8934511" cy="551523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r>
              <a:rPr lang="ja-JP" altLang="en-US" sz="2000">
                <a:latin typeface="メイリオ"/>
                <a:ea typeface="メイリオ"/>
              </a:rPr>
              <a:t>パスワードがほかの人に知られないように、注意する必要があります。</a:t>
            </a:r>
            <a:endParaRPr kumimoji="1" lang="en-US" altLang="ja-JP" sz="2000">
              <a:latin typeface="メイリオ"/>
              <a:ea typeface="メイリオ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D29B76E-E12A-FA5E-B9A9-AA0FD9768D13}"/>
              </a:ext>
            </a:extLst>
          </p:cNvPr>
          <p:cNvSpPr txBox="1"/>
          <p:nvPr/>
        </p:nvSpPr>
        <p:spPr>
          <a:xfrm>
            <a:off x="5829050" y="2504174"/>
            <a:ext cx="3780534" cy="3485159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noAutofit/>
          </a:bodyPr>
          <a:lstStyle/>
          <a:p>
            <a:pPr algn="ctr" defTabSz="742950">
              <a:defRPr/>
            </a:pPr>
            <a:endParaRPr kumimoji="1" lang="ja-JP" altLang="en-US" sz="1138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86F87BCF-ABAE-C6D3-E982-320C427378D4}"/>
              </a:ext>
            </a:extLst>
          </p:cNvPr>
          <p:cNvCxnSpPr>
            <a:cxnSpLocks/>
            <a:endCxn id="1028" idx="3"/>
          </p:cNvCxnSpPr>
          <p:nvPr/>
        </p:nvCxnSpPr>
        <p:spPr>
          <a:xfrm flipH="1" flipV="1">
            <a:off x="4823435" y="2195797"/>
            <a:ext cx="1504841" cy="437671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24B5052-334E-A9E0-66F5-603C2699BC69}"/>
              </a:ext>
            </a:extLst>
          </p:cNvPr>
          <p:cNvGrpSpPr/>
          <p:nvPr/>
        </p:nvGrpSpPr>
        <p:grpSpPr>
          <a:xfrm>
            <a:off x="6155497" y="2365785"/>
            <a:ext cx="1434397" cy="1434397"/>
            <a:chOff x="5069475" y="2292978"/>
            <a:chExt cx="1765412" cy="1765412"/>
          </a:xfrm>
        </p:grpSpPr>
        <p:pic>
          <p:nvPicPr>
            <p:cNvPr id="52" name="グラフィックス 51" descr="雲 枠線">
              <a:extLst>
                <a:ext uri="{FF2B5EF4-FFF2-40B4-BE49-F238E27FC236}">
                  <a16:creationId xmlns:a16="http://schemas.microsoft.com/office/drawing/2014/main" id="{AD4086B2-3EDE-24A2-A27B-6FF8AC161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CA0A2902-9343-C1D0-3DE7-5C136BFFDFBA}"/>
                </a:ext>
              </a:extLst>
            </p:cNvPr>
            <p:cNvSpPr txBox="1"/>
            <p:nvPr/>
          </p:nvSpPr>
          <p:spPr>
            <a:xfrm>
              <a:off x="5400526" y="3168582"/>
              <a:ext cx="1150611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63" b="1">
                  <a:solidFill>
                    <a:schemeClr val="accent5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クラウド</a:t>
              </a:r>
            </a:p>
          </p:txBody>
        </p:sp>
      </p:grp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64098073-D05F-7353-9D75-D746726400EC}"/>
              </a:ext>
            </a:extLst>
          </p:cNvPr>
          <p:cNvCxnSpPr>
            <a:cxnSpLocks/>
            <a:stCxn id="55" idx="2"/>
          </p:cNvCxnSpPr>
          <p:nvPr/>
        </p:nvCxnSpPr>
        <p:spPr>
          <a:xfrm>
            <a:off x="5840185" y="2415090"/>
            <a:ext cx="15702" cy="356113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34402BF-9BC5-ECEA-ADE5-5FADDC82320B}"/>
              </a:ext>
            </a:extLst>
          </p:cNvPr>
          <p:cNvSpPr txBox="1"/>
          <p:nvPr/>
        </p:nvSpPr>
        <p:spPr>
          <a:xfrm>
            <a:off x="5110298" y="2107313"/>
            <a:ext cx="145977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  <a:endParaRPr lang="ja-JP" altLang="en-US" sz="14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DD1040F-79F9-49DF-9E9B-4A51364B8B40}"/>
              </a:ext>
            </a:extLst>
          </p:cNvPr>
          <p:cNvSpPr/>
          <p:nvPr/>
        </p:nvSpPr>
        <p:spPr>
          <a:xfrm>
            <a:off x="6192942" y="3611724"/>
            <a:ext cx="1290876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en-US" altLang="ja-JP" sz="1400">
                <a:solidFill>
                  <a:schemeClr val="tx1"/>
                </a:solidFill>
                <a:latin typeface="メイリオ"/>
                <a:ea typeface="メイリオ"/>
              </a:rPr>
              <a:t>Google</a:t>
            </a:r>
            <a:endParaRPr lang="en-US" altLang="ja-JP" sz="1400">
              <a:solidFill>
                <a:schemeClr val="tx1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400">
                <a:solidFill>
                  <a:schemeClr val="tx1"/>
                </a:solidFill>
                <a:latin typeface="メイリオ"/>
                <a:ea typeface="メイリオ"/>
              </a:rPr>
              <a:t>ドライブ</a:t>
            </a:r>
          </a:p>
        </p:txBody>
      </p:sp>
      <p:cxnSp>
        <p:nvCxnSpPr>
          <p:cNvPr id="59" name="コネクタ: カギ線 58">
            <a:extLst>
              <a:ext uri="{FF2B5EF4-FFF2-40B4-BE49-F238E27FC236}">
                <a16:creationId xmlns:a16="http://schemas.microsoft.com/office/drawing/2014/main" id="{C3FF25A9-FC34-011F-87EC-6CCFD5C9D750}"/>
              </a:ext>
            </a:extLst>
          </p:cNvPr>
          <p:cNvCxnSpPr>
            <a:cxnSpLocks/>
            <a:stCxn id="56" idx="2"/>
            <a:endCxn id="61" idx="1"/>
          </p:cNvCxnSpPr>
          <p:nvPr/>
        </p:nvCxnSpPr>
        <p:spPr>
          <a:xfrm rot="16200000" flipH="1">
            <a:off x="6801454" y="4173794"/>
            <a:ext cx="344681" cy="270828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A4E6EB59-C1CC-3FA7-C8A0-1E74FF374042}"/>
              </a:ext>
            </a:extLst>
          </p:cNvPr>
          <p:cNvGrpSpPr/>
          <p:nvPr/>
        </p:nvGrpSpPr>
        <p:grpSpPr>
          <a:xfrm>
            <a:off x="7109208" y="4322819"/>
            <a:ext cx="2071401" cy="317459"/>
            <a:chOff x="9337068" y="4624863"/>
            <a:chExt cx="2549417" cy="390719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DC44D9D1-6617-FD89-800C-B1908C6FC201}"/>
                </a:ext>
              </a:extLst>
            </p:cNvPr>
            <p:cNvSpPr txBox="1"/>
            <p:nvPr/>
          </p:nvSpPr>
          <p:spPr>
            <a:xfrm>
              <a:off x="9337068" y="4624863"/>
              <a:ext cx="2549417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63"/>
                <a:t>       スライド</a:t>
              </a:r>
              <a:r>
                <a:rPr lang="en-US" altLang="ja-JP" sz="1463"/>
                <a:t>1</a:t>
              </a:r>
              <a:r>
                <a:rPr lang="ja-JP" altLang="en-US" sz="1463"/>
                <a:t>（最新）</a:t>
              </a:r>
              <a:endParaRPr kumimoji="1" lang="ja-JP" altLang="en-US" sz="1463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257AD5D7-FD31-280D-E639-387BCAA8377C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7BC950B8-2029-0522-AC8D-EF7F8DD0D8EE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  <p:sp>
            <p:nvSpPr>
              <p:cNvPr id="1024" name="正方形/長方形 1023">
                <a:extLst>
                  <a:ext uri="{FF2B5EF4-FFF2-40B4-BE49-F238E27FC236}">
                    <a16:creationId xmlns:a16="http://schemas.microsoft.com/office/drawing/2014/main" id="{BAB037D1-0A7C-B2D5-73F0-5C0ADF2D8AE5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63"/>
              </a:p>
            </p:txBody>
          </p:sp>
        </p:grpSp>
      </p:grpSp>
      <p:pic>
        <p:nvPicPr>
          <p:cNvPr id="1028" name="Picture 6" descr="前から見たノートパソコンのイラスト">
            <a:extLst>
              <a:ext uri="{FF2B5EF4-FFF2-40B4-BE49-F238E27FC236}">
                <a16:creationId xmlns:a16="http://schemas.microsoft.com/office/drawing/2014/main" id="{46FD3D47-EAFF-059A-A27F-E268D8C84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737" y="2217843"/>
            <a:ext cx="1124919" cy="85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9" name="テキスト ボックス 1028">
            <a:extLst>
              <a:ext uri="{FF2B5EF4-FFF2-40B4-BE49-F238E27FC236}">
                <a16:creationId xmlns:a16="http://schemas.microsoft.com/office/drawing/2014/main" id="{9DBC2C1A-FDBF-63D8-E0C8-684D11D069FB}"/>
              </a:ext>
            </a:extLst>
          </p:cNvPr>
          <p:cNvSpPr txBox="1"/>
          <p:nvPr/>
        </p:nvSpPr>
        <p:spPr>
          <a:xfrm>
            <a:off x="3442962" y="1713563"/>
            <a:ext cx="1322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自分の</a:t>
            </a:r>
            <a:endParaRPr lang="en-US" altLang="ja-JP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  <a:endParaRPr lang="ja-JP" altLang="en-US" sz="1400"/>
          </a:p>
        </p:txBody>
      </p:sp>
      <p:cxnSp>
        <p:nvCxnSpPr>
          <p:cNvPr id="1039" name="直線コネクタ 1038">
            <a:extLst>
              <a:ext uri="{FF2B5EF4-FFF2-40B4-BE49-F238E27FC236}">
                <a16:creationId xmlns:a16="http://schemas.microsoft.com/office/drawing/2014/main" id="{DED57364-424B-B66C-E474-7575045B434B}"/>
              </a:ext>
            </a:extLst>
          </p:cNvPr>
          <p:cNvCxnSpPr>
            <a:cxnSpLocks/>
          </p:cNvCxnSpPr>
          <p:nvPr/>
        </p:nvCxnSpPr>
        <p:spPr>
          <a:xfrm flipH="1">
            <a:off x="5000477" y="3374139"/>
            <a:ext cx="1180134" cy="1759996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5" name="Picture 2" descr="女の子の顔アイコン 5">
            <a:extLst>
              <a:ext uri="{FF2B5EF4-FFF2-40B4-BE49-F238E27FC236}">
                <a16:creationId xmlns:a16="http://schemas.microsoft.com/office/drawing/2014/main" id="{6D76C185-F0D4-5299-A84E-4B81E4036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208" y="2054658"/>
            <a:ext cx="854938" cy="85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58" name="グループ化 1057">
            <a:extLst>
              <a:ext uri="{FF2B5EF4-FFF2-40B4-BE49-F238E27FC236}">
                <a16:creationId xmlns:a16="http://schemas.microsoft.com/office/drawing/2014/main" id="{9F2539FF-D6AF-2B7F-9CC2-A255658BD3B8}"/>
              </a:ext>
            </a:extLst>
          </p:cNvPr>
          <p:cNvGrpSpPr/>
          <p:nvPr/>
        </p:nvGrpSpPr>
        <p:grpSpPr>
          <a:xfrm>
            <a:off x="3758684" y="4633253"/>
            <a:ext cx="1429343" cy="1423237"/>
            <a:chOff x="2292201" y="4611021"/>
            <a:chExt cx="1759192" cy="1751676"/>
          </a:xfrm>
        </p:grpSpPr>
        <p:sp>
          <p:nvSpPr>
            <p:cNvPr id="1038" name="テキスト ボックス 1037">
              <a:extLst>
                <a:ext uri="{FF2B5EF4-FFF2-40B4-BE49-F238E27FC236}">
                  <a16:creationId xmlns:a16="http://schemas.microsoft.com/office/drawing/2014/main" id="{19952C80-2381-7899-5321-9A004B935846}"/>
                </a:ext>
              </a:extLst>
            </p:cNvPr>
            <p:cNvSpPr txBox="1"/>
            <p:nvPr/>
          </p:nvSpPr>
          <p:spPr>
            <a:xfrm>
              <a:off x="2380511" y="4611021"/>
              <a:ext cx="1670882" cy="6439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rPr>
                <a:t>ほかの人の</a:t>
              </a:r>
              <a:endPara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rPr>
                <a:t>タブレット</a:t>
              </a:r>
              <a:endParaRPr lang="ja-JP" altLang="en-US" sz="1400"/>
            </a:p>
          </p:txBody>
        </p:sp>
        <p:pic>
          <p:nvPicPr>
            <p:cNvPr id="1056" name="Picture 4" descr="斜めから見たノートパソコンのイラスト">
              <a:extLst>
                <a:ext uri="{FF2B5EF4-FFF2-40B4-BE49-F238E27FC236}">
                  <a16:creationId xmlns:a16="http://schemas.microsoft.com/office/drawing/2014/main" id="{E14DCBCE-2E1C-ADD1-F36C-202C4A4CBF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2201" y="5212678"/>
              <a:ext cx="1513183" cy="1150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楕円 3">
            <a:extLst>
              <a:ext uri="{FF2B5EF4-FFF2-40B4-BE49-F238E27FC236}">
                <a16:creationId xmlns:a16="http://schemas.microsoft.com/office/drawing/2014/main" id="{D32DC56B-326A-2574-C611-C5B9727A7D5F}"/>
              </a:ext>
            </a:extLst>
          </p:cNvPr>
          <p:cNvSpPr/>
          <p:nvPr/>
        </p:nvSpPr>
        <p:spPr>
          <a:xfrm>
            <a:off x="4111456" y="3620058"/>
            <a:ext cx="2084137" cy="91918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パスワードの管理が大切</a:t>
            </a:r>
            <a:endParaRPr kumimoji="1" lang="en-US" altLang="ja-JP" sz="1600" b="1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176CC90-097C-B85E-6362-DDC9DE25E74E}"/>
              </a:ext>
            </a:extLst>
          </p:cNvPr>
          <p:cNvGrpSpPr/>
          <p:nvPr/>
        </p:nvGrpSpPr>
        <p:grpSpPr>
          <a:xfrm>
            <a:off x="91361" y="3310314"/>
            <a:ext cx="3843571" cy="1757142"/>
            <a:chOff x="7588604" y="1549640"/>
            <a:chExt cx="4254507" cy="173706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A859459-DFA8-F18B-37AD-3F9131A81D1E}"/>
                </a:ext>
              </a:extLst>
            </p:cNvPr>
            <p:cNvSpPr/>
            <p:nvPr/>
          </p:nvSpPr>
          <p:spPr>
            <a:xfrm>
              <a:off x="7635679" y="1608980"/>
              <a:ext cx="4207432" cy="167772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altLang="ja-JP" sz="160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E2492C-3415-AC67-E82B-13195A49B42F}"/>
                </a:ext>
              </a:extLst>
            </p:cNvPr>
            <p:cNvSpPr/>
            <p:nvPr/>
          </p:nvSpPr>
          <p:spPr>
            <a:xfrm>
              <a:off x="7588604" y="1549640"/>
              <a:ext cx="4207432" cy="16777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r>
                <a:rPr kumimoji="1" lang="ja-JP" altLang="en-US" sz="1600" b="1" u="sng">
                  <a:solidFill>
                    <a:srgbClr val="FF0000"/>
                  </a:solidFill>
                  <a:latin typeface="Meiryo"/>
                  <a:ea typeface="Meiryo"/>
                </a:rPr>
                <a:t>パスワードの注意</a:t>
              </a:r>
              <a:endParaRPr lang="en-US" altLang="ja-JP" sz="1600" b="1" u="sng">
                <a:solidFill>
                  <a:srgbClr val="FF0000"/>
                </a:solidFill>
                <a:latin typeface="Meiryo"/>
                <a:ea typeface="Meiryo"/>
              </a:endParaRPr>
            </a:p>
            <a:p>
              <a:r>
                <a:rPr kumimoji="1" lang="ja-JP" altLang="en-US" sz="1600" b="1">
                  <a:solidFill>
                    <a:schemeClr val="tx1"/>
                  </a:solidFill>
                  <a:latin typeface="Meiryo"/>
                  <a:ea typeface="Meiryo"/>
                </a:rPr>
                <a:t>・パスワードをほかの人に教えない</a:t>
              </a:r>
              <a:endParaRPr lang="en-US" altLang="ja-JP" sz="1600" b="1">
                <a:solidFill>
                  <a:schemeClr val="tx1"/>
                </a:solidFill>
                <a:latin typeface="Meiryo"/>
                <a:ea typeface="Meiryo"/>
              </a:endParaRPr>
            </a:p>
            <a:p>
              <a:r>
                <a:rPr lang="ja-JP" altLang="en-US" sz="1600" b="1">
                  <a:solidFill>
                    <a:schemeClr val="tx1"/>
                  </a:solidFill>
                  <a:latin typeface="Meiryo"/>
                  <a:ea typeface="Meiryo"/>
                </a:rPr>
                <a:t>・かんたんにやぶられない、</a:t>
              </a:r>
              <a:endParaRPr lang="en-US" altLang="ja-JP" sz="1600" b="1">
                <a:solidFill>
                  <a:schemeClr val="tx1"/>
                </a:solidFill>
                <a:latin typeface="Meiryo"/>
                <a:ea typeface="Meiryo"/>
              </a:endParaRPr>
            </a:p>
            <a:p>
              <a:r>
                <a:rPr lang="ja-JP" altLang="en-US" sz="1600" b="1">
                  <a:solidFill>
                    <a:schemeClr val="tx1"/>
                  </a:solidFill>
                  <a:latin typeface="Meiryo"/>
                  <a:ea typeface="Meiryo"/>
                </a:rPr>
                <a:t>   覚えやすく、わすれないパスワード</a:t>
              </a:r>
              <a:endParaRPr lang="en-US" altLang="ja-JP" sz="1600" b="1">
                <a:solidFill>
                  <a:schemeClr val="tx1"/>
                </a:solidFill>
                <a:latin typeface="Meiryo"/>
                <a:ea typeface="Meiryo"/>
              </a:endParaRPr>
            </a:p>
            <a:p>
              <a:r>
                <a:rPr lang="ja-JP" altLang="en-US" sz="1600" b="1">
                  <a:solidFill>
                    <a:schemeClr val="tx1"/>
                  </a:solidFill>
                  <a:latin typeface="Meiryo"/>
                  <a:ea typeface="Meiryo"/>
                </a:rPr>
                <a:t>   にする</a:t>
              </a:r>
              <a:endParaRPr lang="en-US" altLang="ja-JP" sz="1600" b="1">
                <a:solidFill>
                  <a:schemeClr val="tx1"/>
                </a:solidFill>
                <a:latin typeface="Meiryo"/>
                <a:ea typeface="Meiryo"/>
              </a:endParaRPr>
            </a:p>
            <a:p>
              <a:r>
                <a:rPr lang="ja-JP" altLang="en-US" sz="1600" b="1">
                  <a:solidFill>
                    <a:schemeClr val="tx1"/>
                  </a:solidFill>
                  <a:latin typeface="Meiryo"/>
                  <a:ea typeface="Meiryo"/>
                </a:rPr>
                <a:t>・パスワードをどこかに書き残さない</a:t>
              </a:r>
              <a:endParaRPr lang="en-US" altLang="ja-JP" sz="1600" b="1">
                <a:solidFill>
                  <a:schemeClr val="tx1"/>
                </a:solidFill>
                <a:latin typeface="Meiryo"/>
                <a:ea typeface="Meiryo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B6A0F3D-F1F2-3E64-9D90-1A20279B9DC8}"/>
              </a:ext>
            </a:extLst>
          </p:cNvPr>
          <p:cNvSpPr txBox="1"/>
          <p:nvPr/>
        </p:nvSpPr>
        <p:spPr>
          <a:xfrm>
            <a:off x="7188522" y="4783200"/>
            <a:ext cx="1988045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63"/>
              <a:t>    </a:t>
            </a:r>
            <a:r>
              <a:rPr lang="ja-JP" altLang="en-US" sz="1463"/>
              <a:t> </a:t>
            </a:r>
            <a:r>
              <a:rPr kumimoji="1" lang="ja-JP" altLang="en-US" sz="1463"/>
              <a:t>スプレッドシート</a:t>
            </a:r>
            <a:r>
              <a:rPr kumimoji="1" lang="en-US" altLang="ja-JP" sz="1463"/>
              <a:t>1</a:t>
            </a:r>
            <a:endParaRPr kumimoji="1" lang="ja-JP" altLang="en-US" sz="1463"/>
          </a:p>
        </p:txBody>
      </p:sp>
      <p:cxnSp>
        <p:nvCxnSpPr>
          <p:cNvPr id="5" name="コネクタ: カギ線 4">
            <a:extLst>
              <a:ext uri="{FF2B5EF4-FFF2-40B4-BE49-F238E27FC236}">
                <a16:creationId xmlns:a16="http://schemas.microsoft.com/office/drawing/2014/main" id="{63BA6D53-C71F-5808-EC79-57F8BF7CDB66}"/>
              </a:ext>
            </a:extLst>
          </p:cNvPr>
          <p:cNvCxnSpPr>
            <a:cxnSpLocks/>
            <a:endCxn id="3" idx="1"/>
          </p:cNvCxnSpPr>
          <p:nvPr/>
        </p:nvCxnSpPr>
        <p:spPr>
          <a:xfrm rot="16200000" flipH="1">
            <a:off x="6610818" y="4364226"/>
            <a:ext cx="803166" cy="352241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1F7BC60-8E7E-22B1-D653-E2AE9BE48DE8}"/>
              </a:ext>
            </a:extLst>
          </p:cNvPr>
          <p:cNvSpPr/>
          <p:nvPr/>
        </p:nvSpPr>
        <p:spPr>
          <a:xfrm>
            <a:off x="7197806" y="4798359"/>
            <a:ext cx="299574" cy="25963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64B5D45-3E57-EF56-20F4-24BACB6DEC48}"/>
              </a:ext>
            </a:extLst>
          </p:cNvPr>
          <p:cNvSpPr txBox="1"/>
          <p:nvPr/>
        </p:nvSpPr>
        <p:spPr>
          <a:xfrm>
            <a:off x="7184243" y="5214341"/>
            <a:ext cx="2021648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63"/>
              <a:t>    </a:t>
            </a:r>
            <a:r>
              <a:rPr lang="ja-JP" altLang="en-US" sz="1463"/>
              <a:t> </a:t>
            </a:r>
            <a:r>
              <a:rPr kumimoji="1" lang="ja-JP" altLang="en-US" sz="1463"/>
              <a:t>写真１</a:t>
            </a:r>
          </a:p>
        </p:txBody>
      </p:sp>
      <p:cxnSp>
        <p:nvCxnSpPr>
          <p:cNvPr id="12" name="コネクタ: カギ線 11">
            <a:extLst>
              <a:ext uri="{FF2B5EF4-FFF2-40B4-BE49-F238E27FC236}">
                <a16:creationId xmlns:a16="http://schemas.microsoft.com/office/drawing/2014/main" id="{F80662A3-7349-0B63-2CA5-8EB1E6CC798C}"/>
              </a:ext>
            </a:extLst>
          </p:cNvPr>
          <p:cNvCxnSpPr>
            <a:cxnSpLocks/>
            <a:stCxn id="56" idx="2"/>
            <a:endCxn id="7" idx="1"/>
          </p:cNvCxnSpPr>
          <p:nvPr/>
        </p:nvCxnSpPr>
        <p:spPr>
          <a:xfrm rot="16200000" flipH="1">
            <a:off x="6393210" y="4582037"/>
            <a:ext cx="1236203" cy="345863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AD23FAE-C7F7-F1D0-E64F-1500A8593D74}"/>
              </a:ext>
            </a:extLst>
          </p:cNvPr>
          <p:cNvSpPr/>
          <p:nvPr/>
        </p:nvSpPr>
        <p:spPr>
          <a:xfrm>
            <a:off x="7193527" y="5229501"/>
            <a:ext cx="299574" cy="25963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4454D00-9699-3A5E-460E-9C07E72641CC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D50612D-E05A-E5E6-41C1-A699BBB57276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8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6318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テキスト ボックス 1028">
            <a:extLst>
              <a:ext uri="{FF2B5EF4-FFF2-40B4-BE49-F238E27FC236}">
                <a16:creationId xmlns:a16="http://schemas.microsoft.com/office/drawing/2014/main" id="{9951A957-BF43-A929-6C46-B43F19517FA9}"/>
              </a:ext>
            </a:extLst>
          </p:cNvPr>
          <p:cNvSpPr txBox="1"/>
          <p:nvPr/>
        </p:nvSpPr>
        <p:spPr>
          <a:xfrm>
            <a:off x="3601306" y="2219716"/>
            <a:ext cx="5029864" cy="3975191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noAutofit/>
          </a:bodyPr>
          <a:lstStyle/>
          <a:p>
            <a:pPr algn="ctr" defTabSz="742950">
              <a:defRPr/>
            </a:pPr>
            <a:endParaRPr kumimoji="1" lang="ja-JP" altLang="en-US" sz="1138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735" y="272283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６．外部アプリでファイルを共有するとき</a:t>
            </a:r>
          </a:p>
        </p:txBody>
      </p:sp>
      <p:pic>
        <p:nvPicPr>
          <p:cNvPr id="11" name="Picture 6" descr="前から見たノートパソコンのイラスト">
            <a:extLst>
              <a:ext uri="{FF2B5EF4-FFF2-40B4-BE49-F238E27FC236}">
                <a16:creationId xmlns:a16="http://schemas.microsoft.com/office/drawing/2014/main" id="{B75694F9-B3F3-451C-6E8F-BE40FC5EE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723" y="2219716"/>
            <a:ext cx="1332294" cy="101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69695A57-817B-1366-742F-A271DF909A02}"/>
              </a:ext>
            </a:extLst>
          </p:cNvPr>
          <p:cNvCxnSpPr>
            <a:cxnSpLocks/>
            <a:stCxn id="53" idx="6"/>
          </p:cNvCxnSpPr>
          <p:nvPr/>
        </p:nvCxnSpPr>
        <p:spPr>
          <a:xfrm>
            <a:off x="1652289" y="2461747"/>
            <a:ext cx="423050" cy="264240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7FB9D2A-E1B4-26EB-A6DA-D47CBC8E0A61}"/>
              </a:ext>
            </a:extLst>
          </p:cNvPr>
          <p:cNvSpPr txBox="1"/>
          <p:nvPr/>
        </p:nvSpPr>
        <p:spPr>
          <a:xfrm>
            <a:off x="1907556" y="3236726"/>
            <a:ext cx="1322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742950">
              <a:defRPr/>
            </a:pPr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じぶんの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  <a:endParaRPr kumimoji="1" lang="ja-JP" altLang="en-US" sz="140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1059" name="直線コネクタ 1058">
            <a:extLst>
              <a:ext uri="{FF2B5EF4-FFF2-40B4-BE49-F238E27FC236}">
                <a16:creationId xmlns:a16="http://schemas.microsoft.com/office/drawing/2014/main" id="{EBDB58EB-8C36-4D34-806B-82D1E246A3BF}"/>
              </a:ext>
            </a:extLst>
          </p:cNvPr>
          <p:cNvCxnSpPr>
            <a:cxnSpLocks/>
            <a:endCxn id="11" idx="3"/>
          </p:cNvCxnSpPr>
          <p:nvPr/>
        </p:nvCxnSpPr>
        <p:spPr>
          <a:xfrm flipH="1" flipV="1">
            <a:off x="3265017" y="2725988"/>
            <a:ext cx="441816" cy="7292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0" name="グループ化 1059">
            <a:extLst>
              <a:ext uri="{FF2B5EF4-FFF2-40B4-BE49-F238E27FC236}">
                <a16:creationId xmlns:a16="http://schemas.microsoft.com/office/drawing/2014/main" id="{8B841905-5FEB-2CD7-B56F-63E7FC0A7B13}"/>
              </a:ext>
            </a:extLst>
          </p:cNvPr>
          <p:cNvGrpSpPr/>
          <p:nvPr/>
        </p:nvGrpSpPr>
        <p:grpSpPr>
          <a:xfrm>
            <a:off x="3706833" y="2016081"/>
            <a:ext cx="1434397" cy="1434397"/>
            <a:chOff x="5069475" y="2292978"/>
            <a:chExt cx="1765412" cy="1765412"/>
          </a:xfrm>
        </p:grpSpPr>
        <p:pic>
          <p:nvPicPr>
            <p:cNvPr id="1061" name="グラフィックス 1060" descr="雲 枠線">
              <a:extLst>
                <a:ext uri="{FF2B5EF4-FFF2-40B4-BE49-F238E27FC236}">
                  <a16:creationId xmlns:a16="http://schemas.microsoft.com/office/drawing/2014/main" id="{33A9CE63-EC1D-492E-8206-68DF7C281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1062" name="テキスト ボックス 1061">
              <a:extLst>
                <a:ext uri="{FF2B5EF4-FFF2-40B4-BE49-F238E27FC236}">
                  <a16:creationId xmlns:a16="http://schemas.microsoft.com/office/drawing/2014/main" id="{AE154303-62AB-866B-0C39-8697FC53BF11}"/>
                </a:ext>
              </a:extLst>
            </p:cNvPr>
            <p:cNvSpPr txBox="1"/>
            <p:nvPr/>
          </p:nvSpPr>
          <p:spPr>
            <a:xfrm>
              <a:off x="5398183" y="3164698"/>
              <a:ext cx="1150611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>
                <a:defRPr/>
              </a:pPr>
              <a:r>
                <a:rPr kumimoji="1" lang="ja-JP" altLang="en-US" sz="1463" b="1">
                  <a:solidFill>
                    <a:srgbClr val="5B9BD5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クラウド</a:t>
              </a:r>
            </a:p>
          </p:txBody>
        </p:sp>
      </p:grpSp>
      <p:cxnSp>
        <p:nvCxnSpPr>
          <p:cNvPr id="1064" name="直線コネクタ 1063">
            <a:extLst>
              <a:ext uri="{FF2B5EF4-FFF2-40B4-BE49-F238E27FC236}">
                <a16:creationId xmlns:a16="http://schemas.microsoft.com/office/drawing/2014/main" id="{0155D426-D532-08D7-159D-503CB843C2EB}"/>
              </a:ext>
            </a:extLst>
          </p:cNvPr>
          <p:cNvCxnSpPr>
            <a:cxnSpLocks/>
            <a:stCxn id="1065" idx="2"/>
          </p:cNvCxnSpPr>
          <p:nvPr/>
        </p:nvCxnSpPr>
        <p:spPr>
          <a:xfrm>
            <a:off x="3576268" y="2143298"/>
            <a:ext cx="25037" cy="405160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" name="テキスト ボックス 1064">
            <a:extLst>
              <a:ext uri="{FF2B5EF4-FFF2-40B4-BE49-F238E27FC236}">
                <a16:creationId xmlns:a16="http://schemas.microsoft.com/office/drawing/2014/main" id="{13FFDD10-B357-EE0E-2E4C-F48624C69A4D}"/>
              </a:ext>
            </a:extLst>
          </p:cNvPr>
          <p:cNvSpPr txBox="1"/>
          <p:nvPr/>
        </p:nvSpPr>
        <p:spPr>
          <a:xfrm>
            <a:off x="2846381" y="1835521"/>
            <a:ext cx="145977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742950">
              <a:defRPr/>
            </a:pPr>
            <a:r>
              <a:rPr kumimoji="1" lang="ja-JP" altLang="en-US" sz="14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1BE50362-E673-F3BD-FB5E-D1F6014C960F}"/>
              </a:ext>
            </a:extLst>
          </p:cNvPr>
          <p:cNvGrpSpPr/>
          <p:nvPr/>
        </p:nvGrpSpPr>
        <p:grpSpPr>
          <a:xfrm>
            <a:off x="3697494" y="3424276"/>
            <a:ext cx="2231316" cy="1452063"/>
            <a:chOff x="4945351" y="3802041"/>
            <a:chExt cx="2746235" cy="1787154"/>
          </a:xfrm>
        </p:grpSpPr>
        <p:sp>
          <p:nvSpPr>
            <p:cNvPr id="1071" name="正方形/長方形 1070">
              <a:extLst>
                <a:ext uri="{FF2B5EF4-FFF2-40B4-BE49-F238E27FC236}">
                  <a16:creationId xmlns:a16="http://schemas.microsoft.com/office/drawing/2014/main" id="{473D3676-6F42-E383-5080-1FF83A39FAC3}"/>
                </a:ext>
              </a:extLst>
            </p:cNvPr>
            <p:cNvSpPr/>
            <p:nvPr/>
          </p:nvSpPr>
          <p:spPr>
            <a:xfrm>
              <a:off x="4945351" y="3802041"/>
              <a:ext cx="1588770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r>
                <a:rPr kumimoji="1" lang="en-US" altLang="ja-JP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Google</a:t>
              </a:r>
            </a:p>
            <a:p>
              <a:pPr algn="ctr" defTabSz="742950">
                <a:defRPr/>
              </a:pPr>
              <a:r>
                <a:rPr kumimoji="1" lang="ja-JP" altLang="en-US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ドライブ</a:t>
              </a:r>
            </a:p>
          </p:txBody>
        </p:sp>
        <p:cxnSp>
          <p:nvCxnSpPr>
            <p:cNvPr id="1073" name="コネクタ: カギ線 1072">
              <a:extLst>
                <a:ext uri="{FF2B5EF4-FFF2-40B4-BE49-F238E27FC236}">
                  <a16:creationId xmlns:a16="http://schemas.microsoft.com/office/drawing/2014/main" id="{6193D865-871C-97FB-AA04-6A28743C3758}"/>
                </a:ext>
              </a:extLst>
            </p:cNvPr>
            <p:cNvCxnSpPr>
              <a:cxnSpLocks/>
              <a:endCxn id="1072" idx="1"/>
            </p:cNvCxnSpPr>
            <p:nvPr/>
          </p:nvCxnSpPr>
          <p:spPr>
            <a:xfrm rot="16200000" flipH="1">
              <a:off x="5026187" y="4818160"/>
              <a:ext cx="938453" cy="212898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5" name="コネクタ: カギ線 1074">
              <a:extLst>
                <a:ext uri="{FF2B5EF4-FFF2-40B4-BE49-F238E27FC236}">
                  <a16:creationId xmlns:a16="http://schemas.microsoft.com/office/drawing/2014/main" id="{01FAA5E5-4282-D987-D7E8-CA41BE6BF0A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05333" y="4539014"/>
              <a:ext cx="372312" cy="205049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9B56A72-E9FA-D0EA-2662-C32649A8AB2E}"/>
                </a:ext>
              </a:extLst>
            </p:cNvPr>
            <p:cNvGrpSpPr/>
            <p:nvPr/>
          </p:nvGrpSpPr>
          <p:grpSpPr>
            <a:xfrm>
              <a:off x="5501663" y="4634195"/>
              <a:ext cx="1501791" cy="390719"/>
              <a:chOff x="8986297" y="4631874"/>
              <a:chExt cx="1501791" cy="390719"/>
            </a:xfrm>
          </p:grpSpPr>
          <p:sp>
            <p:nvSpPr>
              <p:cNvPr id="1074" name="テキスト ボックス 1073">
                <a:extLst>
                  <a:ext uri="{FF2B5EF4-FFF2-40B4-BE49-F238E27FC236}">
                    <a16:creationId xmlns:a16="http://schemas.microsoft.com/office/drawing/2014/main" id="{94D8CE8B-2C3B-1101-7CD6-4A71DAA09E87}"/>
                  </a:ext>
                </a:extLst>
              </p:cNvPr>
              <p:cNvSpPr txBox="1"/>
              <p:nvPr/>
            </p:nvSpPr>
            <p:spPr>
              <a:xfrm>
                <a:off x="8986297" y="4631874"/>
                <a:ext cx="1501791" cy="390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42950">
                  <a:defRPr/>
                </a:pPr>
                <a:r>
                  <a:rPr kumimoji="1" lang="ja-JP" altLang="en-US" sz="1463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       </a:t>
                </a:r>
                <a:r>
                  <a:rPr kumimoji="1" lang="ja-JP" altLang="en-US" sz="1138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スライド</a:t>
                </a:r>
                <a:r>
                  <a:rPr kumimoji="1" lang="en-US" altLang="ja-JP" sz="1138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1</a:t>
                </a:r>
                <a:endParaRPr kumimoji="1" lang="ja-JP" altLang="en-US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649D8164-CA46-35BC-4FEF-55844B1B9867}"/>
                  </a:ext>
                </a:extLst>
              </p:cNvPr>
              <p:cNvGrpSpPr/>
              <p:nvPr/>
            </p:nvGrpSpPr>
            <p:grpSpPr>
              <a:xfrm>
                <a:off x="9090865" y="4658820"/>
                <a:ext cx="368707" cy="319551"/>
                <a:chOff x="9079519" y="5173229"/>
                <a:chExt cx="368707" cy="319551"/>
              </a:xfrm>
            </p:grpSpPr>
            <p:sp>
              <p:nvSpPr>
                <p:cNvPr id="1087" name="正方形/長方形 1086">
                  <a:extLst>
                    <a:ext uri="{FF2B5EF4-FFF2-40B4-BE49-F238E27FC236}">
                      <a16:creationId xmlns:a16="http://schemas.microsoft.com/office/drawing/2014/main" id="{449E02F7-9B6A-C8C8-2E8B-73880742CF68}"/>
                    </a:ext>
                  </a:extLst>
                </p:cNvPr>
                <p:cNvSpPr/>
                <p:nvPr/>
              </p:nvSpPr>
              <p:spPr>
                <a:xfrm>
                  <a:off x="9079519" y="5173229"/>
                  <a:ext cx="368707" cy="319551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>
                    <a:defRPr/>
                  </a:pPr>
                  <a:endParaRPr kumimoji="1" lang="ja-JP" altLang="en-US" sz="1463">
                    <a:solidFill>
                      <a:prstClr val="white"/>
                    </a:solidFill>
                    <a:latin typeface="游ゴシック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88" name="正方形/長方形 1087">
                  <a:extLst>
                    <a:ext uri="{FF2B5EF4-FFF2-40B4-BE49-F238E27FC236}">
                      <a16:creationId xmlns:a16="http://schemas.microsoft.com/office/drawing/2014/main" id="{A3E2B972-8D53-DF25-986F-E6C6F463EAB2}"/>
                    </a:ext>
                  </a:extLst>
                </p:cNvPr>
                <p:cNvSpPr/>
                <p:nvPr/>
              </p:nvSpPr>
              <p:spPr>
                <a:xfrm>
                  <a:off x="9134397" y="5261460"/>
                  <a:ext cx="270738" cy="16715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>
                    <a:defRPr/>
                  </a:pPr>
                  <a:endParaRPr kumimoji="1" lang="ja-JP" altLang="en-US" sz="1463">
                    <a:solidFill>
                      <a:prstClr val="white"/>
                    </a:solidFill>
                    <a:latin typeface="游ゴシック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931E70DE-54E1-F2B6-B740-706D45786956}"/>
                </a:ext>
              </a:extLst>
            </p:cNvPr>
            <p:cNvGrpSpPr/>
            <p:nvPr/>
          </p:nvGrpSpPr>
          <p:grpSpPr>
            <a:xfrm>
              <a:off x="5601862" y="5191699"/>
              <a:ext cx="2089724" cy="397496"/>
              <a:chOff x="6694394" y="5188251"/>
              <a:chExt cx="2089724" cy="397496"/>
            </a:xfrm>
          </p:grpSpPr>
          <p:sp>
            <p:nvSpPr>
              <p:cNvPr id="1072" name="テキスト ボックス 1071">
                <a:extLst>
                  <a:ext uri="{FF2B5EF4-FFF2-40B4-BE49-F238E27FC236}">
                    <a16:creationId xmlns:a16="http://schemas.microsoft.com/office/drawing/2014/main" id="{0B4D77FB-8FB9-84E8-AD48-3B97A25559F2}"/>
                  </a:ext>
                </a:extLst>
              </p:cNvPr>
              <p:cNvSpPr txBox="1"/>
              <p:nvPr/>
            </p:nvSpPr>
            <p:spPr>
              <a:xfrm>
                <a:off x="6694394" y="5195029"/>
                <a:ext cx="2089724" cy="3907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742950">
                  <a:defRPr/>
                </a:pPr>
                <a:r>
                  <a:rPr kumimoji="1" lang="en-US" altLang="ja-JP" sz="1463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    </a:t>
                </a:r>
                <a:r>
                  <a:rPr kumimoji="1" lang="ja-JP" altLang="en-US" sz="1463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 </a:t>
                </a:r>
                <a:r>
                  <a:rPr kumimoji="1" lang="ja-JP" altLang="en-US" sz="1138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スプレッドシート</a:t>
                </a:r>
                <a:r>
                  <a:rPr kumimoji="1" lang="en-US" altLang="ja-JP" sz="1138">
                    <a:solidFill>
                      <a:prstClr val="black"/>
                    </a:solidFill>
                    <a:latin typeface="游ゴシック" panose="020F0502020204030204"/>
                    <a:ea typeface="游ゴシック" panose="020B0400000000000000" pitchFamily="50" charset="-128"/>
                  </a:rPr>
                  <a:t>1</a:t>
                </a:r>
                <a:endParaRPr kumimoji="1" lang="ja-JP" altLang="en-US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5" name="正方形/長方形 1094">
                <a:extLst>
                  <a:ext uri="{FF2B5EF4-FFF2-40B4-BE49-F238E27FC236}">
                    <a16:creationId xmlns:a16="http://schemas.microsoft.com/office/drawing/2014/main" id="{9D91DE8A-51C7-EEAA-54E6-964E668F60FD}"/>
                  </a:ext>
                </a:extLst>
              </p:cNvPr>
              <p:cNvSpPr/>
              <p:nvPr/>
            </p:nvSpPr>
            <p:spPr>
              <a:xfrm>
                <a:off x="6725370" y="5188251"/>
                <a:ext cx="368707" cy="31955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>
                  <a:defRPr/>
                </a:pPr>
                <a:endParaRPr kumimoji="1" lang="ja-JP" altLang="en-US" sz="1463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8CF19A8C-C331-FF3D-31B5-810D3293AD9F}"/>
              </a:ext>
            </a:extLst>
          </p:cNvPr>
          <p:cNvSpPr txBox="1"/>
          <p:nvPr/>
        </p:nvSpPr>
        <p:spPr>
          <a:xfrm>
            <a:off x="320343" y="887836"/>
            <a:ext cx="9403536" cy="831906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lIns="91440" tIns="45720" rIns="91440" bIns="45720" rtlCol="0" anchor="ctr">
            <a:noAutofit/>
          </a:bodyPr>
          <a:lstStyle/>
          <a:p>
            <a:pPr defTabSz="742950">
              <a:defRPr/>
            </a:pPr>
            <a:r>
              <a:rPr kumimoji="1" lang="en-US" altLang="ja-JP">
                <a:solidFill>
                  <a:prstClr val="black"/>
                </a:solidFill>
                <a:latin typeface="メイリオ"/>
                <a:ea typeface="メイリオ"/>
              </a:rPr>
              <a:t>Google</a:t>
            </a:r>
            <a:r>
              <a:rPr kumimoji="1" lang="ja-JP" altLang="en-US">
                <a:solidFill>
                  <a:prstClr val="black"/>
                </a:solidFill>
                <a:latin typeface="メイリオ"/>
                <a:ea typeface="メイリオ"/>
              </a:rPr>
              <a:t>ドライブのファイルと、外部アプリのファイルでは、</a:t>
            </a:r>
            <a:endParaRPr lang="en-US" altLang="ja-JP">
              <a:solidFill>
                <a:prstClr val="black"/>
              </a:solidFill>
              <a:latin typeface="メイリオ"/>
              <a:ea typeface="メイリオ"/>
            </a:endParaRPr>
          </a:p>
          <a:p>
            <a:pPr defTabSz="742950">
              <a:defRPr/>
            </a:pPr>
            <a:r>
              <a:rPr lang="ja-JP" altLang="en-US">
                <a:solidFill>
                  <a:prstClr val="black"/>
                </a:solidFill>
                <a:latin typeface="メイリオ"/>
                <a:ea typeface="メイリオ"/>
              </a:rPr>
              <a:t>共有できる </a:t>
            </a:r>
            <a:r>
              <a:rPr lang="ja-JP" altLang="en-US" b="1">
                <a:solidFill>
                  <a:srgbClr val="0070C0"/>
                </a:solidFill>
                <a:latin typeface="メイリオ"/>
                <a:ea typeface="メイリオ"/>
              </a:rPr>
              <a:t>はんい</a:t>
            </a:r>
            <a:r>
              <a:rPr lang="ja-JP" altLang="en-US">
                <a:solidFill>
                  <a:prstClr val="black"/>
                </a:solidFill>
                <a:latin typeface="メイリオ"/>
                <a:ea typeface="メイリオ"/>
              </a:rPr>
              <a:t>　がちがうことがあります。外部アプリの場合、より注意が必要です。</a:t>
            </a:r>
            <a:endParaRPr lang="en-US" altLang="ja-JP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grpSp>
        <p:nvGrpSpPr>
          <p:cNvPr id="1120" name="グループ化 1119">
            <a:extLst>
              <a:ext uri="{FF2B5EF4-FFF2-40B4-BE49-F238E27FC236}">
                <a16:creationId xmlns:a16="http://schemas.microsoft.com/office/drawing/2014/main" id="{BA05308E-67E6-F104-CC2F-BCE514F1B4DC}"/>
              </a:ext>
            </a:extLst>
          </p:cNvPr>
          <p:cNvGrpSpPr/>
          <p:nvPr/>
        </p:nvGrpSpPr>
        <p:grpSpPr>
          <a:xfrm>
            <a:off x="181649" y="1820154"/>
            <a:ext cx="1470640" cy="1283187"/>
            <a:chOff x="1868416" y="4118588"/>
            <a:chExt cx="1810018" cy="1579307"/>
          </a:xfrm>
        </p:grpSpPr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7235E681-6CEF-FD15-F105-543C48BB7A12}"/>
                </a:ext>
              </a:extLst>
            </p:cNvPr>
            <p:cNvGrpSpPr/>
            <p:nvPr/>
          </p:nvGrpSpPr>
          <p:grpSpPr>
            <a:xfrm>
              <a:off x="1868416" y="4118588"/>
              <a:ext cx="1810018" cy="1579307"/>
              <a:chOff x="395785" y="4814662"/>
              <a:chExt cx="2105029" cy="1836715"/>
            </a:xfrm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78CCCBBE-D77A-7E08-30DA-8FC2A0A53393}"/>
                  </a:ext>
                </a:extLst>
              </p:cNvPr>
              <p:cNvSpPr/>
              <p:nvPr/>
            </p:nvSpPr>
            <p:spPr>
              <a:xfrm>
                <a:off x="395785" y="4814662"/>
                <a:ext cx="2105029" cy="1836715"/>
              </a:xfrm>
              <a:prstGeom prst="ellipse">
                <a:avLst/>
              </a:prstGeom>
              <a:solidFill>
                <a:srgbClr val="FFF2CC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>
                  <a:defRPr/>
                </a:pPr>
                <a:endParaRPr kumimoji="1" lang="ja-JP" altLang="en-US" sz="1463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BB20EC2-B738-411C-2263-D744477532B6}"/>
                  </a:ext>
                </a:extLst>
              </p:cNvPr>
              <p:cNvSpPr/>
              <p:nvPr/>
            </p:nvSpPr>
            <p:spPr>
              <a:xfrm>
                <a:off x="729698" y="5953504"/>
                <a:ext cx="1355439" cy="580266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>
                  <a:defRPr/>
                </a:pPr>
                <a:r>
                  <a:rPr kumimoji="1" lang="en-US" altLang="ja-JP" sz="140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Google</a:t>
                </a:r>
              </a:p>
              <a:p>
                <a:pPr algn="ctr" defTabSz="742950">
                  <a:defRPr/>
                </a:pPr>
                <a:r>
                  <a:rPr kumimoji="1" lang="ja-JP" altLang="en-US" sz="140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スライド</a:t>
                </a:r>
                <a:endParaRPr kumimoji="1" lang="en-US" altLang="ja-JP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pic>
          <p:nvPicPr>
            <p:cNvPr id="1119" name="Picture 2" descr="パソコンを使う女の子のイラスト | かわいいフリー素材集 いらすとや">
              <a:extLst>
                <a:ext uri="{FF2B5EF4-FFF2-40B4-BE49-F238E27FC236}">
                  <a16:creationId xmlns:a16="http://schemas.microsoft.com/office/drawing/2014/main" id="{2CE39561-25F1-A533-EB22-73E420D56F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478" y="4126060"/>
              <a:ext cx="927535" cy="933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06C460F1-34E0-5C69-34B2-D7F104DC7E75}"/>
              </a:ext>
            </a:extLst>
          </p:cNvPr>
          <p:cNvCxnSpPr>
            <a:cxnSpLocks/>
            <a:stCxn id="13" idx="7"/>
          </p:cNvCxnSpPr>
          <p:nvPr/>
        </p:nvCxnSpPr>
        <p:spPr>
          <a:xfrm flipV="1">
            <a:off x="1562378" y="3057214"/>
            <a:ext cx="459037" cy="425227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6FEEC75-9C6A-3A8F-0090-D3B0EDFFB3C5}"/>
              </a:ext>
            </a:extLst>
          </p:cNvPr>
          <p:cNvGrpSpPr/>
          <p:nvPr/>
        </p:nvGrpSpPr>
        <p:grpSpPr>
          <a:xfrm>
            <a:off x="190055" y="3263169"/>
            <a:ext cx="1607776" cy="1402681"/>
            <a:chOff x="1842781" y="4126060"/>
            <a:chExt cx="1891356" cy="159779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9963802-1F51-3864-C5F8-55BCD4484AD2}"/>
                </a:ext>
              </a:extLst>
            </p:cNvPr>
            <p:cNvGrpSpPr/>
            <p:nvPr/>
          </p:nvGrpSpPr>
          <p:grpSpPr>
            <a:xfrm>
              <a:off x="1842781" y="4144549"/>
              <a:ext cx="1891356" cy="1579307"/>
              <a:chOff x="365972" y="4844854"/>
              <a:chExt cx="2199624" cy="1836715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31B7F4D1-629D-6035-EE6C-0C0E037DDB4F}"/>
                  </a:ext>
                </a:extLst>
              </p:cNvPr>
              <p:cNvSpPr/>
              <p:nvPr/>
            </p:nvSpPr>
            <p:spPr>
              <a:xfrm>
                <a:off x="365972" y="4844854"/>
                <a:ext cx="2199624" cy="1836715"/>
              </a:xfrm>
              <a:prstGeom prst="ellipse">
                <a:avLst/>
              </a:prstGeom>
              <a:solidFill>
                <a:srgbClr val="FFF2CC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>
                  <a:defRPr/>
                </a:pPr>
                <a:endParaRPr kumimoji="1" lang="ja-JP" altLang="en-US" sz="1463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74F50355-841A-8AB7-7188-E894B9A64F65}"/>
                  </a:ext>
                </a:extLst>
              </p:cNvPr>
              <p:cNvSpPr/>
              <p:nvPr/>
            </p:nvSpPr>
            <p:spPr>
              <a:xfrm>
                <a:off x="539154" y="5893757"/>
                <a:ext cx="1827324" cy="6461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 defTabSz="742950">
                  <a:defRPr/>
                </a:pPr>
                <a:r>
                  <a:rPr kumimoji="1" lang="ja-JP" altLang="en-US" sz="140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外部アプリで</a:t>
                </a:r>
                <a:endParaRPr kumimoji="1" lang="en-US" altLang="ja-JP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 defTabSz="742950">
                  <a:defRPr/>
                </a:pPr>
                <a:r>
                  <a:rPr kumimoji="1" lang="ja-JP" altLang="en-US" sz="140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作成する資料</a:t>
                </a:r>
                <a:endParaRPr kumimoji="1" lang="en-US" altLang="ja-JP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pic>
          <p:nvPicPr>
            <p:cNvPr id="12" name="Picture 2" descr="パソコンを使う女の子のイラスト | かわいいフリー素材集 いらすとや">
              <a:extLst>
                <a:ext uri="{FF2B5EF4-FFF2-40B4-BE49-F238E27FC236}">
                  <a16:creationId xmlns:a16="http://schemas.microsoft.com/office/drawing/2014/main" id="{9728CDEA-0038-9704-7745-E240CE5879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478" y="4126060"/>
              <a:ext cx="927535" cy="933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0D6D00FC-EC91-E45E-16DA-E78029DE316E}"/>
              </a:ext>
            </a:extLst>
          </p:cNvPr>
          <p:cNvCxnSpPr>
            <a:cxnSpLocks/>
          </p:cNvCxnSpPr>
          <p:nvPr/>
        </p:nvCxnSpPr>
        <p:spPr>
          <a:xfrm>
            <a:off x="6031298" y="2219716"/>
            <a:ext cx="0" cy="397519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3C1E3345-FD9C-B55A-EC00-BEE3B063AD9D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8631171" y="2184906"/>
            <a:ext cx="0" cy="401000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860967C-BA8B-74DD-6445-65E7A366624F}"/>
              </a:ext>
            </a:extLst>
          </p:cNvPr>
          <p:cNvSpPr txBox="1"/>
          <p:nvPr/>
        </p:nvSpPr>
        <p:spPr>
          <a:xfrm>
            <a:off x="7901284" y="1877129"/>
            <a:ext cx="145977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742950">
              <a:defRPr/>
            </a:pPr>
            <a:r>
              <a:rPr kumimoji="1" lang="ja-JP" altLang="en-US" sz="14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B1147EF-5250-0D45-AFFB-0E1978080C2D}"/>
              </a:ext>
            </a:extLst>
          </p:cNvPr>
          <p:cNvSpPr txBox="1"/>
          <p:nvPr/>
        </p:nvSpPr>
        <p:spPr>
          <a:xfrm>
            <a:off x="3697495" y="4950553"/>
            <a:ext cx="2224496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742950">
              <a:defRPr/>
            </a:pPr>
            <a:r>
              <a:rPr lang="ja-JP" altLang="en-US" sz="1400" b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</a:t>
            </a:r>
            <a:r>
              <a:rPr lang="ja-JP" altLang="en-US" sz="1200" b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（かぎ）</a:t>
            </a:r>
            <a:r>
              <a:rPr lang="ja-JP" altLang="en-US" sz="1400" b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られ</a:t>
            </a:r>
            <a:r>
              <a:rPr kumimoji="1" lang="ja-JP" altLang="en-US" sz="1400" b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た人しか見られない</a:t>
            </a:r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ような 設定 が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されていることが多い</a:t>
            </a:r>
            <a:endParaRPr kumimoji="1" lang="ja-JP" altLang="en-US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5918B9-00BE-46A6-664E-177A8C240111}"/>
              </a:ext>
            </a:extLst>
          </p:cNvPr>
          <p:cNvSpPr txBox="1"/>
          <p:nvPr/>
        </p:nvSpPr>
        <p:spPr>
          <a:xfrm>
            <a:off x="6248742" y="4923618"/>
            <a:ext cx="2103237" cy="116955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 defTabSz="742950">
              <a:defRPr/>
            </a:pPr>
            <a:r>
              <a:rPr lang="ja-JP" altLang="en-US" sz="1400" b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教育用アプリでない</a:t>
            </a:r>
            <a:endParaRPr lang="en-US" altLang="ja-JP" sz="1400" b="1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lang="ja-JP" altLang="en-US" sz="1400" b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場合はとくに</a:t>
            </a:r>
            <a:endParaRPr lang="en-US" altLang="ja-JP" sz="1400" b="1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kumimoji="1" lang="ja-JP" altLang="en-US" sz="14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注意して使わないと</a:t>
            </a:r>
            <a:endParaRPr kumimoji="1" lang="en-US" altLang="ja-JP" sz="1400" b="1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kumimoji="1"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知らない人に見られる</a:t>
            </a:r>
            <a:endParaRPr kumimoji="1" lang="en-US" altLang="ja-JP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>
              <a:defRPr/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キケンがある</a:t>
            </a:r>
            <a:endParaRPr kumimoji="1"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0B129F1-67F8-1927-9BDA-33175F42A0EC}"/>
              </a:ext>
            </a:extLst>
          </p:cNvPr>
          <p:cNvGrpSpPr/>
          <p:nvPr/>
        </p:nvGrpSpPr>
        <p:grpSpPr>
          <a:xfrm>
            <a:off x="6151416" y="3219112"/>
            <a:ext cx="1379080" cy="1611275"/>
            <a:chOff x="10556389" y="2079096"/>
            <a:chExt cx="1697329" cy="1983107"/>
          </a:xfrm>
        </p:grpSpPr>
        <p:cxnSp>
          <p:nvCxnSpPr>
            <p:cNvPr id="56" name="コネクタ: カギ線 55">
              <a:extLst>
                <a:ext uri="{FF2B5EF4-FFF2-40B4-BE49-F238E27FC236}">
                  <a16:creationId xmlns:a16="http://schemas.microsoft.com/office/drawing/2014/main" id="{E912CA2A-3BC5-AD55-DA64-1567E347A945}"/>
                </a:ext>
              </a:extLst>
            </p:cNvPr>
            <p:cNvCxnSpPr>
              <a:cxnSpLocks/>
              <a:endCxn id="57" idx="1"/>
            </p:cNvCxnSpPr>
            <p:nvPr/>
          </p:nvCxnSpPr>
          <p:spPr>
            <a:xfrm rot="16200000" flipH="1">
              <a:off x="10296981" y="3205622"/>
              <a:ext cx="1117971" cy="204471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8E1159E9-7D52-54D3-CC0C-357B136C80AB}"/>
                </a:ext>
              </a:extLst>
            </p:cNvPr>
            <p:cNvSpPr/>
            <p:nvPr/>
          </p:nvSpPr>
          <p:spPr>
            <a:xfrm>
              <a:off x="10556389" y="2079096"/>
              <a:ext cx="1588770" cy="6463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r>
                <a:rPr lang="ja-JP" altLang="en-US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外部アプリの</a:t>
              </a:r>
              <a:endParaRPr lang="en-US" altLang="ja-JP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 defTabSz="742950">
                <a:defRPr/>
              </a:pPr>
              <a:r>
                <a:rPr kumimoji="1" lang="ja-JP" altLang="en-US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ファイル</a:t>
              </a:r>
            </a:p>
          </p:txBody>
        </p:sp>
        <p:cxnSp>
          <p:nvCxnSpPr>
            <p:cNvPr id="46" name="コネクタ: カギ線 45">
              <a:extLst>
                <a:ext uri="{FF2B5EF4-FFF2-40B4-BE49-F238E27FC236}">
                  <a16:creationId xmlns:a16="http://schemas.microsoft.com/office/drawing/2014/main" id="{1526E91C-883C-0D5F-90A2-EE397C8EA243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 rot="16200000" flipH="1">
              <a:off x="10459771" y="3003418"/>
              <a:ext cx="784205" cy="201739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コネクタ: カギ線 46">
              <a:extLst>
                <a:ext uri="{FF2B5EF4-FFF2-40B4-BE49-F238E27FC236}">
                  <a16:creationId xmlns:a16="http://schemas.microsoft.com/office/drawing/2014/main" id="{ACE821C4-9E0A-FAD7-7DA4-D45C6A4D9B3E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0668247" y="2797983"/>
              <a:ext cx="372312" cy="205049"/>
            </a:xfrm>
            <a:prstGeom prst="bentConnector2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73BC9262-47F8-B3BA-72C0-6311AC2ADB90}"/>
                </a:ext>
              </a:extLst>
            </p:cNvPr>
            <p:cNvSpPr txBox="1"/>
            <p:nvPr/>
          </p:nvSpPr>
          <p:spPr>
            <a:xfrm>
              <a:off x="10852545" y="2893164"/>
              <a:ext cx="1401173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>
                <a:defRPr/>
              </a:pPr>
              <a:r>
                <a:rPr kumimoji="1" lang="ja-JP" altLang="en-US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   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ポスター</a:t>
              </a:r>
              <a:endPara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B1800B83-82AE-4F19-0920-A45743D514CD}"/>
                </a:ext>
              </a:extLst>
            </p:cNvPr>
            <p:cNvSpPr txBox="1"/>
            <p:nvPr/>
          </p:nvSpPr>
          <p:spPr>
            <a:xfrm>
              <a:off x="10952743" y="3301032"/>
              <a:ext cx="1270960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>
                <a:defRPr/>
              </a:pPr>
              <a:r>
                <a:rPr kumimoji="1" lang="en-US" altLang="ja-JP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スライド</a:t>
              </a:r>
              <a:endPara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04599692-3FC9-C32F-C64C-122D770ECC47}"/>
                </a:ext>
              </a:extLst>
            </p:cNvPr>
            <p:cNvSpPr/>
            <p:nvPr/>
          </p:nvSpPr>
          <p:spPr>
            <a:xfrm>
              <a:off x="10949935" y="2983067"/>
              <a:ext cx="285580" cy="2475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AB9E8014-5195-62A2-5C26-6B8881EACD3F}"/>
                </a:ext>
              </a:extLst>
            </p:cNvPr>
            <p:cNvSpPr/>
            <p:nvPr/>
          </p:nvSpPr>
          <p:spPr>
            <a:xfrm>
              <a:off x="10967333" y="3346583"/>
              <a:ext cx="285580" cy="2475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35B1B96F-122A-F0E9-A5D8-04556DD286B6}"/>
                </a:ext>
              </a:extLst>
            </p:cNvPr>
            <p:cNvSpPr txBox="1"/>
            <p:nvPr/>
          </p:nvSpPr>
          <p:spPr>
            <a:xfrm>
              <a:off x="10958203" y="3671484"/>
              <a:ext cx="911887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>
                <a:defRPr/>
              </a:pPr>
              <a:r>
                <a:rPr kumimoji="1" lang="en-US" altLang="ja-JP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写真</a:t>
              </a:r>
              <a:endPara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60C1308-77A7-D445-F7DF-9B4546F20FF6}"/>
                </a:ext>
              </a:extLst>
            </p:cNvPr>
            <p:cNvSpPr/>
            <p:nvPr/>
          </p:nvSpPr>
          <p:spPr>
            <a:xfrm>
              <a:off x="10972792" y="3717034"/>
              <a:ext cx="285580" cy="2475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>
                <a:defRPr/>
              </a:pPr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pic>
        <p:nvPicPr>
          <p:cNvPr id="1026" name="Picture 2" descr="いろいろな表情のハッカーのイラスト（喜怒哀楽） | かわいい ...">
            <a:extLst>
              <a:ext uri="{FF2B5EF4-FFF2-40B4-BE49-F238E27FC236}">
                <a16:creationId xmlns:a16="http://schemas.microsoft.com/office/drawing/2014/main" id="{3DD0BEEC-41D2-4AAD-D990-202167B44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841" y="3585226"/>
            <a:ext cx="712702" cy="937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661045D8-3ED4-001C-7D3D-2FF2EA2DD5BB}"/>
              </a:ext>
            </a:extLst>
          </p:cNvPr>
          <p:cNvCxnSpPr>
            <a:cxnSpLocks/>
            <a:stCxn id="1026" idx="1"/>
          </p:cNvCxnSpPr>
          <p:nvPr/>
        </p:nvCxnSpPr>
        <p:spPr>
          <a:xfrm flipH="1">
            <a:off x="7712156" y="4054138"/>
            <a:ext cx="1395685" cy="0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爆発: 14 pt 16">
            <a:extLst>
              <a:ext uri="{FF2B5EF4-FFF2-40B4-BE49-F238E27FC236}">
                <a16:creationId xmlns:a16="http://schemas.microsoft.com/office/drawing/2014/main" id="{4D832100-AA94-1C66-3663-D69868A08C6B}"/>
              </a:ext>
            </a:extLst>
          </p:cNvPr>
          <p:cNvSpPr/>
          <p:nvPr/>
        </p:nvSpPr>
        <p:spPr>
          <a:xfrm>
            <a:off x="6728360" y="2041520"/>
            <a:ext cx="3091253" cy="1376190"/>
          </a:xfrm>
          <a:prstGeom prst="irregularSeal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" tIns="29250" rIns="29250" bIns="29250" rtlCol="0" anchor="ctr"/>
          <a:lstStyle/>
          <a:p>
            <a:pPr algn="ctr"/>
            <a:r>
              <a:rPr kumimoji="1" lang="ja-JP" altLang="en-US" sz="1600" b="1">
                <a:solidFill>
                  <a:srgbClr val="FF0000"/>
                </a:solidFill>
                <a:latin typeface="メイリオ"/>
                <a:ea typeface="メイリオ"/>
              </a:rPr>
              <a:t>個人情報に</a:t>
            </a:r>
            <a:endParaRPr kumimoji="1" lang="en-US" altLang="ja-JP" sz="1600" b="1">
              <a:solidFill>
                <a:srgbClr val="FF0000"/>
              </a:solidFill>
              <a:latin typeface="メイリオ"/>
              <a:ea typeface="メイリオ"/>
            </a:endParaRPr>
          </a:p>
          <a:p>
            <a:pPr algn="ctr"/>
            <a:r>
              <a:rPr kumimoji="1" lang="ja-JP" altLang="en-US" sz="1600" b="1">
                <a:solidFill>
                  <a:srgbClr val="FF0000"/>
                </a:solidFill>
                <a:latin typeface="メイリオ"/>
                <a:ea typeface="メイリオ"/>
              </a:rPr>
              <a:t>注意！</a:t>
            </a:r>
            <a:endParaRPr lang="ja-JP" altLang="en-US" sz="1600" b="1">
              <a:solidFill>
                <a:srgbClr val="FF0000"/>
              </a:solidFill>
              <a:latin typeface="メイリオ"/>
              <a:ea typeface="メイリオ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BBF1F4F-F5B6-FAD4-864E-FF38B16A687C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55E669-C3E7-E3E6-C6E9-55FD80E1108D}"/>
              </a:ext>
            </a:extLst>
          </p:cNvPr>
          <p:cNvSpPr txBox="1"/>
          <p:nvPr/>
        </p:nvSpPr>
        <p:spPr>
          <a:xfrm>
            <a:off x="7449670" y="2281756"/>
            <a:ext cx="1264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>
                <a:solidFill>
                  <a:srgbClr val="FF0000"/>
                </a:solidFill>
                <a:latin typeface="メイリオ"/>
                <a:ea typeface="メイリオ"/>
              </a:rPr>
              <a:t>こじんじょうほう</a:t>
            </a:r>
            <a:endParaRPr kumimoji="1" lang="ja-JP" altLang="en-US" sz="8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ACD5A2C-0F82-158A-6586-8E3BC7F81F28}"/>
              </a:ext>
            </a:extLst>
          </p:cNvPr>
          <p:cNvSpPr txBox="1"/>
          <p:nvPr/>
        </p:nvSpPr>
        <p:spPr>
          <a:xfrm>
            <a:off x="3048251" y="6202046"/>
            <a:ext cx="68613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7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8"/>
              </a:rPr>
              <a:t>https://www.irasutoya.com/</a:t>
            </a:r>
            <a:endParaRPr lang="en-US" altLang="ja-JP" sz="7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  <p:sp>
        <p:nvSpPr>
          <p:cNvPr id="19" name="雲 18">
            <a:extLst>
              <a:ext uri="{FF2B5EF4-FFF2-40B4-BE49-F238E27FC236}">
                <a16:creationId xmlns:a16="http://schemas.microsoft.com/office/drawing/2014/main" id="{5A17543B-2349-C228-BE7E-D739A33E33AF}"/>
              </a:ext>
            </a:extLst>
          </p:cNvPr>
          <p:cNvSpPr/>
          <p:nvPr/>
        </p:nvSpPr>
        <p:spPr>
          <a:xfrm rot="11309711">
            <a:off x="37598" y="4572004"/>
            <a:ext cx="3426657" cy="2109951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F567343A-817A-56A7-4D9E-00C67FA259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718" y="5440130"/>
            <a:ext cx="1488209" cy="906127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7B702D4-D4BA-CBE8-0377-D716C02A8ACD}"/>
              </a:ext>
            </a:extLst>
          </p:cNvPr>
          <p:cNvSpPr txBox="1"/>
          <p:nvPr/>
        </p:nvSpPr>
        <p:spPr>
          <a:xfrm>
            <a:off x="566150" y="4847525"/>
            <a:ext cx="2441694" cy="6001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Browallia New" panose="020B0502040204020203" pitchFamily="34" charset="-34"/>
              </a:rPr>
              <a:t>Scratch</a:t>
            </a:r>
            <a:r>
              <a:rPr kumimoji="1" lang="ja-JP" altLang="en-US" sz="11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Browallia New" panose="020B0502040204020203" pitchFamily="34" charset="-34"/>
              </a:rPr>
              <a:t>（外部アプリのひとつ）で</a:t>
            </a:r>
            <a:endParaRPr kumimoji="1" lang="en-US" altLang="ja-JP" sz="1100" b="1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Browallia New" panose="020B0502040204020203" pitchFamily="34" charset="-34"/>
            </a:endParaRPr>
          </a:p>
          <a:p>
            <a:r>
              <a:rPr kumimoji="1" lang="ja-JP" altLang="en-US" sz="11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Browallia New" panose="020B0502040204020203" pitchFamily="34" charset="-34"/>
              </a:rPr>
              <a:t>作ったプログラムを公開したら</a:t>
            </a:r>
            <a:endParaRPr kumimoji="1" lang="en-US" altLang="ja-JP" sz="1100" b="1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Browallia New" panose="020B0502040204020203" pitchFamily="34" charset="-34"/>
            </a:endParaRPr>
          </a:p>
          <a:p>
            <a:r>
              <a:rPr kumimoji="1" lang="ja-JP" altLang="en-US" sz="11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Browallia New" panose="020B0502040204020203" pitchFamily="34" charset="-34"/>
              </a:rPr>
              <a:t>知らない人からも見えるようになる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3E4B61D-3C01-A6C2-9A5F-40BC46D3DA60}"/>
              </a:ext>
            </a:extLst>
          </p:cNvPr>
          <p:cNvSpPr txBox="1"/>
          <p:nvPr/>
        </p:nvSpPr>
        <p:spPr>
          <a:xfrm>
            <a:off x="3130750" y="6478580"/>
            <a:ext cx="675073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Scratch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はプログラミング言語とオンラインのコミュニティです。対話的な物語やゲームやアニメを作成でき、世界中の人とあなたの作品を共有できる場所です。子供たちは、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Scratch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プロジェクトをデザインし、プログラミングする過程で、創造的に考え、体系的に議論し、皆と共同で取り組むことを学びます。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Scratch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は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Scratch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財団が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MIT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メディアラボのライフロング・キンダーガーテン・グループの協力により開発しているプロジェクトです。 </a:t>
            </a:r>
            <a:r>
              <a:rPr lang="en-US" altLang="ja-JP" sz="600" b="0" i="0" u="none" strike="noStrike" dirty="0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https://scratch.mit.edu </a:t>
            </a:r>
            <a:r>
              <a:rPr lang="ja-JP" altLang="ja-JP" sz="600" b="0" i="0" u="none" strike="noStrike" dirty="0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で無料で利用することができます。</a:t>
            </a:r>
            <a:endParaRPr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3714707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234" y="273034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７．外部アプリを使用する時の注意点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3B49A2B-2909-05CA-9330-0675ED0F35B5}"/>
              </a:ext>
            </a:extLst>
          </p:cNvPr>
          <p:cNvSpPr txBox="1"/>
          <p:nvPr/>
        </p:nvSpPr>
        <p:spPr>
          <a:xfrm>
            <a:off x="419173" y="1106481"/>
            <a:ext cx="9350824" cy="329320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先生から使ってよいといわれたアプリのみを使う</a:t>
            </a:r>
            <a:br>
              <a:rPr lang="en-US" altLang="ja-JP" sz="2400" dirty="0">
                <a:solidFill>
                  <a:prstClr val="black"/>
                </a:solidFill>
                <a:latin typeface="メイリオ"/>
                <a:ea typeface="メイリオ"/>
              </a:rPr>
            </a:br>
            <a:endParaRPr lang="en-US" altLang="ja-JP" sz="10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</a:t>
            </a:r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そのアプリを使う時の注意点や、きけんな点を分かっている</a:t>
            </a:r>
            <a:endParaRPr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endParaRPr lang="en-US" altLang="ja-JP" sz="10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ファイルを共有してもよい人がだれなのかや、安全な共有の</a:t>
            </a:r>
            <a:endParaRPr kumimoji="1"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　 方法を分かっている</a:t>
            </a:r>
            <a:endParaRPr kumimoji="1"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endParaRPr lang="en-US" altLang="ja-JP" sz="10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不安に感じた時には先生にほうこくする</a:t>
            </a:r>
            <a:endParaRPr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endParaRPr lang="en-US" altLang="ja-JP" sz="1000" dirty="0">
              <a:solidFill>
                <a:prstClr val="black"/>
              </a:solidFill>
              <a:latin typeface="メイリオ"/>
              <a:ea typeface="メイリオ"/>
            </a:endParaRPr>
          </a:p>
          <a:p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☐ 個人</a:t>
            </a:r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情報 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がどういうものかや、個人情報 が</a:t>
            </a:r>
            <a:b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</a:br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</a:rPr>
              <a:t>   流出した場合のきけんな点を分かっている</a:t>
            </a:r>
            <a:endParaRPr lang="en-US" altLang="ja-JP" sz="2400" dirty="0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BA7BF24-0754-D9EA-2428-87B2AE432864}"/>
              </a:ext>
            </a:extLst>
          </p:cNvPr>
          <p:cNvCxnSpPr>
            <a:cxnSpLocks/>
          </p:cNvCxnSpPr>
          <p:nvPr/>
        </p:nvCxnSpPr>
        <p:spPr>
          <a:xfrm>
            <a:off x="391447" y="776075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453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055F20-BE90-C704-7395-BB0CBDD79022}"/>
              </a:ext>
            </a:extLst>
          </p:cNvPr>
          <p:cNvSpPr txBox="1"/>
          <p:nvPr/>
        </p:nvSpPr>
        <p:spPr>
          <a:xfrm>
            <a:off x="274076" y="308345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パスワードバトルのルール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A25F20-B97E-8E2B-7D90-97E2B4D8AC6E}"/>
              </a:ext>
            </a:extLst>
          </p:cNvPr>
          <p:cNvSpPr txBox="1"/>
          <p:nvPr/>
        </p:nvSpPr>
        <p:spPr>
          <a:xfrm>
            <a:off x="274076" y="779366"/>
            <a:ext cx="9357848" cy="5781904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１．パスワードバトルについて</a:t>
            </a:r>
            <a:br>
              <a:rPr lang="ja-JP" alt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・２つのグループで、各グループから１つずつパスワードを出しあう。</a:t>
            </a:r>
            <a:endParaRPr lang="en-US" altLang="ja-JP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・どちらが良いパスワードか手をあげて多いほうが１ポイント。</a:t>
            </a:r>
            <a:endParaRPr lang="en-US" altLang="ja-JP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・手をあげた人の数が同じ場合はどちらも0点。</a:t>
            </a:r>
            <a:r>
              <a:rPr lang="ja-JP" altLang="en-US">
                <a:solidFill>
                  <a:prstClr val="black"/>
                </a:solidFill>
                <a:latin typeface="メイリオ"/>
                <a:ea typeface="メイリオ"/>
              </a:rPr>
              <a:t> </a:t>
            </a:r>
            <a:endParaRPr lang="en-US" altLang="ja-JP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・ポイントが多いチームが勝ち。</a:t>
            </a:r>
            <a:endParaRPr lang="ja-JP" altLang="en-US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２．パスワードの作成</a:t>
            </a:r>
            <a:endParaRPr lang="en-US" altLang="ja-JP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・１人１つ良いと思うパスワードを考え、良いと思ったポイントも入力する。</a:t>
            </a:r>
            <a:endParaRPr kumimoji="0" lang="en-US" altLang="ja-JP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・人数が多いチームと対戦する用に、グループで協力して１枚多く作成しておく。</a:t>
            </a:r>
            <a:endParaRPr lang="en-US" altLang="ja-JP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３．</a:t>
            </a: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パスワードのひょうかポイント</a:t>
            </a:r>
            <a:br>
              <a:rPr lang="ja-JP" alt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</a:br>
            <a:r>
              <a:rPr lang="ja-JP" altLang="en-US">
                <a:solidFill>
                  <a:prstClr val="black"/>
                </a:solidFill>
                <a:latin typeface="メイリオ"/>
                <a:ea typeface="メイリオ"/>
              </a:rPr>
              <a:t>（</a:t>
            </a: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プラスポイント例）</a:t>
            </a:r>
            <a:endParaRPr lang="en-US" altLang="ja-JP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　・そのパスワードがなぜよいのかきちんと書いてある。</a:t>
            </a:r>
            <a:br>
              <a:rPr lang="ja-JP" alt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</a:t>
            </a: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・〇〇だから、おぼえておけるなどのせっとく力がある。</a:t>
            </a:r>
            <a:endParaRPr lang="ja-JP" altLang="en-US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（</a:t>
            </a:r>
            <a:r>
              <a:rPr kumimoji="0" lang="en-US" altLang="ja-JP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マイナスポイント</a:t>
            </a: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例）</a:t>
            </a:r>
            <a:endParaRPr lang="en-US" altLang="ja-JP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　・</a:t>
            </a:r>
            <a:r>
              <a:rPr kumimoji="0" lang="en-US" altLang="ja-JP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1111など同じ数字や、1234など連続した数字が使われている</a:t>
            </a: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。</a:t>
            </a:r>
            <a:br>
              <a:rPr lang="en-US" altLang="ja-JP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</a:t>
            </a: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・たんじょう</a:t>
            </a:r>
            <a:r>
              <a:rPr kumimoji="0" lang="en-US" altLang="ja-JP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日など</a:t>
            </a: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の</a:t>
            </a:r>
            <a:r>
              <a:rPr kumimoji="0" lang="en-US" altLang="ja-JP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個人</a:t>
            </a: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情報</a:t>
            </a:r>
            <a:r>
              <a:rPr kumimoji="0" lang="en-US" altLang="ja-JP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が使われている</a:t>
            </a:r>
            <a:r>
              <a:rPr kumimoji="0" lang="ja-JP" alt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</a:rPr>
              <a:t>。</a:t>
            </a:r>
            <a:endParaRPr lang="ja-JP" altLang="en-US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0D31EC5-D283-B528-CE9F-589A32EB039D}"/>
              </a:ext>
            </a:extLst>
          </p:cNvPr>
          <p:cNvSpPr/>
          <p:nvPr/>
        </p:nvSpPr>
        <p:spPr>
          <a:xfrm>
            <a:off x="7581013" y="111357"/>
            <a:ext cx="2190307" cy="6704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  <a:latin typeface="メイリオ"/>
                <a:ea typeface="メイリオ"/>
              </a:rPr>
              <a:t>ルール例</a:t>
            </a:r>
          </a:p>
        </p:txBody>
      </p:sp>
    </p:spTree>
    <p:extLst>
      <p:ext uri="{BB962C8B-B14F-4D97-AF65-F5344CB8AC3E}">
        <p14:creationId xmlns:p14="http://schemas.microsoft.com/office/powerpoint/2010/main" val="2326376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E912FA4-52FD-9A00-4AD5-FDAD2DF803E9}"/>
              </a:ext>
            </a:extLst>
          </p:cNvPr>
          <p:cNvSpPr txBox="1"/>
          <p:nvPr/>
        </p:nvSpPr>
        <p:spPr>
          <a:xfrm>
            <a:off x="513906" y="350874"/>
            <a:ext cx="8878187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>
                <a:latin typeface="メイリオ"/>
                <a:ea typeface="メイリオ"/>
              </a:rPr>
              <a:t>パスワードバトル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43CE73A-2073-9272-B8D3-8A0B5AB27A00}"/>
              </a:ext>
            </a:extLst>
          </p:cNvPr>
          <p:cNvSpPr/>
          <p:nvPr/>
        </p:nvSpPr>
        <p:spPr>
          <a:xfrm>
            <a:off x="513906" y="1658678"/>
            <a:ext cx="8878187" cy="2796363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0">
                <a:solidFill>
                  <a:schemeClr val="tx1"/>
                </a:solidFill>
              </a:rPr>
              <a:t>taroTaro!29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6F5A547-339D-1623-521F-31DCF8E778E5}"/>
              </a:ext>
            </a:extLst>
          </p:cNvPr>
          <p:cNvSpPr txBox="1"/>
          <p:nvPr/>
        </p:nvSpPr>
        <p:spPr>
          <a:xfrm>
            <a:off x="818707" y="4747182"/>
            <a:ext cx="818707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000">
                <a:latin typeface="メイリオ"/>
                <a:ea typeface="メイリオ"/>
              </a:rPr>
              <a:t>ポイント</a:t>
            </a:r>
            <a:endParaRPr kumimoji="1" lang="en-US" altLang="ja-JP" sz="2000">
              <a:latin typeface="メイリオ"/>
              <a:ea typeface="メイリオ"/>
            </a:endParaRPr>
          </a:p>
          <a:p>
            <a:r>
              <a:rPr kumimoji="1" lang="ja-JP" altLang="en-US" sz="2000">
                <a:solidFill>
                  <a:schemeClr val="tx1"/>
                </a:solidFill>
                <a:latin typeface="メイリオ"/>
                <a:ea typeface="メイリオ"/>
              </a:rPr>
              <a:t>・</a:t>
            </a:r>
            <a:r>
              <a:rPr kumimoji="1" lang="en-US" altLang="ja-JP" sz="2000">
                <a:solidFill>
                  <a:schemeClr val="tx1"/>
                </a:solidFill>
                <a:latin typeface="メイリオ"/>
                <a:ea typeface="メイリオ"/>
              </a:rPr>
              <a:t>8</a:t>
            </a:r>
            <a:r>
              <a:rPr kumimoji="1" lang="ja-JP" altLang="en-US" sz="2000">
                <a:solidFill>
                  <a:schemeClr val="tx1"/>
                </a:solidFill>
                <a:latin typeface="メイリオ"/>
                <a:ea typeface="メイリオ"/>
              </a:rPr>
              <a:t>文字以上</a:t>
            </a:r>
            <a:endParaRPr kumimoji="1" lang="en-US" altLang="ja-JP" sz="2000">
              <a:solidFill>
                <a:schemeClr val="tx1"/>
              </a:solidFill>
              <a:latin typeface="メイリオ"/>
              <a:ea typeface="メイリオ"/>
            </a:endParaRPr>
          </a:p>
          <a:p>
            <a:r>
              <a:rPr kumimoji="1" lang="ja-JP" altLang="en-US" sz="2000">
                <a:latin typeface="メイリオ"/>
                <a:ea typeface="メイリオ"/>
              </a:rPr>
              <a:t>・半角英数の大文字と小文字、記号が入っている</a:t>
            </a:r>
            <a:endParaRPr kumimoji="1" lang="en-US" altLang="ja-JP" sz="2000">
              <a:latin typeface="メイリオ"/>
              <a:ea typeface="メイリオ"/>
            </a:endParaRPr>
          </a:p>
          <a:p>
            <a:r>
              <a:rPr kumimoji="1" lang="ja-JP" altLang="en-US" sz="2000">
                <a:latin typeface="メイリオ"/>
                <a:ea typeface="メイリオ"/>
              </a:rPr>
              <a:t>・かっている犬の名前と、やき肉が好きなのでそれを組み合わせて</a:t>
            </a:r>
            <a:br>
              <a:rPr kumimoji="1" lang="en-US" altLang="ja-JP" sz="2000">
                <a:latin typeface="メイリオ"/>
                <a:ea typeface="メイリオ"/>
              </a:rPr>
            </a:br>
            <a:r>
              <a:rPr kumimoji="1" lang="ja-JP" altLang="en-US" sz="2000">
                <a:latin typeface="メイリオ"/>
                <a:ea typeface="メイリオ"/>
              </a:rPr>
              <a:t>　つけたので忘れない</a:t>
            </a:r>
            <a:endParaRPr kumimoji="1" lang="ja-JP" altLang="en-US" sz="2000">
              <a:solidFill>
                <a:schemeClr val="tx1"/>
              </a:solidFill>
              <a:latin typeface="メイリオ"/>
              <a:ea typeface="メイリオ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C931091A-37C5-BD29-98BF-F0FA3E2F1412}"/>
              </a:ext>
            </a:extLst>
          </p:cNvPr>
          <p:cNvSpPr/>
          <p:nvPr/>
        </p:nvSpPr>
        <p:spPr>
          <a:xfrm>
            <a:off x="7581013" y="144391"/>
            <a:ext cx="2190307" cy="6704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  <a:latin typeface="メイリオ"/>
                <a:ea typeface="メイリオ"/>
              </a:rPr>
              <a:t>入力例</a:t>
            </a:r>
          </a:p>
        </p:txBody>
      </p:sp>
    </p:spTree>
    <p:extLst>
      <p:ext uri="{BB962C8B-B14F-4D97-AF65-F5344CB8AC3E}">
        <p14:creationId xmlns:p14="http://schemas.microsoft.com/office/powerpoint/2010/main" val="4198022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E6C7189-7FE0-4A99-A661-2D73558C7638}"/>
</file>

<file path=customXml/itemProps2.xml><?xml version="1.0" encoding="utf-8"?>
<ds:datastoreItem xmlns:ds="http://schemas.openxmlformats.org/officeDocument/2006/customXml" ds:itemID="{DA05AA38-C460-43A2-B5D7-B58750B9F20C}"/>
</file>

<file path=customXml/itemProps3.xml><?xml version="1.0" encoding="utf-8"?>
<ds:datastoreItem xmlns:ds="http://schemas.openxmlformats.org/officeDocument/2006/customXml" ds:itemID="{0B644C03-F31C-4A95-B012-EE8C84BC140E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1422</Words>
  <Application>Microsoft Office PowerPoint</Application>
  <PresentationFormat>A4 210 x 297 mm</PresentationFormat>
  <Paragraphs>181</Paragraphs>
  <Slides>9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20" baseType="lpstr">
      <vt:lpstr>Meiryo UI</vt:lpstr>
      <vt:lpstr>UD デジタル 教科書体 NP-R</vt:lpstr>
      <vt:lpstr>Meiryo</vt:lpstr>
      <vt:lpstr>Meiryo</vt:lpstr>
      <vt:lpstr>游ゴシック</vt:lpstr>
      <vt:lpstr>游ゴシック</vt:lpstr>
      <vt:lpstr>Arial</vt:lpstr>
      <vt:lpstr>Calibri</vt:lpstr>
      <vt:lpstr>Calibri Light</vt:lpstr>
      <vt:lpstr>Office テーマ</vt:lpstr>
      <vt:lpstr>1_Office テーマ</vt:lpstr>
      <vt:lpstr>１．クラウドについて</vt:lpstr>
      <vt:lpstr>２．ファイルの権限（けんげん）を設定（設定）しよう①</vt:lpstr>
      <vt:lpstr>３．ファイルの権限（けんげん）を設定（設定）しよう②</vt:lpstr>
      <vt:lpstr>４．クラウドを使うとよいこと、注意すること</vt:lpstr>
      <vt:lpstr>５．パスワードの管理について</vt:lpstr>
      <vt:lpstr>６．外部アプリでファイルを共有するとき</vt:lpstr>
      <vt:lpstr>７．外部アプリを使用する時の注意点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2025-02-14T04:36:11Z</dcterms:created>
  <dcterms:modified xsi:type="dcterms:W3CDTF">2025-02-14T04:36:16Z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