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5A3"/>
    <a:srgbClr val="FF74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5E6164-54ED-42E2-9098-F4348B448FF4}" v="3" dt="2025-02-06T04:30:54.8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2F121-1C7A-4F55-A834-1CE35ADFF9B4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14503-EF15-408D-9CB4-FB54A432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395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参考：</a:t>
            </a:r>
            <a:endParaRPr kumimoji="1" lang="en-US" altLang="ja-JP"/>
          </a:p>
          <a:p>
            <a:r>
              <a:rPr kumimoji="1" lang="ja-JP" altLang="en-US"/>
              <a:t>「児童生徒の健康に留意してＩＣＴを活用するためのガイドブック令和 </a:t>
            </a:r>
            <a:r>
              <a:rPr kumimoji="1" lang="en-US" altLang="ja-JP"/>
              <a:t>4 </a:t>
            </a:r>
            <a:r>
              <a:rPr kumimoji="1" lang="ja-JP" altLang="en-US"/>
              <a:t>年 </a:t>
            </a:r>
            <a:r>
              <a:rPr kumimoji="1" lang="en-US" altLang="ja-JP"/>
              <a:t>3 </a:t>
            </a:r>
            <a:r>
              <a:rPr kumimoji="1" lang="ja-JP" altLang="en-US"/>
              <a:t>月改訂版」（文部科学省）</a:t>
            </a:r>
            <a:endParaRPr kumimoji="1" lang="en-US" altLang="ja-JP"/>
          </a:p>
          <a:p>
            <a:r>
              <a:rPr kumimoji="1" lang="ja-JP" altLang="en-US"/>
              <a:t>（</a:t>
            </a:r>
            <a:r>
              <a:rPr kumimoji="1" lang="en-US" altLang="ja-JP"/>
              <a:t>https://www.mext.go.jp/a_menu/shotou/zyouhou/detail/20220630-mxt_kouhou02-1.pdf</a:t>
            </a:r>
            <a:r>
              <a:rPr kumimoji="1" lang="ja-JP" altLang="en-US"/>
              <a:t>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B14503-EF15-408D-9CB4-FB54A432E0E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168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4C31-AB0A-43E2-9472-53A43262DC8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CC5-26E3-4619-AD1C-9FCCA980E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8299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4C31-AB0A-43E2-9472-53A43262DC8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CC5-26E3-4619-AD1C-9FCCA980E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1670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4C31-AB0A-43E2-9472-53A43262DC8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CC5-26E3-4619-AD1C-9FCCA980E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49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4C31-AB0A-43E2-9472-53A43262DC8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CC5-26E3-4619-AD1C-9FCCA980E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512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4C31-AB0A-43E2-9472-53A43262DC8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CC5-26E3-4619-AD1C-9FCCA980E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0565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4C31-AB0A-43E2-9472-53A43262DC8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CC5-26E3-4619-AD1C-9FCCA980E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602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4C31-AB0A-43E2-9472-53A43262DC8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CC5-26E3-4619-AD1C-9FCCA980E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816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4C31-AB0A-43E2-9472-53A43262DC8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CC5-26E3-4619-AD1C-9FCCA980E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5860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4C31-AB0A-43E2-9472-53A43262DC8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CC5-26E3-4619-AD1C-9FCCA980E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3933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4C31-AB0A-43E2-9472-53A43262DC8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CC5-26E3-4619-AD1C-9FCCA980E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4410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4C31-AB0A-43E2-9472-53A43262DC8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CC5-26E3-4619-AD1C-9FCCA980E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426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34C31-AB0A-43E2-9472-53A43262DC88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88CC5-26E3-4619-AD1C-9FCCA980E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8904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クロール: 横 4">
            <a:extLst>
              <a:ext uri="{FF2B5EF4-FFF2-40B4-BE49-F238E27FC236}">
                <a16:creationId xmlns:a16="http://schemas.microsoft.com/office/drawing/2014/main" id="{8E514043-4F94-4C6F-824C-056A858ADDEE}"/>
              </a:ext>
            </a:extLst>
          </p:cNvPr>
          <p:cNvSpPr/>
          <p:nvPr/>
        </p:nvSpPr>
        <p:spPr>
          <a:xfrm>
            <a:off x="159515" y="212206"/>
            <a:ext cx="6538970" cy="817465"/>
          </a:xfrm>
          <a:prstGeom prst="horizont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持ち帰りに関する注意事項（中学校）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0200E7E-93D0-42D5-B5E1-2B71EC7025BF}"/>
              </a:ext>
            </a:extLst>
          </p:cNvPr>
          <p:cNvSpPr txBox="1"/>
          <p:nvPr/>
        </p:nvSpPr>
        <p:spPr>
          <a:xfrm>
            <a:off x="268734" y="1253177"/>
            <a:ext cx="5698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ja-JP" altLang="ja-JP" sz="1600" b="1" kern="10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タブレットは学校の教育活動と家庭学習</a:t>
            </a:r>
            <a:r>
              <a:rPr lang="ja-JP" altLang="en-US" sz="1600" b="1" kern="10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に</a:t>
            </a:r>
            <a:r>
              <a:rPr lang="ja-JP" altLang="ja-JP" sz="1600" b="1" kern="10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使用</a:t>
            </a:r>
            <a:r>
              <a:rPr lang="ja-JP" altLang="en-US" sz="1600" b="1" kern="10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するものです</a:t>
            </a:r>
            <a:r>
              <a:rPr lang="ja-JP" altLang="ja-JP" sz="1600" b="1" kern="10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。</a:t>
            </a:r>
            <a:endParaRPr lang="ja-JP" altLang="ja-JP" sz="1600" kern="10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ja-JP" altLang="ja-JP" sz="1600" b="1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故障や不具合があったら、すぐに学校に連絡してください。</a:t>
            </a:r>
            <a:endParaRPr kumimoji="1" lang="ja-JP" altLang="en-US" sz="16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C9CDFB6-1B96-4B77-9BD6-A1513D77B32C}"/>
              </a:ext>
            </a:extLst>
          </p:cNvPr>
          <p:cNvSpPr txBox="1"/>
          <p:nvPr/>
        </p:nvSpPr>
        <p:spPr>
          <a:xfrm>
            <a:off x="286515" y="1817963"/>
            <a:ext cx="1028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ja-JP" sz="1800" b="1"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●目的</a:t>
            </a:r>
            <a:endParaRPr lang="ja-JP" altLang="en-US"/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53C2F183-225C-41CE-96E6-BBADDA917D12}"/>
              </a:ext>
            </a:extLst>
          </p:cNvPr>
          <p:cNvSpPr/>
          <p:nvPr/>
        </p:nvSpPr>
        <p:spPr>
          <a:xfrm>
            <a:off x="331218" y="2180030"/>
            <a:ext cx="6150862" cy="813716"/>
          </a:xfrm>
          <a:prstGeom prst="roundRect">
            <a:avLst>
              <a:gd name="adj" fmla="val 13118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ja-JP" altLang="ja-JP" sz="1600" b="1" u="sng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タブレットを活用して学力向上を図る</a:t>
            </a:r>
            <a:endParaRPr lang="ja-JP" altLang="ja-JP" sz="1600" u="sng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　</a:t>
            </a:r>
            <a:r>
              <a:rPr lang="ja-JP" altLang="ja-JP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学校</a:t>
            </a:r>
            <a:r>
              <a:rPr lang="ja-JP" altLang="en-US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が</a:t>
            </a:r>
            <a:r>
              <a:rPr lang="ja-JP" altLang="ja-JP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タブレットを貸し出す</a:t>
            </a:r>
            <a:r>
              <a:rPr lang="ja-JP" altLang="en-US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目的</a:t>
            </a:r>
            <a:r>
              <a:rPr lang="ja-JP" altLang="ja-JP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は、学習に使う</a:t>
            </a:r>
            <a:r>
              <a:rPr lang="ja-JP" altLang="en-US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ため</a:t>
            </a:r>
            <a:r>
              <a:rPr lang="ja-JP" altLang="ja-JP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です。</a:t>
            </a:r>
            <a:endParaRPr lang="ja-JP" altLang="ja-JP" sz="1400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　</a:t>
            </a:r>
            <a:r>
              <a:rPr lang="en-US" altLang="ja-JP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※</a:t>
            </a:r>
            <a:r>
              <a:rPr lang="ja-JP" altLang="ja-JP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私的なゲームや動画の視聴</a:t>
            </a:r>
            <a:r>
              <a:rPr lang="ja-JP" altLang="en-US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のためのものではありません</a:t>
            </a:r>
            <a:r>
              <a:rPr lang="ja-JP" altLang="ja-JP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。</a:t>
            </a:r>
            <a:endParaRPr lang="ja-JP" altLang="ja-JP" sz="1400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6B6C87C-3DD9-4C38-8583-630AFDC4439A}"/>
              </a:ext>
            </a:extLst>
          </p:cNvPr>
          <p:cNvSpPr txBox="1"/>
          <p:nvPr/>
        </p:nvSpPr>
        <p:spPr>
          <a:xfrm>
            <a:off x="286515" y="3017411"/>
            <a:ext cx="2489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ja-JP" sz="1800" b="1"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●使用する場所と時間</a:t>
            </a:r>
            <a:endParaRPr lang="ja-JP" altLang="en-US"/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A5201208-4F65-4657-ABE8-0A2A7DE4955F}"/>
              </a:ext>
            </a:extLst>
          </p:cNvPr>
          <p:cNvSpPr/>
          <p:nvPr/>
        </p:nvSpPr>
        <p:spPr>
          <a:xfrm>
            <a:off x="331218" y="3397075"/>
            <a:ext cx="6150862" cy="858994"/>
          </a:xfrm>
          <a:prstGeom prst="roundRect">
            <a:avLst>
              <a:gd name="adj" fmla="val 12185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ja-JP" altLang="ja-JP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原則、学校と自分の家で</a:t>
            </a:r>
            <a:r>
              <a:rPr lang="ja-JP" altLang="en-US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使用します</a:t>
            </a:r>
            <a:r>
              <a:rPr lang="ja-JP" altLang="ja-JP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。</a:t>
            </a:r>
            <a:endParaRPr lang="en-US" altLang="ja-JP" sz="1400" b="1" kern="100">
              <a:solidFill>
                <a:srgbClr val="000000"/>
              </a:solidFill>
              <a:effectLst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健康のために、</a:t>
            </a:r>
            <a:r>
              <a:rPr lang="ja-JP" altLang="ja-JP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就寝する１時間前から</a:t>
            </a:r>
            <a:r>
              <a:rPr lang="ja-JP" altLang="en-US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は</a:t>
            </a:r>
            <a:r>
              <a:rPr lang="ja-JP" altLang="ja-JP" sz="1400" b="1" kern="100">
                <a:solidFill>
                  <a:srgbClr val="000000"/>
                </a:solidFill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使用しないようにしましょう。</a:t>
            </a:r>
            <a:endParaRPr lang="ja-JP" altLang="ja-JP" sz="1050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FDE6A13-95D1-4ACF-9E75-702AFF089623}"/>
              </a:ext>
            </a:extLst>
          </p:cNvPr>
          <p:cNvSpPr txBox="1"/>
          <p:nvPr/>
        </p:nvSpPr>
        <p:spPr>
          <a:xfrm>
            <a:off x="286515" y="4275221"/>
            <a:ext cx="4853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ja-JP" sz="1800" b="1"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●</a:t>
            </a:r>
            <a:r>
              <a:rPr lang="ja-JP" altLang="en-US" sz="1800" b="1"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使用する上での注意点</a:t>
            </a:r>
            <a:endParaRPr lang="ja-JP" altLang="en-US"/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686360A3-3554-4E13-9C68-6B589643795E}"/>
              </a:ext>
            </a:extLst>
          </p:cNvPr>
          <p:cNvSpPr/>
          <p:nvPr/>
        </p:nvSpPr>
        <p:spPr>
          <a:xfrm>
            <a:off x="331218" y="4636669"/>
            <a:ext cx="6150862" cy="1242974"/>
          </a:xfrm>
          <a:prstGeom prst="roundRect">
            <a:avLst>
              <a:gd name="adj" fmla="val 8923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+mj-ea"/>
              <a:buAutoNum type="circleNumDbPlain"/>
            </a:pPr>
            <a:r>
              <a:rPr lang="ja-JP" altLang="en-US" sz="1400" b="1" kern="100">
                <a:solidFill>
                  <a:srgbClr val="00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学習</a:t>
            </a:r>
            <a:r>
              <a:rPr lang="ja-JP" altLang="ja-JP" sz="1400" b="1" kern="100">
                <a:solidFill>
                  <a:srgbClr val="00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以外</a:t>
            </a:r>
            <a:r>
              <a:rPr lang="ja-JP" altLang="en-US" sz="1400" b="1" kern="100">
                <a:solidFill>
                  <a:srgbClr val="00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の目的で使用しない。</a:t>
            </a:r>
            <a:endParaRPr lang="ja-JP" altLang="ja-JP" sz="1400" b="1" kern="100">
              <a:solidFill>
                <a:srgbClr val="000000"/>
              </a:solidFill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+mj-ea"/>
              <a:buAutoNum type="circleNumDbPlain"/>
            </a:pPr>
            <a:r>
              <a:rPr lang="ja-JP" altLang="ja-JP" sz="1400" b="1" kern="100">
                <a:solidFill>
                  <a:srgbClr val="00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人を傷つける</a:t>
            </a:r>
            <a:r>
              <a:rPr lang="ja-JP" altLang="en-US" sz="1400" b="1" kern="100">
                <a:solidFill>
                  <a:srgbClr val="00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ようなコメントや表現をしない。</a:t>
            </a:r>
            <a:endParaRPr lang="ja-JP" altLang="ja-JP" sz="1400" b="1" kern="100">
              <a:solidFill>
                <a:srgbClr val="000000"/>
              </a:solidFill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+mj-ea"/>
              <a:buAutoNum type="circleNumDbPlain"/>
            </a:pPr>
            <a:r>
              <a:rPr lang="ja-JP" altLang="en-US" sz="1400" b="1" kern="100">
                <a:solidFill>
                  <a:srgbClr val="00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私的なゲームや動画の視聴に使用しない。</a:t>
            </a:r>
            <a:endParaRPr lang="ja-JP" altLang="ja-JP" sz="1400" b="1" kern="100">
              <a:solidFill>
                <a:srgbClr val="000000"/>
              </a:solidFill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+mj-ea"/>
              <a:buAutoNum type="circleNumDbPlain"/>
            </a:pPr>
            <a:r>
              <a:rPr lang="ja-JP" altLang="en-US" sz="1400" b="1" kern="100">
                <a:solidFill>
                  <a:srgbClr val="00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学習以外の目的で</a:t>
            </a:r>
            <a:r>
              <a:rPr lang="ja-JP" altLang="ja-JP" sz="1400" b="1" kern="100">
                <a:solidFill>
                  <a:srgbClr val="00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壁紙など、個人の設定を変え</a:t>
            </a:r>
            <a:r>
              <a:rPr lang="ja-JP" altLang="en-US" sz="1400" b="1" kern="100">
                <a:solidFill>
                  <a:srgbClr val="00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ない。</a:t>
            </a:r>
            <a:endParaRPr lang="ja-JP" altLang="ja-JP" sz="1400" b="1" kern="100">
              <a:solidFill>
                <a:srgbClr val="000000"/>
              </a:solidFill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+mj-ea"/>
              <a:buAutoNum type="circleNumDbPlain"/>
            </a:pPr>
            <a:r>
              <a:rPr lang="ja-JP" altLang="ja-JP" sz="1400" b="1" kern="100">
                <a:solidFill>
                  <a:srgbClr val="00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タブレットの貸し借り</a:t>
            </a:r>
            <a:r>
              <a:rPr lang="ja-JP" altLang="en-US" sz="1400" b="1" kern="100">
                <a:solidFill>
                  <a:srgbClr val="00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をしない。</a:t>
            </a:r>
            <a:endParaRPr lang="ja-JP" altLang="ja-JP" sz="1400" b="1" kern="100">
              <a:solidFill>
                <a:srgbClr val="000000"/>
              </a:solidFill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2657A5B-7234-401C-AAC9-173AC2E95539}"/>
              </a:ext>
            </a:extLst>
          </p:cNvPr>
          <p:cNvSpPr txBox="1"/>
          <p:nvPr/>
        </p:nvSpPr>
        <p:spPr>
          <a:xfrm>
            <a:off x="375920" y="5917341"/>
            <a:ext cx="342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ja-JP" sz="1800" b="1">
                <a:effectLst/>
                <a:ea typeface="Meiryo UI" panose="020B0604030504040204" pitchFamily="50" charset="-128"/>
                <a:cs typeface="Times New Roman" panose="02020603050405020304" pitchFamily="18" charset="0"/>
              </a:rPr>
              <a:t>●安全面での注意点</a:t>
            </a:r>
            <a:endParaRPr lang="ja-JP" altLang="en-US"/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BB8B9492-31B5-41C1-BCED-629B67C9EBFC}"/>
              </a:ext>
            </a:extLst>
          </p:cNvPr>
          <p:cNvSpPr/>
          <p:nvPr/>
        </p:nvSpPr>
        <p:spPr>
          <a:xfrm>
            <a:off x="331218" y="6286672"/>
            <a:ext cx="6150862" cy="3311900"/>
          </a:xfrm>
          <a:prstGeom prst="roundRect">
            <a:avLst>
              <a:gd name="adj" fmla="val 4259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ja-JP" altLang="ja-JP" sz="1400" b="1" kern="100">
                <a:solidFill>
                  <a:srgbClr val="00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ウィルスの侵入や情報の漏洩を防ぐため、</a:t>
            </a:r>
            <a:r>
              <a:rPr lang="ja-JP" altLang="ja-JP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公衆無線</a:t>
            </a:r>
            <a:r>
              <a:rPr lang="en-US" altLang="ja-JP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LAN</a:t>
            </a:r>
            <a:r>
              <a:rPr lang="ja-JP" altLang="ja-JP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（フリー</a:t>
            </a:r>
            <a:r>
              <a:rPr lang="en-US" altLang="ja-JP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Wi-Fi</a:t>
            </a:r>
            <a:r>
              <a:rPr lang="ja-JP" altLang="ja-JP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）には接続しない</a:t>
            </a:r>
            <a:r>
              <a:rPr lang="ja-JP" altLang="en-US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ようにしましょう。</a:t>
            </a:r>
            <a:endParaRPr lang="ja-JP" altLang="ja-JP" sz="1400" b="1" kern="100">
              <a:solidFill>
                <a:schemeClr val="tx1"/>
              </a:solidFill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ja-JP" altLang="ja-JP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自分の</a:t>
            </a:r>
            <a:r>
              <a:rPr lang="en-US" altLang="ja-JP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ID</a:t>
            </a:r>
            <a:r>
              <a:rPr lang="ja-JP" altLang="ja-JP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やパスワードは</a:t>
            </a:r>
            <a:r>
              <a:rPr lang="ja-JP" altLang="en-US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他人</a:t>
            </a:r>
            <a:r>
              <a:rPr lang="ja-JP" altLang="ja-JP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に</a:t>
            </a:r>
            <a:r>
              <a:rPr lang="ja-JP" altLang="en-US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教えません。他人の</a:t>
            </a:r>
            <a:r>
              <a:rPr lang="en-US" altLang="ja-JP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ID</a:t>
            </a:r>
            <a:r>
              <a:rPr lang="ja-JP" altLang="en-US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やパスワードを教えてもらったり使ったりもしません。</a:t>
            </a:r>
            <a:endParaRPr lang="en-US" altLang="ja-JP" sz="1400" b="1" kern="100">
              <a:solidFill>
                <a:schemeClr val="tx1"/>
              </a:solidFill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ja-JP" altLang="ja-JP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自分や</a:t>
            </a:r>
            <a:r>
              <a:rPr lang="ja-JP" altLang="en-US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友達</a:t>
            </a:r>
            <a:r>
              <a:rPr lang="ja-JP" altLang="ja-JP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の個人情報（写真、住所、名前など）</a:t>
            </a:r>
            <a:r>
              <a:rPr lang="ja-JP" altLang="en-US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は</a:t>
            </a:r>
            <a:r>
              <a:rPr lang="ja-JP" altLang="ja-JP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インターネット上に</a:t>
            </a:r>
            <a:r>
              <a:rPr lang="ja-JP" altLang="en-US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公開しません。</a:t>
            </a:r>
            <a:r>
              <a:rPr lang="ja-JP" altLang="ja-JP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情報の</a:t>
            </a:r>
            <a:r>
              <a:rPr lang="ja-JP" altLang="en-US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取り扱い</a:t>
            </a:r>
            <a:r>
              <a:rPr lang="ja-JP" altLang="ja-JP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に</a:t>
            </a:r>
            <a:r>
              <a:rPr lang="ja-JP" altLang="en-US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は十分</a:t>
            </a:r>
            <a:r>
              <a:rPr lang="ja-JP" altLang="ja-JP" sz="1400" b="1" kern="100">
                <a:solidFill>
                  <a:schemeClr val="tx1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注意してください。</a:t>
            </a:r>
            <a:endParaRPr lang="en-US" altLang="ja-JP" sz="1400" kern="1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インターネットを使っていて、もしもあやしいサイトに入ってしまったときはすぐに画面を閉じ、先生や家の人に知らせます。</a:t>
            </a:r>
            <a:endParaRPr lang="en-US" altLang="ja-JP" sz="1400" b="1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人を傷つけたり、いやな思いをさせたりする内容を書き込みません。</a:t>
            </a:r>
            <a:endParaRPr lang="en-US" altLang="ja-JP" sz="1400" b="1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カメラ機能を使って写真や動画を撮影するときは、勝手に撮影せず、相手の許可を取りましょう。</a:t>
            </a:r>
            <a:endParaRPr lang="en-US" altLang="ja-JP" sz="1400" b="1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ja-JP" altLang="en-US" sz="1400" b="1" kern="1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目とタブレットの距離を</a:t>
            </a:r>
            <a:r>
              <a:rPr lang="en-US" altLang="ja-JP" sz="1400" b="1" kern="1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30cm</a:t>
            </a:r>
            <a:r>
              <a:rPr lang="ja-JP" altLang="en-US" sz="1400" b="1" kern="1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以上離す、</a:t>
            </a:r>
            <a:r>
              <a:rPr lang="en-US" altLang="ja-JP" sz="1400" b="1" kern="1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30</a:t>
            </a:r>
            <a:r>
              <a:rPr lang="ja-JP" altLang="en-US" sz="1400" b="1" kern="1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分に</a:t>
            </a:r>
            <a:r>
              <a:rPr lang="en-US" altLang="ja-JP" sz="1400" b="1" kern="1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1400" b="1" kern="1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回は</a:t>
            </a:r>
            <a:r>
              <a:rPr lang="en-US" altLang="ja-JP" sz="1400" b="1" kern="1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20</a:t>
            </a:r>
            <a:r>
              <a:rPr lang="ja-JP" altLang="en-US" sz="1400" b="1" kern="1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秒以上目を休めるなど、目の健康に気をつけて使用しましょう。</a:t>
            </a:r>
            <a:endParaRPr lang="en-US" altLang="ja-JP" sz="1400" b="1" kern="1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ja-JP" altLang="en-US" sz="1400" b="1" kern="1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タブレットを長時間連続して使用しないようにしましょう。</a:t>
            </a:r>
            <a:endParaRPr lang="ja-JP" altLang="ja-JP" sz="1400" b="1" kern="1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1026" name="Picture 2" descr="エラーの警告が出たスマホ・タブレットのイラスト">
            <a:extLst>
              <a:ext uri="{FF2B5EF4-FFF2-40B4-BE49-F238E27FC236}">
                <a16:creationId xmlns:a16="http://schemas.microsoft.com/office/drawing/2014/main" id="{9E855E72-D0F6-4E21-89CE-ABCD8606D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380" y="5688549"/>
            <a:ext cx="801240" cy="80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授業でタブレットを使う学生のイラスト">
            <a:extLst>
              <a:ext uri="{FF2B5EF4-FFF2-40B4-BE49-F238E27FC236}">
                <a16:creationId xmlns:a16="http://schemas.microsoft.com/office/drawing/2014/main" id="{852BC6A5-D51F-45AC-8520-E1992F928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380" y="304598"/>
            <a:ext cx="1028700" cy="88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ネットいじめのイラスト（女性）">
            <a:extLst>
              <a:ext uri="{FF2B5EF4-FFF2-40B4-BE49-F238E27FC236}">
                <a16:creationId xmlns:a16="http://schemas.microsoft.com/office/drawing/2014/main" id="{F35E3A3B-DC11-4B2A-BE30-28D7A4BA8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046" y="4620607"/>
            <a:ext cx="1047880" cy="1047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476420D-7740-09B8-AC83-9FB066F473EA}"/>
              </a:ext>
            </a:extLst>
          </p:cNvPr>
          <p:cNvSpPr txBox="1"/>
          <p:nvPr/>
        </p:nvSpPr>
        <p:spPr>
          <a:xfrm>
            <a:off x="2357984" y="9598572"/>
            <a:ext cx="444916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ja-JP" sz="10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3240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59809E47-C171-402A-B6A6-C29ED9979CB4}"/>
</file>

<file path=customXml/itemProps2.xml><?xml version="1.0" encoding="utf-8"?>
<ds:datastoreItem xmlns:ds="http://schemas.openxmlformats.org/officeDocument/2006/customXml" ds:itemID="{E653DFF8-AF88-4383-96BC-8EEB2DDBDD31}"/>
</file>

<file path=customXml/itemProps3.xml><?xml version="1.0" encoding="utf-8"?>
<ds:datastoreItem xmlns:ds="http://schemas.openxmlformats.org/officeDocument/2006/customXml" ds:itemID="{039A0084-FD2F-46E5-AA33-2432A54B22E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A4 Paper (210x297 mm)</PresentationFormat>
  <Slides>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2025-02-06T04:30:54Z</dcterms:created>
  <dcterms:modified xsi:type="dcterms:W3CDTF">2025-02-06T04:31:07Z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