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259" r:id="rId2"/>
    <p:sldId id="262" r:id="rId3"/>
    <p:sldId id="263" r:id="rId4"/>
    <p:sldId id="265" r:id="rId5"/>
    <p:sldId id="267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E0B2C2-E794-4C6C-832E-D070CF6C6DBB}" v="3" dt="2025-02-06T04:17:26.577"/>
  </p1510:revLst>
</p1510:revInfo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431CC-8C0A-4EA1-AC19-6856D8FC19C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1604F-A925-43D6-AE59-BB13763564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71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1604F-A925-43D6-AE59-BB137635640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518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BD77D3-30BC-1931-9EFC-E529977FDE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BDFFF28-002E-B820-A141-F641B8F260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D4BD6B-90ED-A383-2673-638C8C691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E24269-E53D-7054-AF13-0C2C7B9D4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966895-539C-23A9-BE1C-F4A3EAF6E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012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FEAF42-D35A-5AA8-54FD-CBDB7E07A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5BE8581-89CB-5286-4B9F-98F988F32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422C42-5F2F-9005-F0C0-407A3D324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713684-501D-7400-B4BB-7376CBA89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1DE501-4997-A384-4537-4DF968BF0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404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0099DB5-B047-E7A5-D6F0-AAC1438F48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D1E408B-7C40-ADCF-5270-BE70BE8E1C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2F8D37-726B-8D40-F6E7-82FFF7F99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CEE9EF-8AF4-5171-220B-62C6433A1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12957E-0970-EB07-363A-F0672269C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984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BB445D-AE22-67C3-5A86-2FA4EFFDC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A6675C-89A3-CED1-81F2-4C9C01C25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B5876FF-F259-F5B9-1194-267443101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C347F7-AAE1-1E1A-15F4-7EA1A1CF7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8927E4-17BE-6A3C-6D03-38F626D34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20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32A160-1D71-70C9-D6D0-22DC9FEC3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89E6B9-D440-16D0-6065-CD3B9EEB60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5A4725-A6E5-7C04-69F1-9C0E195F4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6674DD-69DD-D1E6-39FE-A17B22A5F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F8BB8B-1D30-550E-C660-DCF54B13E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993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1BD0BD-FE8F-0A08-742A-7F1FBD888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0B207-5FAE-3C1F-B0CC-196A31CBC9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275620-1081-6F4F-29F4-37D173F1FC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284F80F-D2F6-F49D-0A44-2A84F3D8B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BBCC8D-DBDC-9FBB-CD29-5F042AE6E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38DD92-EEAF-23ED-CCE8-82219641C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602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D6AA83-CC5B-B79E-F8E6-C30FBB2B6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011AD5-18DB-CB84-2617-408E6DF89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6E46B35-1248-F099-0A93-A9C757116B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E13CAE2-C6C1-868B-E96B-F1EE44A1CB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5D1FC19-10B5-F0A4-9B3A-6AD1AA7A7F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93843F8-3796-AA1C-34A2-66EFD8F2B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C3FAD30-5E11-1D06-CB79-8B8AA565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E49452D-939C-0FAD-D607-5D79FE532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203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EAD5BB-B4B7-DC38-D1E7-FD2E61752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3085025-978A-F81B-B0CA-635A88F70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03CA7E0-8AFA-3A9C-AC61-FE4BC6503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0AFD296-472B-5ED6-F7D3-541BA87F7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24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AF201F0-E01F-4629-CC65-79E3A769F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DCD1274-48CA-8439-0C4E-633596635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76B9731-0E13-4F1A-1088-C6644BD0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882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993FB1-96EB-4C3D-5F80-26EA9C131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F76316-B09B-089F-B80E-3F6AC78C39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393A454-D5BC-E76E-0098-2037B0103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4C2DAF3-7A77-3AFF-7AEE-7AB75AC0C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E86AA8-FE64-F314-4158-140CAA5E2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C04A722-8B76-1BC9-7906-477FA9166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544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F7ADB8-900A-E6C9-C35D-FF954CB8B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C2C5973-5DFD-F52B-918C-3E3ECA3D86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21F32A-9C73-CC27-5375-4B9FD0C89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722295-6625-C6EC-B80F-F4F9E3707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98E7D5-DC7D-D2B9-813F-D412F4BE0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D76CFFA-78BC-C076-B037-1018D0E86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7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27C1837-FA15-B731-8BF9-0FBFFD5A0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BB17C4-82B5-BDD9-4D13-ADA1190A60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BF055D-62B3-7668-CA69-EF8B787740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17FF2D-98A1-48E9-86A6-174F0AB4F0E0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D3F379-A79D-10A7-E760-513CC2550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B30B35-9E79-9329-B94C-9778BB84F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859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D980D5C-DD82-2127-A7B4-8D2A30BFC25A}"/>
              </a:ext>
            </a:extLst>
          </p:cNvPr>
          <p:cNvSpPr txBox="1"/>
          <p:nvPr/>
        </p:nvSpPr>
        <p:spPr>
          <a:xfrm>
            <a:off x="263327" y="111628"/>
            <a:ext cx="3389069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ja-JP" altLang="en-US" sz="2400">
                <a:latin typeface="ＭＳ Ｐゴシック"/>
                <a:ea typeface="ＭＳ Ｐゴシック"/>
              </a:rPr>
              <a:t>アクティビティ図の表し方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17CB715B-2C03-B14E-1F39-D881D48728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976771"/>
              </p:ext>
            </p:extLst>
          </p:nvPr>
        </p:nvGraphicFramePr>
        <p:xfrm>
          <a:off x="263327" y="773452"/>
          <a:ext cx="2895002" cy="47156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95002">
                  <a:extLst>
                    <a:ext uri="{9D8B030D-6E8A-4147-A177-3AD203B41FA5}">
                      <a16:colId xmlns:a16="http://schemas.microsoft.com/office/drawing/2014/main" val="3413817902"/>
                    </a:ext>
                  </a:extLst>
                </a:gridCol>
              </a:tblGrid>
              <a:tr h="6647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はじまり、終わり、</a:t>
                      </a:r>
                      <a:endParaRPr kumimoji="1" lang="en-US" altLang="ja-JP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アクション（状態）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2001888"/>
                  </a:ext>
                </a:extLst>
              </a:tr>
              <a:tr h="4050909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007533"/>
                  </a:ext>
                </a:extLst>
              </a:tr>
            </a:tbl>
          </a:graphicData>
        </a:graphic>
      </p:graphicFrame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173053D-97E4-9883-5F60-FE7263BC9CBF}"/>
              </a:ext>
            </a:extLst>
          </p:cNvPr>
          <p:cNvGrpSpPr/>
          <p:nvPr/>
        </p:nvGrpSpPr>
        <p:grpSpPr>
          <a:xfrm>
            <a:off x="1445512" y="4864597"/>
            <a:ext cx="503528" cy="503528"/>
            <a:chOff x="6031744" y="3121800"/>
            <a:chExt cx="671456" cy="671456"/>
          </a:xfrm>
        </p:grpSpPr>
        <p:pic>
          <p:nvPicPr>
            <p:cNvPr id="5" name="グラフィックス 4" descr="ハーベイ ボール 100% 単色塗りつぶし">
              <a:extLst>
                <a:ext uri="{FF2B5EF4-FFF2-40B4-BE49-F238E27FC236}">
                  <a16:creationId xmlns:a16="http://schemas.microsoft.com/office/drawing/2014/main" id="{99A42D21-E5FD-0493-9ABB-0E7845284A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153216" y="3241716"/>
              <a:ext cx="428512" cy="428512"/>
            </a:xfrm>
            <a:prstGeom prst="rect">
              <a:avLst/>
            </a:prstGeom>
          </p:spPr>
        </p:pic>
        <p:pic>
          <p:nvPicPr>
            <p:cNvPr id="6" name="グラフィックス 5" descr="ハーベイ ボール 100% 枠線">
              <a:extLst>
                <a:ext uri="{FF2B5EF4-FFF2-40B4-BE49-F238E27FC236}">
                  <a16:creationId xmlns:a16="http://schemas.microsoft.com/office/drawing/2014/main" id="{CD053171-878A-E374-934D-0BC4364AC0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031744" y="3121800"/>
              <a:ext cx="671456" cy="671456"/>
            </a:xfrm>
            <a:prstGeom prst="rect">
              <a:avLst/>
            </a:prstGeom>
          </p:spPr>
        </p:pic>
      </p:grpSp>
      <p:pic>
        <p:nvPicPr>
          <p:cNvPr id="7" name="グラフィックス 6" descr="ハーベイ ボール 100% 単色塗りつぶし">
            <a:extLst>
              <a:ext uri="{FF2B5EF4-FFF2-40B4-BE49-F238E27FC236}">
                <a16:creationId xmlns:a16="http://schemas.microsoft.com/office/drawing/2014/main" id="{EB7C01AB-C665-2858-C0C3-36C153CAB7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76828" y="1517675"/>
            <a:ext cx="468000" cy="468000"/>
          </a:xfrm>
          <a:prstGeom prst="rect">
            <a:avLst/>
          </a:prstGeom>
        </p:spPr>
      </p:pic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D87478C5-3F32-0231-5CAC-41CE19954646}"/>
              </a:ext>
            </a:extLst>
          </p:cNvPr>
          <p:cNvSpPr/>
          <p:nvPr/>
        </p:nvSpPr>
        <p:spPr>
          <a:xfrm>
            <a:off x="489834" y="2277819"/>
            <a:ext cx="2441986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を点灯する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794F7AC0-D770-468B-B6D6-3B27EE3D22AD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 flipH="1">
            <a:off x="1710827" y="1985675"/>
            <a:ext cx="1" cy="29214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119D09C9-CEB5-C136-0E8A-A6204DDA1697}"/>
              </a:ext>
            </a:extLst>
          </p:cNvPr>
          <p:cNvCxnSpPr>
            <a:cxnSpLocks/>
            <a:stCxn id="8" idx="2"/>
            <a:endCxn id="132" idx="0"/>
          </p:cNvCxnSpPr>
          <p:nvPr/>
        </p:nvCxnSpPr>
        <p:spPr>
          <a:xfrm flipH="1">
            <a:off x="1708024" y="2826459"/>
            <a:ext cx="2803" cy="313229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9EF6DBB-DB33-DF3E-A84A-F095D5E019A7}"/>
              </a:ext>
            </a:extLst>
          </p:cNvPr>
          <p:cNvSpPr txBox="1"/>
          <p:nvPr/>
        </p:nvSpPr>
        <p:spPr>
          <a:xfrm>
            <a:off x="2064952" y="1570439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highlight>
                  <a:srgbClr val="FFFF00"/>
                </a:highligh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はじまり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B93E4E1-4731-6F97-DB20-67C13F36C1A9}"/>
              </a:ext>
            </a:extLst>
          </p:cNvPr>
          <p:cNvSpPr txBox="1"/>
          <p:nvPr/>
        </p:nvSpPr>
        <p:spPr>
          <a:xfrm>
            <a:off x="1977096" y="4940363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highlight>
                  <a:srgbClr val="FFFF00"/>
                </a:highligh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終わり</a:t>
            </a:r>
          </a:p>
        </p:txBody>
      </p:sp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5F78A761-07CB-7E15-C0FF-E4E84373BD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561246"/>
              </p:ext>
            </p:extLst>
          </p:nvPr>
        </p:nvGraphicFramePr>
        <p:xfrm>
          <a:off x="7174888" y="761375"/>
          <a:ext cx="4858499" cy="51445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58499">
                  <a:extLst>
                    <a:ext uri="{9D8B030D-6E8A-4147-A177-3AD203B41FA5}">
                      <a16:colId xmlns:a16="http://schemas.microsoft.com/office/drawing/2014/main" val="3413817902"/>
                    </a:ext>
                  </a:extLst>
                </a:gridCol>
              </a:tblGrid>
              <a:tr h="55708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分岐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2001888"/>
                  </a:ext>
                </a:extLst>
              </a:tr>
              <a:tr h="4587488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007533"/>
                  </a:ext>
                </a:extLst>
              </a:tr>
            </a:tbl>
          </a:graphicData>
        </a:graphic>
      </p:graphicFrame>
      <p:pic>
        <p:nvPicPr>
          <p:cNvPr id="23" name="グラフィックス 22" descr="ハーベイ ボール 100% 単色塗りつぶし">
            <a:extLst>
              <a:ext uri="{FF2B5EF4-FFF2-40B4-BE49-F238E27FC236}">
                <a16:creationId xmlns:a16="http://schemas.microsoft.com/office/drawing/2014/main" id="{60213706-DA75-6192-E586-ADFE0F0114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31207" y="1441171"/>
            <a:ext cx="468000" cy="468000"/>
          </a:xfrm>
          <a:prstGeom prst="rect">
            <a:avLst/>
          </a:prstGeom>
        </p:spPr>
      </p:pic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E769ADFA-32B9-8F34-F130-898F321F57AC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9665207" y="1909171"/>
            <a:ext cx="0" cy="353975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31" name="表 30">
            <a:extLst>
              <a:ext uri="{FF2B5EF4-FFF2-40B4-BE49-F238E27FC236}">
                <a16:creationId xmlns:a16="http://schemas.microsoft.com/office/drawing/2014/main" id="{D9509A7C-239F-D94F-BAC0-2B7A44CDAD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451794"/>
              </p:ext>
            </p:extLst>
          </p:nvPr>
        </p:nvGraphicFramePr>
        <p:xfrm>
          <a:off x="3473919" y="761374"/>
          <a:ext cx="3277463" cy="51660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7463">
                  <a:extLst>
                    <a:ext uri="{9D8B030D-6E8A-4147-A177-3AD203B41FA5}">
                      <a16:colId xmlns:a16="http://schemas.microsoft.com/office/drawing/2014/main" val="3413817902"/>
                    </a:ext>
                  </a:extLst>
                </a:gridCol>
              </a:tblGrid>
              <a:tr h="5510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反復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2001888"/>
                  </a:ext>
                </a:extLst>
              </a:tr>
              <a:tr h="4615031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007533"/>
                  </a:ext>
                </a:extLst>
              </a:tr>
            </a:tbl>
          </a:graphicData>
        </a:graphic>
      </p:graphicFrame>
      <p:pic>
        <p:nvPicPr>
          <p:cNvPr id="35" name="グラフィックス 34" descr="ハーベイ ボール 100% 単色塗りつぶし">
            <a:extLst>
              <a:ext uri="{FF2B5EF4-FFF2-40B4-BE49-F238E27FC236}">
                <a16:creationId xmlns:a16="http://schemas.microsoft.com/office/drawing/2014/main" id="{3A5567A0-9962-2E2B-676B-C54902D5F3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87421" y="1408784"/>
            <a:ext cx="468000" cy="468000"/>
          </a:xfrm>
          <a:prstGeom prst="rect">
            <a:avLst/>
          </a:prstGeom>
        </p:spPr>
      </p:pic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F0A4ECDE-5C69-4C1D-21C7-3186ED7D46CE}"/>
              </a:ext>
            </a:extLst>
          </p:cNvPr>
          <p:cNvCxnSpPr>
            <a:cxnSpLocks/>
            <a:stCxn id="35" idx="2"/>
            <a:endCxn id="42" idx="0"/>
          </p:cNvCxnSpPr>
          <p:nvPr/>
        </p:nvCxnSpPr>
        <p:spPr>
          <a:xfrm flipH="1">
            <a:off x="4917545" y="1876784"/>
            <a:ext cx="3876" cy="19272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450B17DF-3613-7930-8753-C015189488E4}"/>
              </a:ext>
            </a:extLst>
          </p:cNvPr>
          <p:cNvCxnSpPr>
            <a:cxnSpLocks/>
            <a:stCxn id="42" idx="2"/>
            <a:endCxn id="52" idx="0"/>
          </p:cNvCxnSpPr>
          <p:nvPr/>
        </p:nvCxnSpPr>
        <p:spPr>
          <a:xfrm>
            <a:off x="4917545" y="2532086"/>
            <a:ext cx="4417" cy="195736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30BAF3F-F2E8-C0C1-A3DD-6F309240F1A9}"/>
              </a:ext>
            </a:extLst>
          </p:cNvPr>
          <p:cNvSpPr txBox="1"/>
          <p:nvPr/>
        </p:nvSpPr>
        <p:spPr>
          <a:xfrm>
            <a:off x="5464422" y="187918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highlight>
                  <a:srgbClr val="FFFF00"/>
                </a:highligh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反復</a:t>
            </a:r>
          </a:p>
        </p:txBody>
      </p:sp>
      <p:sp>
        <p:nvSpPr>
          <p:cNvPr id="42" name="ひし形 41">
            <a:extLst>
              <a:ext uri="{FF2B5EF4-FFF2-40B4-BE49-F238E27FC236}">
                <a16:creationId xmlns:a16="http://schemas.microsoft.com/office/drawing/2014/main" id="{B6ADB2D1-5107-6843-FD97-67CAC2AE5774}"/>
              </a:ext>
            </a:extLst>
          </p:cNvPr>
          <p:cNvSpPr/>
          <p:nvPr/>
        </p:nvSpPr>
        <p:spPr>
          <a:xfrm>
            <a:off x="4686258" y="2069512"/>
            <a:ext cx="462574" cy="462574"/>
          </a:xfrm>
          <a:prstGeom prst="diamon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四角形: 角を丸くする 51">
            <a:extLst>
              <a:ext uri="{FF2B5EF4-FFF2-40B4-BE49-F238E27FC236}">
                <a16:creationId xmlns:a16="http://schemas.microsoft.com/office/drawing/2014/main" id="{8013C9A0-BC90-BA95-B5F2-C9CE5804A404}"/>
              </a:ext>
            </a:extLst>
          </p:cNvPr>
          <p:cNvSpPr/>
          <p:nvPr/>
        </p:nvSpPr>
        <p:spPr>
          <a:xfrm>
            <a:off x="3700969" y="2727822"/>
            <a:ext cx="2441986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を点灯</a:t>
            </a:r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する</a:t>
            </a:r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3B2EC63C-3BF3-DA67-FE52-E9A045FC5C72}"/>
              </a:ext>
            </a:extLst>
          </p:cNvPr>
          <p:cNvSpPr/>
          <p:nvPr/>
        </p:nvSpPr>
        <p:spPr>
          <a:xfrm>
            <a:off x="3700969" y="4276734"/>
            <a:ext cx="2441986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を消灯する</a:t>
            </a:r>
          </a:p>
        </p:txBody>
      </p: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5734B5D9-60EA-8A90-2F56-C9306E6E5746}"/>
              </a:ext>
            </a:extLst>
          </p:cNvPr>
          <p:cNvCxnSpPr>
            <a:cxnSpLocks/>
            <a:endCxn id="55" idx="0"/>
          </p:cNvCxnSpPr>
          <p:nvPr/>
        </p:nvCxnSpPr>
        <p:spPr>
          <a:xfrm flipH="1">
            <a:off x="4921962" y="4068239"/>
            <a:ext cx="4565" cy="208495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コネクタ: カギ線 63">
            <a:extLst>
              <a:ext uri="{FF2B5EF4-FFF2-40B4-BE49-F238E27FC236}">
                <a16:creationId xmlns:a16="http://schemas.microsoft.com/office/drawing/2014/main" id="{495898F0-006B-B94E-2D09-044467E57D6E}"/>
              </a:ext>
            </a:extLst>
          </p:cNvPr>
          <p:cNvCxnSpPr>
            <a:cxnSpLocks/>
            <a:stCxn id="143" idx="2"/>
            <a:endCxn id="42" idx="3"/>
          </p:cNvCxnSpPr>
          <p:nvPr/>
        </p:nvCxnSpPr>
        <p:spPr>
          <a:xfrm rot="5400000" flipH="1" flipV="1">
            <a:off x="3409784" y="3815675"/>
            <a:ext cx="3253923" cy="224172"/>
          </a:xfrm>
          <a:prstGeom prst="bentConnector4">
            <a:avLst>
              <a:gd name="adj1" fmla="val -7025"/>
              <a:gd name="adj2" fmla="val 646643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四角形: 角を丸くする 71">
            <a:extLst>
              <a:ext uri="{FF2B5EF4-FFF2-40B4-BE49-F238E27FC236}">
                <a16:creationId xmlns:a16="http://schemas.microsoft.com/office/drawing/2014/main" id="{B95A721D-9CD2-7921-8F7A-BF4FFF7FCEFB}"/>
              </a:ext>
            </a:extLst>
          </p:cNvPr>
          <p:cNvSpPr/>
          <p:nvPr/>
        </p:nvSpPr>
        <p:spPr>
          <a:xfrm>
            <a:off x="487032" y="4022550"/>
            <a:ext cx="2441986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を消灯する</a:t>
            </a:r>
          </a:p>
        </p:txBody>
      </p: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7F29BAE9-5276-D15D-508C-D6A728FFE9CD}"/>
              </a:ext>
            </a:extLst>
          </p:cNvPr>
          <p:cNvCxnSpPr>
            <a:cxnSpLocks/>
            <a:stCxn id="72" idx="2"/>
            <a:endCxn id="6" idx="0"/>
          </p:cNvCxnSpPr>
          <p:nvPr/>
        </p:nvCxnSpPr>
        <p:spPr>
          <a:xfrm flipH="1">
            <a:off x="1697267" y="4571190"/>
            <a:ext cx="10758" cy="293402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9DFA6F97-AC2F-D887-B3EA-05D4EB60AC5C}"/>
              </a:ext>
            </a:extLst>
          </p:cNvPr>
          <p:cNvSpPr txBox="1"/>
          <p:nvPr/>
        </p:nvSpPr>
        <p:spPr>
          <a:xfrm>
            <a:off x="2050834" y="1931054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highlight>
                  <a:srgbClr val="FFFF00"/>
                </a:highligh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アクション</a:t>
            </a:r>
          </a:p>
        </p:txBody>
      </p:sp>
      <p:sp>
        <p:nvSpPr>
          <p:cNvPr id="81" name="四角形: 角を丸くする 80">
            <a:extLst>
              <a:ext uri="{FF2B5EF4-FFF2-40B4-BE49-F238E27FC236}">
                <a16:creationId xmlns:a16="http://schemas.microsoft.com/office/drawing/2014/main" id="{0AA88B48-D04A-8C06-A0CA-1EFF282F5324}"/>
              </a:ext>
            </a:extLst>
          </p:cNvPr>
          <p:cNvSpPr/>
          <p:nvPr/>
        </p:nvSpPr>
        <p:spPr>
          <a:xfrm>
            <a:off x="7755905" y="4940480"/>
            <a:ext cx="1795874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を消灯する</a:t>
            </a:r>
          </a:p>
        </p:txBody>
      </p:sp>
      <p:cxnSp>
        <p:nvCxnSpPr>
          <p:cNvPr id="84" name="直線矢印コネクタ 83">
            <a:extLst>
              <a:ext uri="{FF2B5EF4-FFF2-40B4-BE49-F238E27FC236}">
                <a16:creationId xmlns:a16="http://schemas.microsoft.com/office/drawing/2014/main" id="{148EBEA2-F029-C70D-22E5-DC5EF60AFAAC}"/>
              </a:ext>
            </a:extLst>
          </p:cNvPr>
          <p:cNvCxnSpPr>
            <a:cxnSpLocks/>
            <a:stCxn id="117" idx="2"/>
            <a:endCxn id="118" idx="0"/>
          </p:cNvCxnSpPr>
          <p:nvPr/>
        </p:nvCxnSpPr>
        <p:spPr>
          <a:xfrm>
            <a:off x="9684482" y="2700626"/>
            <a:ext cx="4714" cy="272161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8CCA6615-F9A7-63FA-BC1D-1C983A4EC3F7}"/>
              </a:ext>
            </a:extLst>
          </p:cNvPr>
          <p:cNvSpPr txBox="1"/>
          <p:nvPr/>
        </p:nvSpPr>
        <p:spPr>
          <a:xfrm>
            <a:off x="7840382" y="3927353"/>
            <a:ext cx="1359668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altLang="ja-JP">
                <a:latin typeface="ＭＳ Ｐゴシック"/>
                <a:ea typeface="ＭＳ Ｐゴシック"/>
              </a:rPr>
              <a:t>[</a:t>
            </a:r>
            <a:r>
              <a:rPr kumimoji="1" lang="en-US" altLang="ja-JP">
                <a:latin typeface="ＭＳ Ｐゴシック"/>
                <a:ea typeface="ＭＳ Ｐゴシック"/>
              </a:rPr>
              <a:t>LED</a:t>
            </a:r>
            <a:r>
              <a:rPr kumimoji="1" lang="ja-JP" altLang="en-US">
                <a:latin typeface="ＭＳ Ｐゴシック"/>
                <a:ea typeface="ＭＳ Ｐゴシック"/>
              </a:rPr>
              <a:t>が点灯</a:t>
            </a:r>
            <a:endParaRPr kumimoji="1" lang="en-US" altLang="ja-JP">
              <a:latin typeface="ＭＳ Ｐゴシック"/>
              <a:ea typeface="ＭＳ Ｐゴシック"/>
            </a:endParaRPr>
          </a:p>
          <a:p>
            <a:r>
              <a:rPr kumimoji="1" lang="ja-JP" altLang="en-US">
                <a:latin typeface="ＭＳ Ｐゴシック"/>
                <a:ea typeface="ＭＳ Ｐゴシック"/>
              </a:rPr>
              <a:t>されている</a:t>
            </a:r>
            <a:r>
              <a:rPr lang="ja-JP" altLang="en-US">
                <a:latin typeface="ＭＳ Ｐゴシック"/>
                <a:ea typeface="ＭＳ Ｐゴシック"/>
              </a:rPr>
              <a:t>]</a:t>
            </a:r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A64BA62A-5203-6A0A-9DF0-88887292F054}"/>
              </a:ext>
            </a:extLst>
          </p:cNvPr>
          <p:cNvSpPr txBox="1"/>
          <p:nvPr/>
        </p:nvSpPr>
        <p:spPr>
          <a:xfrm>
            <a:off x="10288888" y="3871925"/>
            <a:ext cx="1521570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altLang="ja-JP">
                <a:latin typeface="ＭＳ Ｐゴシック"/>
                <a:ea typeface="ＭＳ Ｐゴシック"/>
              </a:rPr>
              <a:t>[</a:t>
            </a:r>
            <a:r>
              <a:rPr kumimoji="1" lang="en-US" altLang="ja-JP">
                <a:latin typeface="ＭＳ Ｐゴシック"/>
                <a:ea typeface="ＭＳ Ｐゴシック"/>
              </a:rPr>
              <a:t>LED</a:t>
            </a:r>
            <a:r>
              <a:rPr kumimoji="1" lang="ja-JP" altLang="en-US">
                <a:latin typeface="ＭＳ Ｐゴシック"/>
                <a:ea typeface="ＭＳ Ｐゴシック"/>
              </a:rPr>
              <a:t>が点灯</a:t>
            </a:r>
            <a:endParaRPr kumimoji="1" lang="en-US" altLang="ja-JP">
              <a:latin typeface="ＭＳ Ｐゴシック"/>
              <a:ea typeface="ＭＳ Ｐゴシック"/>
            </a:endParaRPr>
          </a:p>
          <a:p>
            <a:r>
              <a:rPr kumimoji="1" lang="ja-JP" altLang="en-US">
                <a:latin typeface="ＭＳ Ｐゴシック"/>
                <a:ea typeface="ＭＳ Ｐゴシック"/>
              </a:rPr>
              <a:t>されていない</a:t>
            </a:r>
            <a:r>
              <a:rPr lang="ja-JP" altLang="en-US">
                <a:latin typeface="ＭＳ Ｐゴシック"/>
                <a:ea typeface="ＭＳ Ｐゴシック"/>
              </a:rPr>
              <a:t>]</a:t>
            </a:r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ひし形 89">
            <a:extLst>
              <a:ext uri="{FF2B5EF4-FFF2-40B4-BE49-F238E27FC236}">
                <a16:creationId xmlns:a16="http://schemas.microsoft.com/office/drawing/2014/main" id="{02C0375D-6259-A3BA-B13E-3B2E281708C2}"/>
              </a:ext>
            </a:extLst>
          </p:cNvPr>
          <p:cNvSpPr/>
          <p:nvPr/>
        </p:nvSpPr>
        <p:spPr>
          <a:xfrm>
            <a:off x="9444064" y="3911443"/>
            <a:ext cx="462574" cy="462574"/>
          </a:xfrm>
          <a:prstGeom prst="diamon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1" name="直線矢印コネクタ 90">
            <a:extLst>
              <a:ext uri="{FF2B5EF4-FFF2-40B4-BE49-F238E27FC236}">
                <a16:creationId xmlns:a16="http://schemas.microsoft.com/office/drawing/2014/main" id="{15DD853E-482B-8362-93A9-BE5A4F0266CF}"/>
              </a:ext>
            </a:extLst>
          </p:cNvPr>
          <p:cNvCxnSpPr>
            <a:cxnSpLocks/>
            <a:endCxn id="90" idx="0"/>
          </p:cNvCxnSpPr>
          <p:nvPr/>
        </p:nvCxnSpPr>
        <p:spPr>
          <a:xfrm>
            <a:off x="9675351" y="3518410"/>
            <a:ext cx="0" cy="393033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8" name="コネクタ: カギ線 97">
            <a:extLst>
              <a:ext uri="{FF2B5EF4-FFF2-40B4-BE49-F238E27FC236}">
                <a16:creationId xmlns:a16="http://schemas.microsoft.com/office/drawing/2014/main" id="{061A7112-9701-23D0-4E64-760F12305849}"/>
              </a:ext>
            </a:extLst>
          </p:cNvPr>
          <p:cNvCxnSpPr>
            <a:cxnSpLocks/>
            <a:stCxn id="81" idx="2"/>
            <a:endCxn id="117" idx="1"/>
          </p:cNvCxnSpPr>
          <p:nvPr/>
        </p:nvCxnSpPr>
        <p:spPr>
          <a:xfrm rot="5400000" flipH="1" flipV="1">
            <a:off x="7543627" y="3579553"/>
            <a:ext cx="3019781" cy="799353"/>
          </a:xfrm>
          <a:prstGeom prst="bentConnector4">
            <a:avLst>
              <a:gd name="adj1" fmla="val -7570"/>
              <a:gd name="adj2" fmla="val -140931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7247C92E-2D2B-D09E-8ABB-789A90A64DA0}"/>
              </a:ext>
            </a:extLst>
          </p:cNvPr>
          <p:cNvSpPr txBox="1"/>
          <p:nvPr/>
        </p:nvSpPr>
        <p:spPr>
          <a:xfrm>
            <a:off x="8700858" y="201334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highlight>
                  <a:srgbClr val="FFFF00"/>
                </a:highligh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反復</a:t>
            </a:r>
          </a:p>
        </p:txBody>
      </p:sp>
      <p:cxnSp>
        <p:nvCxnSpPr>
          <p:cNvPr id="103" name="コネクタ: カギ線 102">
            <a:extLst>
              <a:ext uri="{FF2B5EF4-FFF2-40B4-BE49-F238E27FC236}">
                <a16:creationId xmlns:a16="http://schemas.microsoft.com/office/drawing/2014/main" id="{CC2CED63-EDB1-C4ED-5630-380EDA73A04C}"/>
              </a:ext>
            </a:extLst>
          </p:cNvPr>
          <p:cNvCxnSpPr>
            <a:cxnSpLocks/>
            <a:stCxn id="90" idx="2"/>
            <a:endCxn id="81" idx="0"/>
          </p:cNvCxnSpPr>
          <p:nvPr/>
        </p:nvCxnSpPr>
        <p:spPr>
          <a:xfrm rot="5400000">
            <a:off x="8881366" y="4146494"/>
            <a:ext cx="566463" cy="1021509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四角形: 角を丸くする 108">
            <a:extLst>
              <a:ext uri="{FF2B5EF4-FFF2-40B4-BE49-F238E27FC236}">
                <a16:creationId xmlns:a16="http://schemas.microsoft.com/office/drawing/2014/main" id="{27F8BDED-0698-EFC5-7836-AEE3CE154165}"/>
              </a:ext>
            </a:extLst>
          </p:cNvPr>
          <p:cNvSpPr/>
          <p:nvPr/>
        </p:nvSpPr>
        <p:spPr>
          <a:xfrm>
            <a:off x="9853580" y="4940480"/>
            <a:ext cx="1795874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を点灯する</a:t>
            </a:r>
          </a:p>
        </p:txBody>
      </p:sp>
      <p:cxnSp>
        <p:nvCxnSpPr>
          <p:cNvPr id="110" name="コネクタ: カギ線 109">
            <a:extLst>
              <a:ext uri="{FF2B5EF4-FFF2-40B4-BE49-F238E27FC236}">
                <a16:creationId xmlns:a16="http://schemas.microsoft.com/office/drawing/2014/main" id="{12365690-0AF8-8980-464F-AD9E1D4806BB}"/>
              </a:ext>
            </a:extLst>
          </p:cNvPr>
          <p:cNvCxnSpPr>
            <a:cxnSpLocks/>
            <a:stCxn id="90" idx="2"/>
            <a:endCxn id="109" idx="0"/>
          </p:cNvCxnSpPr>
          <p:nvPr/>
        </p:nvCxnSpPr>
        <p:spPr>
          <a:xfrm rot="16200000" flipH="1">
            <a:off x="9930203" y="4119165"/>
            <a:ext cx="566463" cy="107616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コネクタ: カギ線 112">
            <a:extLst>
              <a:ext uri="{FF2B5EF4-FFF2-40B4-BE49-F238E27FC236}">
                <a16:creationId xmlns:a16="http://schemas.microsoft.com/office/drawing/2014/main" id="{594A016F-8ACB-6C4A-539E-B94F305FD484}"/>
              </a:ext>
            </a:extLst>
          </p:cNvPr>
          <p:cNvCxnSpPr>
            <a:cxnSpLocks/>
            <a:stCxn id="109" idx="2"/>
            <a:endCxn id="117" idx="3"/>
          </p:cNvCxnSpPr>
          <p:nvPr/>
        </p:nvCxnSpPr>
        <p:spPr>
          <a:xfrm rot="5400000" flipH="1">
            <a:off x="8823752" y="3561356"/>
            <a:ext cx="3019781" cy="835748"/>
          </a:xfrm>
          <a:prstGeom prst="bentConnector4">
            <a:avLst>
              <a:gd name="adj1" fmla="val -7570"/>
              <a:gd name="adj2" fmla="val -134794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A6C13418-E1AC-3779-C176-63F7EBA7F710}"/>
              </a:ext>
            </a:extLst>
          </p:cNvPr>
          <p:cNvSpPr txBox="1"/>
          <p:nvPr/>
        </p:nvSpPr>
        <p:spPr>
          <a:xfrm>
            <a:off x="9798923" y="374558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highlight>
                  <a:srgbClr val="FFFF00"/>
                </a:highligh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分岐</a:t>
            </a:r>
          </a:p>
        </p:txBody>
      </p:sp>
      <p:sp>
        <p:nvSpPr>
          <p:cNvPr id="117" name="ひし形 116">
            <a:extLst>
              <a:ext uri="{FF2B5EF4-FFF2-40B4-BE49-F238E27FC236}">
                <a16:creationId xmlns:a16="http://schemas.microsoft.com/office/drawing/2014/main" id="{B37FE131-7443-6538-48D7-0E3F63460F9A}"/>
              </a:ext>
            </a:extLst>
          </p:cNvPr>
          <p:cNvSpPr/>
          <p:nvPr/>
        </p:nvSpPr>
        <p:spPr>
          <a:xfrm>
            <a:off x="9453195" y="2238052"/>
            <a:ext cx="462574" cy="462574"/>
          </a:xfrm>
          <a:prstGeom prst="diamon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四角形: 角を丸くする 117">
            <a:extLst>
              <a:ext uri="{FF2B5EF4-FFF2-40B4-BE49-F238E27FC236}">
                <a16:creationId xmlns:a16="http://schemas.microsoft.com/office/drawing/2014/main" id="{458973A3-754B-1D04-BBFA-BFB98212233A}"/>
              </a:ext>
            </a:extLst>
          </p:cNvPr>
          <p:cNvSpPr/>
          <p:nvPr/>
        </p:nvSpPr>
        <p:spPr>
          <a:xfrm>
            <a:off x="8702178" y="2972787"/>
            <a:ext cx="1974035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ボタンが押される</a:t>
            </a: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687C4D31-BDD6-0919-9CD5-69344FBEE1D7}"/>
              </a:ext>
            </a:extLst>
          </p:cNvPr>
          <p:cNvSpPr txBox="1"/>
          <p:nvPr/>
        </p:nvSpPr>
        <p:spPr>
          <a:xfrm>
            <a:off x="263327" y="5888537"/>
            <a:ext cx="29503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＜プログラムの動き＞</a:t>
            </a:r>
            <a:endParaRPr kumimoji="1" lang="en-US" altLang="ja-JP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en-US" altLang="ja-JP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lang="ja-JP" altLang="en-US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</a:t>
            </a:r>
            <a:r>
              <a:rPr kumimoji="1" lang="en-US" altLang="ja-JP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秒点灯してから</a:t>
            </a:r>
            <a:r>
              <a:rPr lang="ja-JP" altLang="en-US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消灯し、処理が終わる</a:t>
            </a:r>
            <a:endParaRPr lang="ja-JP" altLang="en-US" b="1"/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8629B8E9-127D-4125-72A5-2DFCFFAD46FE}"/>
              </a:ext>
            </a:extLst>
          </p:cNvPr>
          <p:cNvSpPr txBox="1"/>
          <p:nvPr/>
        </p:nvSpPr>
        <p:spPr>
          <a:xfrm>
            <a:off x="3430074" y="5911944"/>
            <a:ext cx="374481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＜プログラムの動き＞</a:t>
            </a:r>
            <a:endParaRPr kumimoji="1" lang="en-US" altLang="ja-JP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en-US" altLang="ja-JP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点灯と消灯が</a:t>
            </a:r>
            <a:r>
              <a:rPr lang="ja-JP" altLang="en-US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繰り返される</a:t>
            </a:r>
            <a:endParaRPr lang="en-US" altLang="ja-JP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（点滅）</a:t>
            </a:r>
            <a:endParaRPr lang="ja-JP" altLang="en-US" b="1"/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93847C7B-C186-0333-0CEC-9BAD8FF6721B}"/>
              </a:ext>
            </a:extLst>
          </p:cNvPr>
          <p:cNvSpPr txBox="1"/>
          <p:nvPr/>
        </p:nvSpPr>
        <p:spPr>
          <a:xfrm>
            <a:off x="7266387" y="5920842"/>
            <a:ext cx="4767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＜プログラムの動き＞</a:t>
            </a:r>
            <a:endParaRPr kumimoji="1" lang="en-US" altLang="ja-JP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ボタンが押されるたびに、</a:t>
            </a:r>
            <a:r>
              <a:rPr kumimoji="1" lang="en-US" altLang="ja-JP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点灯、</a:t>
            </a:r>
            <a:r>
              <a:rPr kumimoji="1" lang="en-US" altLang="ja-JP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消灯が繰り返される</a:t>
            </a:r>
            <a:endParaRPr lang="ja-JP" altLang="en-US" b="1"/>
          </a:p>
        </p:txBody>
      </p:sp>
      <p:sp>
        <p:nvSpPr>
          <p:cNvPr id="132" name="四角形: 角を丸くする 131">
            <a:extLst>
              <a:ext uri="{FF2B5EF4-FFF2-40B4-BE49-F238E27FC236}">
                <a16:creationId xmlns:a16="http://schemas.microsoft.com/office/drawing/2014/main" id="{E2A86A2D-20C5-B431-7A3B-91264B3ABAC7}"/>
              </a:ext>
            </a:extLst>
          </p:cNvPr>
          <p:cNvSpPr/>
          <p:nvPr/>
        </p:nvSpPr>
        <p:spPr>
          <a:xfrm>
            <a:off x="487031" y="3139688"/>
            <a:ext cx="2441986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秒待つ</a:t>
            </a:r>
          </a:p>
        </p:txBody>
      </p:sp>
      <p:cxnSp>
        <p:nvCxnSpPr>
          <p:cNvPr id="134" name="直線矢印コネクタ 133">
            <a:extLst>
              <a:ext uri="{FF2B5EF4-FFF2-40B4-BE49-F238E27FC236}">
                <a16:creationId xmlns:a16="http://schemas.microsoft.com/office/drawing/2014/main" id="{7ABA637C-2F9C-E3D0-D426-7E235A5A49E6}"/>
              </a:ext>
            </a:extLst>
          </p:cNvPr>
          <p:cNvCxnSpPr>
            <a:cxnSpLocks/>
            <a:stCxn id="132" idx="2"/>
            <a:endCxn id="72" idx="0"/>
          </p:cNvCxnSpPr>
          <p:nvPr/>
        </p:nvCxnSpPr>
        <p:spPr>
          <a:xfrm>
            <a:off x="1708024" y="3688328"/>
            <a:ext cx="1" cy="334222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8" name="四角形: 角を丸くする 137">
            <a:extLst>
              <a:ext uri="{FF2B5EF4-FFF2-40B4-BE49-F238E27FC236}">
                <a16:creationId xmlns:a16="http://schemas.microsoft.com/office/drawing/2014/main" id="{77E71791-E2B1-19F3-DC78-C1C2C58F4451}"/>
              </a:ext>
            </a:extLst>
          </p:cNvPr>
          <p:cNvSpPr/>
          <p:nvPr/>
        </p:nvSpPr>
        <p:spPr>
          <a:xfrm>
            <a:off x="3705534" y="3519599"/>
            <a:ext cx="2441986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秒待つ</a:t>
            </a:r>
          </a:p>
        </p:txBody>
      </p:sp>
      <p:cxnSp>
        <p:nvCxnSpPr>
          <p:cNvPr id="140" name="直線矢印コネクタ 139">
            <a:extLst>
              <a:ext uri="{FF2B5EF4-FFF2-40B4-BE49-F238E27FC236}">
                <a16:creationId xmlns:a16="http://schemas.microsoft.com/office/drawing/2014/main" id="{B0D97C20-23AD-7245-DB57-A4EF590CE31E}"/>
              </a:ext>
            </a:extLst>
          </p:cNvPr>
          <p:cNvCxnSpPr>
            <a:cxnSpLocks/>
            <a:stCxn id="52" idx="2"/>
            <a:endCxn id="138" idx="0"/>
          </p:cNvCxnSpPr>
          <p:nvPr/>
        </p:nvCxnSpPr>
        <p:spPr>
          <a:xfrm>
            <a:off x="4921962" y="3276462"/>
            <a:ext cx="4565" cy="243137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3" name="四角形: 角を丸くする 142">
            <a:extLst>
              <a:ext uri="{FF2B5EF4-FFF2-40B4-BE49-F238E27FC236}">
                <a16:creationId xmlns:a16="http://schemas.microsoft.com/office/drawing/2014/main" id="{245A934D-B5CF-E914-6849-30D683FCEE00}"/>
              </a:ext>
            </a:extLst>
          </p:cNvPr>
          <p:cNvSpPr/>
          <p:nvPr/>
        </p:nvSpPr>
        <p:spPr>
          <a:xfrm>
            <a:off x="3703667" y="5006082"/>
            <a:ext cx="2441986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秒待つ</a:t>
            </a:r>
          </a:p>
        </p:txBody>
      </p:sp>
      <p:cxnSp>
        <p:nvCxnSpPr>
          <p:cNvPr id="145" name="直線矢印コネクタ 144">
            <a:extLst>
              <a:ext uri="{FF2B5EF4-FFF2-40B4-BE49-F238E27FC236}">
                <a16:creationId xmlns:a16="http://schemas.microsoft.com/office/drawing/2014/main" id="{0E3BF57A-D9A3-5168-88DC-8652501C9BFB}"/>
              </a:ext>
            </a:extLst>
          </p:cNvPr>
          <p:cNvCxnSpPr>
            <a:cxnSpLocks/>
            <a:stCxn id="55" idx="2"/>
            <a:endCxn id="143" idx="0"/>
          </p:cNvCxnSpPr>
          <p:nvPr/>
        </p:nvCxnSpPr>
        <p:spPr>
          <a:xfrm>
            <a:off x="4921962" y="4825374"/>
            <a:ext cx="2698" cy="18070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431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F0C482-D75E-7FA5-61CD-CA9957E465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39A4F57-B740-2784-C511-E4BEF7FC8986}"/>
              </a:ext>
            </a:extLst>
          </p:cNvPr>
          <p:cNvSpPr txBox="1"/>
          <p:nvPr/>
        </p:nvSpPr>
        <p:spPr>
          <a:xfrm>
            <a:off x="1766371" y="223261"/>
            <a:ext cx="6829114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ja-JP" altLang="en-US" sz="2400">
                <a:latin typeface="ＭＳ Ｐゴシック"/>
                <a:ea typeface="ＭＳ Ｐゴシック"/>
              </a:rPr>
              <a:t>アクティビティ図で表そう（練習１） ： ①お茶をいれる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FFDD993-46EF-F865-6AD3-BB186076A343}"/>
              </a:ext>
            </a:extLst>
          </p:cNvPr>
          <p:cNvSpPr/>
          <p:nvPr/>
        </p:nvSpPr>
        <p:spPr>
          <a:xfrm>
            <a:off x="3480098" y="1549101"/>
            <a:ext cx="5231803" cy="493776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7DE52026-B093-3144-7C66-2ECB9E3E64DD}"/>
              </a:ext>
            </a:extLst>
          </p:cNvPr>
          <p:cNvSpPr/>
          <p:nvPr/>
        </p:nvSpPr>
        <p:spPr>
          <a:xfrm>
            <a:off x="4796116" y="2650045"/>
            <a:ext cx="2441986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茶葉を急須に入れる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DFB67746-6596-14DC-EF2C-B47CE750457E}"/>
              </a:ext>
            </a:extLst>
          </p:cNvPr>
          <p:cNvSpPr/>
          <p:nvPr/>
        </p:nvSpPr>
        <p:spPr>
          <a:xfrm>
            <a:off x="4801493" y="3583354"/>
            <a:ext cx="2441986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お湯を急須に入れる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7C1C32B6-D824-0670-D217-5A2FDF880D9B}"/>
              </a:ext>
            </a:extLst>
          </p:cNvPr>
          <p:cNvSpPr/>
          <p:nvPr/>
        </p:nvSpPr>
        <p:spPr>
          <a:xfrm>
            <a:off x="4821215" y="4568453"/>
            <a:ext cx="2441986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お茶わんにお茶を注ぐ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05F2687-8B56-9981-7F2E-F89AA9DA22E7}"/>
              </a:ext>
            </a:extLst>
          </p:cNvPr>
          <p:cNvGrpSpPr/>
          <p:nvPr/>
        </p:nvGrpSpPr>
        <p:grpSpPr>
          <a:xfrm>
            <a:off x="5801203" y="5649847"/>
            <a:ext cx="503527" cy="503527"/>
            <a:chOff x="6031744" y="3121800"/>
            <a:chExt cx="671456" cy="671456"/>
          </a:xfrm>
        </p:grpSpPr>
        <p:pic>
          <p:nvPicPr>
            <p:cNvPr id="9" name="グラフィックス 8" descr="ハーベイ ボール 100% 単色塗りつぶし">
              <a:extLst>
                <a:ext uri="{FF2B5EF4-FFF2-40B4-BE49-F238E27FC236}">
                  <a16:creationId xmlns:a16="http://schemas.microsoft.com/office/drawing/2014/main" id="{1DCDF3F8-9362-5B8F-1945-FFC8DF8AA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153216" y="3241716"/>
              <a:ext cx="428512" cy="428512"/>
            </a:xfrm>
            <a:prstGeom prst="rect">
              <a:avLst/>
            </a:prstGeom>
          </p:spPr>
        </p:pic>
        <p:pic>
          <p:nvPicPr>
            <p:cNvPr id="11" name="グラフィックス 10" descr="ハーベイ ボール 100% 枠線">
              <a:extLst>
                <a:ext uri="{FF2B5EF4-FFF2-40B4-BE49-F238E27FC236}">
                  <a16:creationId xmlns:a16="http://schemas.microsoft.com/office/drawing/2014/main" id="{5D1401C2-0635-EB38-2F9D-867C8D83FA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031744" y="3121800"/>
              <a:ext cx="671456" cy="671456"/>
            </a:xfrm>
            <a:prstGeom prst="rect">
              <a:avLst/>
            </a:prstGeom>
          </p:spPr>
        </p:pic>
      </p:grpSp>
      <p:pic>
        <p:nvPicPr>
          <p:cNvPr id="12" name="グラフィックス 11" descr="ハーベイ ボール 100% 単色塗りつぶし">
            <a:extLst>
              <a:ext uri="{FF2B5EF4-FFF2-40B4-BE49-F238E27FC236}">
                <a16:creationId xmlns:a16="http://schemas.microsoft.com/office/drawing/2014/main" id="{D1B3567E-EF08-039D-7032-3094D803FA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79507" y="1797376"/>
            <a:ext cx="468000" cy="468000"/>
          </a:xfrm>
          <a:prstGeom prst="rect">
            <a:avLst/>
          </a:prstGeom>
        </p:spPr>
      </p:pic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9F9DF768-5976-8B0B-5AF3-D11FD6459674}"/>
              </a:ext>
            </a:extLst>
          </p:cNvPr>
          <p:cNvCxnSpPr>
            <a:cxnSpLocks/>
            <a:stCxn id="12" idx="2"/>
            <a:endCxn id="5" idx="0"/>
          </p:cNvCxnSpPr>
          <p:nvPr/>
        </p:nvCxnSpPr>
        <p:spPr>
          <a:xfrm>
            <a:off x="6013507" y="2265376"/>
            <a:ext cx="3602" cy="384669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175F193A-A937-F081-7F90-98166D30C657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>
            <a:off x="6017109" y="3198685"/>
            <a:ext cx="5377" cy="384669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425A1710-5DB0-815E-E543-625ACD2C3073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>
            <a:off x="6022486" y="4131994"/>
            <a:ext cx="19722" cy="436459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381AFF3E-60B2-33F0-4BD9-44FEE999546E}"/>
              </a:ext>
            </a:extLst>
          </p:cNvPr>
          <p:cNvSpPr/>
          <p:nvPr/>
        </p:nvSpPr>
        <p:spPr>
          <a:xfrm>
            <a:off x="240254" y="234017"/>
            <a:ext cx="1515359" cy="43295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回答例</a:t>
            </a:r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CCA8063F-7453-4461-CC51-32060543FE0D}"/>
              </a:ext>
            </a:extLst>
          </p:cNvPr>
          <p:cNvCxnSpPr>
            <a:cxnSpLocks/>
            <a:stCxn id="7" idx="2"/>
            <a:endCxn id="11" idx="0"/>
          </p:cNvCxnSpPr>
          <p:nvPr/>
        </p:nvCxnSpPr>
        <p:spPr>
          <a:xfrm>
            <a:off x="6042208" y="5117093"/>
            <a:ext cx="10759" cy="53275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746AE56-BA28-42A1-BA27-55CDC05C490D}"/>
              </a:ext>
            </a:extLst>
          </p:cNvPr>
          <p:cNvSpPr/>
          <p:nvPr/>
        </p:nvSpPr>
        <p:spPr>
          <a:xfrm>
            <a:off x="9133242" y="1549101"/>
            <a:ext cx="2786231" cy="4937760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説明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・茶葉を急須に入れてから、お湯を入れる</a:t>
            </a:r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・少し待ってから、</a:t>
            </a:r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お茶わんにお茶を注ぐ</a:t>
            </a:r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03A9590-7588-BCE3-347F-2A7AB8910674}"/>
              </a:ext>
            </a:extLst>
          </p:cNvPr>
          <p:cNvSpPr txBox="1"/>
          <p:nvPr/>
        </p:nvSpPr>
        <p:spPr>
          <a:xfrm>
            <a:off x="263327" y="858754"/>
            <a:ext cx="9977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下の３つのプロセスを使って、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お茶をいれるための手順をアクティビティ図で表そう。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図で表してから、どういうアクティビティなのか説明文を書こう。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0074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EF6906-5B37-B2A2-D311-FF081E2802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3496FE8-872C-7A21-2F9B-F93F8E9C07B5}"/>
              </a:ext>
            </a:extLst>
          </p:cNvPr>
          <p:cNvSpPr txBox="1"/>
          <p:nvPr/>
        </p:nvSpPr>
        <p:spPr>
          <a:xfrm>
            <a:off x="1767600" y="222881"/>
            <a:ext cx="8367996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ja-JP" altLang="en-US" sz="2400">
                <a:latin typeface="ＭＳ Ｐゴシック"/>
                <a:ea typeface="ＭＳ Ｐゴシック"/>
              </a:rPr>
              <a:t>アクティビティ図で表そう（練習１） ： ②お茶をいれる（時間指定）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B548FE8-2E15-F923-AC83-855CCF728634}"/>
              </a:ext>
            </a:extLst>
          </p:cNvPr>
          <p:cNvSpPr/>
          <p:nvPr/>
        </p:nvSpPr>
        <p:spPr>
          <a:xfrm>
            <a:off x="2700169" y="1549100"/>
            <a:ext cx="6271709" cy="516499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8ABD225-33C6-8D20-76FF-9D802DC12368}"/>
              </a:ext>
            </a:extLst>
          </p:cNvPr>
          <p:cNvSpPr txBox="1"/>
          <p:nvPr/>
        </p:nvSpPr>
        <p:spPr>
          <a:xfrm>
            <a:off x="263327" y="858754"/>
            <a:ext cx="9977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アクティビティ図をもとにお茶をいれたところ、いれる人によってお茶が濃すぎたり薄すぎたりしました。</a:t>
            </a:r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b="1">
                <a:solidFill>
                  <a:schemeClr val="accent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お茶の浸出時間が</a:t>
            </a:r>
            <a:r>
              <a:rPr kumimoji="1" lang="ja-JP" altLang="en-US" b="1">
                <a:solidFill>
                  <a:schemeClr val="accent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１分たってから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お茶をいれるための手順をアクティビティ図で表そう。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A90BEED-C88F-7A49-74BB-BB3241B7E247}"/>
              </a:ext>
            </a:extLst>
          </p:cNvPr>
          <p:cNvSpPr/>
          <p:nvPr/>
        </p:nvSpPr>
        <p:spPr>
          <a:xfrm>
            <a:off x="5007321" y="2366901"/>
            <a:ext cx="263562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茶葉を急須に入れる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D0D8F0FA-36A5-BF46-5E90-39AD131A52DB}"/>
              </a:ext>
            </a:extLst>
          </p:cNvPr>
          <p:cNvSpPr/>
          <p:nvPr/>
        </p:nvSpPr>
        <p:spPr>
          <a:xfrm>
            <a:off x="5018078" y="3101339"/>
            <a:ext cx="263562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お湯を急須に入れる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737DDA46-B49D-1A94-C59B-824E758656B8}"/>
              </a:ext>
            </a:extLst>
          </p:cNvPr>
          <p:cNvSpPr/>
          <p:nvPr/>
        </p:nvSpPr>
        <p:spPr>
          <a:xfrm>
            <a:off x="5034368" y="5559126"/>
            <a:ext cx="2635621" cy="41460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お茶わんにお茶を注ぐ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F2B52FD-7B54-80A6-B849-C5133FCE3C44}"/>
              </a:ext>
            </a:extLst>
          </p:cNvPr>
          <p:cNvGrpSpPr/>
          <p:nvPr/>
        </p:nvGrpSpPr>
        <p:grpSpPr>
          <a:xfrm>
            <a:off x="6102073" y="6210570"/>
            <a:ext cx="503527" cy="503527"/>
            <a:chOff x="6031744" y="3121800"/>
            <a:chExt cx="671456" cy="671456"/>
          </a:xfrm>
        </p:grpSpPr>
        <p:pic>
          <p:nvPicPr>
            <p:cNvPr id="9" name="グラフィックス 8" descr="ハーベイ ボール 100% 単色塗りつぶし">
              <a:extLst>
                <a:ext uri="{FF2B5EF4-FFF2-40B4-BE49-F238E27FC236}">
                  <a16:creationId xmlns:a16="http://schemas.microsoft.com/office/drawing/2014/main" id="{A3D0DD58-EB96-9908-23D6-15E3DF8F2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153216" y="3241716"/>
              <a:ext cx="428512" cy="428512"/>
            </a:xfrm>
            <a:prstGeom prst="rect">
              <a:avLst/>
            </a:prstGeom>
          </p:spPr>
        </p:pic>
        <p:pic>
          <p:nvPicPr>
            <p:cNvPr id="11" name="グラフィックス 10" descr="ハーベイ ボール 100% 枠線">
              <a:extLst>
                <a:ext uri="{FF2B5EF4-FFF2-40B4-BE49-F238E27FC236}">
                  <a16:creationId xmlns:a16="http://schemas.microsoft.com/office/drawing/2014/main" id="{A32F81E7-64AF-59BA-67E0-A4F81CCD4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031744" y="3121800"/>
              <a:ext cx="671456" cy="671456"/>
            </a:xfrm>
            <a:prstGeom prst="rect">
              <a:avLst/>
            </a:prstGeom>
          </p:spPr>
        </p:pic>
      </p:grpSp>
      <p:pic>
        <p:nvPicPr>
          <p:cNvPr id="12" name="グラフィックス 11" descr="ハーベイ ボール 100% 単色塗りつぶし">
            <a:extLst>
              <a:ext uri="{FF2B5EF4-FFF2-40B4-BE49-F238E27FC236}">
                <a16:creationId xmlns:a16="http://schemas.microsoft.com/office/drawing/2014/main" id="{AB799383-D4BA-5CD4-F8D5-30F65155CF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91132" y="1652876"/>
            <a:ext cx="468000" cy="468000"/>
          </a:xfrm>
          <a:prstGeom prst="rect">
            <a:avLst/>
          </a:prstGeom>
        </p:spPr>
      </p:pic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E6918DEA-A876-D31A-440E-62E3A0D7CF7F}"/>
              </a:ext>
            </a:extLst>
          </p:cNvPr>
          <p:cNvCxnSpPr>
            <a:cxnSpLocks/>
            <a:stCxn id="12" idx="2"/>
            <a:endCxn id="5" idx="0"/>
          </p:cNvCxnSpPr>
          <p:nvPr/>
        </p:nvCxnSpPr>
        <p:spPr>
          <a:xfrm>
            <a:off x="6325132" y="2120876"/>
            <a:ext cx="0" cy="246025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9254687D-9B6C-180B-137B-DCBE5A50D350}"/>
              </a:ext>
            </a:extLst>
          </p:cNvPr>
          <p:cNvCxnSpPr>
            <a:cxnSpLocks/>
            <a:stCxn id="6" idx="2"/>
            <a:endCxn id="8" idx="0"/>
          </p:cNvCxnSpPr>
          <p:nvPr/>
        </p:nvCxnSpPr>
        <p:spPr>
          <a:xfrm flipH="1">
            <a:off x="6332123" y="3515339"/>
            <a:ext cx="3766" cy="309917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15008BCF-8C16-F700-CE7F-4D3EDD30F77F}"/>
              </a:ext>
            </a:extLst>
          </p:cNvPr>
          <p:cNvCxnSpPr>
            <a:cxnSpLocks/>
            <a:stCxn id="7" idx="2"/>
            <a:endCxn id="11" idx="0"/>
          </p:cNvCxnSpPr>
          <p:nvPr/>
        </p:nvCxnSpPr>
        <p:spPr>
          <a:xfrm>
            <a:off x="6352179" y="5973729"/>
            <a:ext cx="1658" cy="236841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A6BAF48B-40B3-EA51-B6D1-2BB9737999D3}"/>
              </a:ext>
            </a:extLst>
          </p:cNvPr>
          <p:cNvSpPr/>
          <p:nvPr/>
        </p:nvSpPr>
        <p:spPr>
          <a:xfrm>
            <a:off x="5014312" y="3825256"/>
            <a:ext cx="2635621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お茶が浸出（しんしゅつ）するのを待つ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24B5D42-C41D-10D9-F8C6-285879908ADA}"/>
              </a:ext>
            </a:extLst>
          </p:cNvPr>
          <p:cNvSpPr txBox="1"/>
          <p:nvPr/>
        </p:nvSpPr>
        <p:spPr>
          <a:xfrm>
            <a:off x="6449142" y="5103057"/>
            <a:ext cx="2516539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>
                <a:latin typeface="ＭＳ Ｐゴシック"/>
                <a:ea typeface="ＭＳ Ｐゴシック"/>
              </a:rPr>
              <a:t>[</a:t>
            </a:r>
            <a:r>
              <a:rPr kumimoji="1" lang="ja-JP" altLang="en-US">
                <a:latin typeface="ＭＳ Ｐゴシック"/>
                <a:ea typeface="ＭＳ Ｐゴシック"/>
              </a:rPr>
              <a:t>浸出時間が１分たった</a:t>
            </a:r>
            <a:r>
              <a:rPr lang="ja-JP" altLang="en-US">
                <a:latin typeface="ＭＳ Ｐゴシック"/>
                <a:ea typeface="ＭＳ Ｐゴシック"/>
              </a:rPr>
              <a:t>]</a:t>
            </a:r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618357FD-212D-AEC5-68DC-F99149DD7A43}"/>
              </a:ext>
            </a:extLst>
          </p:cNvPr>
          <p:cNvCxnSpPr>
            <a:cxnSpLocks/>
            <a:stCxn id="62" idx="2"/>
            <a:endCxn id="7" idx="0"/>
          </p:cNvCxnSpPr>
          <p:nvPr/>
        </p:nvCxnSpPr>
        <p:spPr>
          <a:xfrm>
            <a:off x="6344118" y="5197798"/>
            <a:ext cx="8061" cy="36132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CAC334C-4064-4443-5366-CCF0F825B4A7}"/>
              </a:ext>
            </a:extLst>
          </p:cNvPr>
          <p:cNvSpPr/>
          <p:nvPr/>
        </p:nvSpPr>
        <p:spPr>
          <a:xfrm>
            <a:off x="9133242" y="1549100"/>
            <a:ext cx="2786231" cy="5164997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説明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・茶葉を急須に入れてから、お湯を入れる</a:t>
            </a:r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・お湯を入れて１分たったらお茶わんにお茶を注ぐ</a:t>
            </a:r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29" name="コネクタ: カギ線 28">
            <a:extLst>
              <a:ext uri="{FF2B5EF4-FFF2-40B4-BE49-F238E27FC236}">
                <a16:creationId xmlns:a16="http://schemas.microsoft.com/office/drawing/2014/main" id="{3BB5300F-BC4D-2B3D-8E08-8C44DA1576BD}"/>
              </a:ext>
            </a:extLst>
          </p:cNvPr>
          <p:cNvCxnSpPr>
            <a:cxnSpLocks/>
            <a:stCxn id="62" idx="1"/>
            <a:endCxn id="8" idx="1"/>
          </p:cNvCxnSpPr>
          <p:nvPr/>
        </p:nvCxnSpPr>
        <p:spPr>
          <a:xfrm rot="10800000">
            <a:off x="5014313" y="4099577"/>
            <a:ext cx="1098519" cy="866935"/>
          </a:xfrm>
          <a:prstGeom prst="bentConnector3">
            <a:avLst>
              <a:gd name="adj1" fmla="val 128644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A8A9ADA5-219D-ABC1-2E9D-38D3A24041B1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6332123" y="4373896"/>
            <a:ext cx="0" cy="35022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DE57BD7E-1238-8BD0-F74C-F2744951A87C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>
            <a:off x="6325132" y="2780901"/>
            <a:ext cx="10757" cy="32043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2B630B32-95A8-9F7D-8FEB-48D2CB72C6DB}"/>
              </a:ext>
            </a:extLst>
          </p:cNvPr>
          <p:cNvSpPr/>
          <p:nvPr/>
        </p:nvSpPr>
        <p:spPr>
          <a:xfrm>
            <a:off x="240254" y="234017"/>
            <a:ext cx="1515359" cy="43295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回答例</a:t>
            </a:r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ひし形 61">
            <a:extLst>
              <a:ext uri="{FF2B5EF4-FFF2-40B4-BE49-F238E27FC236}">
                <a16:creationId xmlns:a16="http://schemas.microsoft.com/office/drawing/2014/main" id="{008418D8-BD49-AF16-BC73-C05001D13740}"/>
              </a:ext>
            </a:extLst>
          </p:cNvPr>
          <p:cNvSpPr/>
          <p:nvPr/>
        </p:nvSpPr>
        <p:spPr>
          <a:xfrm>
            <a:off x="6112831" y="4735224"/>
            <a:ext cx="462574" cy="462574"/>
          </a:xfrm>
          <a:prstGeom prst="diamon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E230715C-BA9C-4FF0-1D37-795D16855935}"/>
              </a:ext>
            </a:extLst>
          </p:cNvPr>
          <p:cNvSpPr txBox="1"/>
          <p:nvPr/>
        </p:nvSpPr>
        <p:spPr>
          <a:xfrm>
            <a:off x="2817840" y="4236528"/>
            <a:ext cx="1977182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>
                <a:latin typeface="ＭＳ Ｐゴシック"/>
                <a:ea typeface="ＭＳ Ｐゴシック"/>
              </a:rPr>
              <a:t>[</a:t>
            </a:r>
            <a:r>
              <a:rPr kumimoji="1" lang="ja-JP" altLang="en-US">
                <a:latin typeface="ＭＳ Ｐゴシック"/>
                <a:ea typeface="ＭＳ Ｐゴシック"/>
              </a:rPr>
              <a:t>浸出時間が</a:t>
            </a:r>
            <a:endParaRPr kumimoji="1" lang="en-US" altLang="ja-JP">
              <a:latin typeface="ＭＳ Ｐゴシック"/>
              <a:ea typeface="ＭＳ Ｐゴシック"/>
            </a:endParaRPr>
          </a:p>
          <a:p>
            <a:r>
              <a:rPr kumimoji="1" lang="ja-JP" altLang="en-US">
                <a:latin typeface="ＭＳ Ｐゴシック"/>
                <a:ea typeface="ＭＳ Ｐゴシック"/>
              </a:rPr>
              <a:t>１分たって</a:t>
            </a:r>
            <a:r>
              <a:rPr lang="ja-JP" altLang="en-US">
                <a:latin typeface="ＭＳ Ｐゴシック"/>
                <a:ea typeface="ＭＳ Ｐゴシック"/>
              </a:rPr>
              <a:t>いない]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820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24AB4B-C88D-6120-97AE-981AED0589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71E4145-02D6-C5C6-49D9-FDDAAEAF9DFF}"/>
              </a:ext>
            </a:extLst>
          </p:cNvPr>
          <p:cNvSpPr txBox="1"/>
          <p:nvPr/>
        </p:nvSpPr>
        <p:spPr>
          <a:xfrm>
            <a:off x="1758644" y="219206"/>
            <a:ext cx="8630889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ja-JP" altLang="en-US" sz="2400">
                <a:latin typeface="ＭＳ Ｐゴシック"/>
                <a:ea typeface="ＭＳ Ｐゴシック"/>
              </a:rPr>
              <a:t>アクティビティ図で表そう（練習２） ： ①暗くなったら</a:t>
            </a:r>
            <a:r>
              <a:rPr lang="en-US" altLang="ja-JP" sz="2400">
                <a:latin typeface="ＭＳ Ｐゴシック"/>
                <a:ea typeface="ＭＳ Ｐゴシック"/>
              </a:rPr>
              <a:t>LED</a:t>
            </a:r>
            <a:r>
              <a:rPr lang="ja-JP" altLang="en-US" sz="2400">
                <a:latin typeface="ＭＳ Ｐゴシック"/>
                <a:ea typeface="ＭＳ Ｐゴシック"/>
              </a:rPr>
              <a:t>を点灯する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F6D460B-7576-9D41-FFE8-4B1074536B05}"/>
              </a:ext>
            </a:extLst>
          </p:cNvPr>
          <p:cNvSpPr/>
          <p:nvPr/>
        </p:nvSpPr>
        <p:spPr>
          <a:xfrm>
            <a:off x="3015278" y="1549100"/>
            <a:ext cx="5956600" cy="516499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グラフィックス 11" descr="ハーベイ ボール 100% 単色塗りつぶし">
            <a:extLst>
              <a:ext uri="{FF2B5EF4-FFF2-40B4-BE49-F238E27FC236}">
                <a16:creationId xmlns:a16="http://schemas.microsoft.com/office/drawing/2014/main" id="{B7B5B468-9FE4-F35D-A470-782AD40355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14668" y="1967330"/>
            <a:ext cx="468000" cy="468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876BF33-96C7-4C04-284F-E638CAB4E843}"/>
              </a:ext>
            </a:extLst>
          </p:cNvPr>
          <p:cNvSpPr txBox="1"/>
          <p:nvPr/>
        </p:nvSpPr>
        <p:spPr>
          <a:xfrm>
            <a:off x="6500668" y="3689221"/>
            <a:ext cx="1964656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>
                <a:latin typeface="ＭＳ Ｐゴシック"/>
                <a:ea typeface="ＭＳ Ｐゴシック"/>
              </a:rPr>
              <a:t>[明るさセンサーの</a:t>
            </a:r>
            <a:endParaRPr lang="en-US" altLang="ja-JP">
              <a:latin typeface="ＭＳ Ｐゴシック"/>
              <a:ea typeface="ＭＳ Ｐゴシック"/>
            </a:endParaRPr>
          </a:p>
          <a:p>
            <a:r>
              <a:rPr lang="ja-JP" altLang="en-US">
                <a:latin typeface="ＭＳ Ｐゴシック"/>
                <a:ea typeface="ＭＳ Ｐゴシック"/>
              </a:rPr>
              <a:t>値＜</a:t>
            </a:r>
            <a:r>
              <a:rPr lang="en-US" altLang="ja-JP">
                <a:latin typeface="ＭＳ Ｐゴシック"/>
                <a:ea typeface="ＭＳ Ｐゴシック"/>
              </a:rPr>
              <a:t>50</a:t>
            </a:r>
            <a:r>
              <a:rPr lang="ja-JP" altLang="en-US">
                <a:latin typeface="ＭＳ Ｐゴシック"/>
                <a:ea typeface="ＭＳ Ｐゴシック"/>
              </a:rPr>
              <a:t>である]</a:t>
            </a:r>
            <a:endParaRPr lang="ja-JP" altLang="en-US"/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2DC24331-34A7-7F89-2AEC-D389A1DF758D}"/>
              </a:ext>
            </a:extLst>
          </p:cNvPr>
          <p:cNvCxnSpPr>
            <a:cxnSpLocks/>
            <a:stCxn id="29" idx="2"/>
            <a:endCxn id="4" idx="0"/>
          </p:cNvCxnSpPr>
          <p:nvPr/>
        </p:nvCxnSpPr>
        <p:spPr>
          <a:xfrm>
            <a:off x="5957858" y="3232151"/>
            <a:ext cx="3179" cy="408497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D16D397-26CE-34A4-E8D5-6DF415312806}"/>
              </a:ext>
            </a:extLst>
          </p:cNvPr>
          <p:cNvSpPr/>
          <p:nvPr/>
        </p:nvSpPr>
        <p:spPr>
          <a:xfrm>
            <a:off x="9133242" y="1549100"/>
            <a:ext cx="2786231" cy="5164997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説明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・明るさセンサーの値＜</a:t>
            </a:r>
            <a:r>
              <a:rPr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50</a:t>
            </a:r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の場合は、</a:t>
            </a:r>
            <a:r>
              <a:rPr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を点灯する</a:t>
            </a:r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・明るさセンサーの値＜</a:t>
            </a:r>
            <a:r>
              <a:rPr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50</a:t>
            </a:r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でない場合は、</a:t>
            </a:r>
            <a:r>
              <a:rPr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を消灯する</a:t>
            </a:r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ひし形 28">
            <a:extLst>
              <a:ext uri="{FF2B5EF4-FFF2-40B4-BE49-F238E27FC236}">
                <a16:creationId xmlns:a16="http://schemas.microsoft.com/office/drawing/2014/main" id="{582FE459-5BA3-8C37-7F16-4AEEB33EFC37}"/>
              </a:ext>
            </a:extLst>
          </p:cNvPr>
          <p:cNvSpPr/>
          <p:nvPr/>
        </p:nvSpPr>
        <p:spPr>
          <a:xfrm>
            <a:off x="5726571" y="2769577"/>
            <a:ext cx="462574" cy="462574"/>
          </a:xfrm>
          <a:prstGeom prst="diamon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D28BEC5B-B957-F326-714F-72A023F224CF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 rot="16200000" flipH="1">
            <a:off x="6486669" y="3577590"/>
            <a:ext cx="538220" cy="158948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96384DE-C15E-7F51-1A3E-BD2A31BAC379}"/>
              </a:ext>
            </a:extLst>
          </p:cNvPr>
          <p:cNvSpPr txBox="1"/>
          <p:nvPr/>
        </p:nvSpPr>
        <p:spPr>
          <a:xfrm>
            <a:off x="263327" y="858754"/>
            <a:ext cx="9977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明るさセンサーと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を使って、暗くなったら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を点灯するプログラムをアクティビティ図で表そう。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ひし形 3">
            <a:extLst>
              <a:ext uri="{FF2B5EF4-FFF2-40B4-BE49-F238E27FC236}">
                <a16:creationId xmlns:a16="http://schemas.microsoft.com/office/drawing/2014/main" id="{50B6767D-620E-167B-12FB-5F7F7CC17DDF}"/>
              </a:ext>
            </a:extLst>
          </p:cNvPr>
          <p:cNvSpPr/>
          <p:nvPr/>
        </p:nvSpPr>
        <p:spPr>
          <a:xfrm>
            <a:off x="5729750" y="3640648"/>
            <a:ext cx="462574" cy="462574"/>
          </a:xfrm>
          <a:prstGeom prst="diamon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576D1F97-5E9F-2157-B72A-F032F73B507A}"/>
              </a:ext>
            </a:extLst>
          </p:cNvPr>
          <p:cNvSpPr/>
          <p:nvPr/>
        </p:nvSpPr>
        <p:spPr>
          <a:xfrm>
            <a:off x="6408865" y="4641442"/>
            <a:ext cx="228331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を点灯する</a:t>
            </a: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C25897FF-A4BC-BEA5-2DA4-880F97D90D8D}"/>
              </a:ext>
            </a:extLst>
          </p:cNvPr>
          <p:cNvCxnSpPr>
            <a:cxnSpLocks/>
            <a:stCxn id="12" idx="2"/>
            <a:endCxn id="29" idx="0"/>
          </p:cNvCxnSpPr>
          <p:nvPr/>
        </p:nvCxnSpPr>
        <p:spPr>
          <a:xfrm>
            <a:off x="5948668" y="2435330"/>
            <a:ext cx="9190" cy="334247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CFBB2E3-6264-3141-D6E9-EEB8029A3956}"/>
              </a:ext>
            </a:extLst>
          </p:cNvPr>
          <p:cNvSpPr txBox="1"/>
          <p:nvPr/>
        </p:nvSpPr>
        <p:spPr>
          <a:xfrm>
            <a:off x="3608129" y="3683611"/>
            <a:ext cx="1964656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>
                <a:latin typeface="ＭＳ Ｐゴシック"/>
                <a:ea typeface="ＭＳ Ｐゴシック"/>
              </a:rPr>
              <a:t>[明るさセンサーの</a:t>
            </a:r>
            <a:endParaRPr lang="en-US" altLang="ja-JP">
              <a:latin typeface="ＭＳ Ｐゴシック"/>
              <a:ea typeface="ＭＳ Ｐゴシック"/>
            </a:endParaRPr>
          </a:p>
          <a:p>
            <a:r>
              <a:rPr lang="ja-JP" altLang="en-US">
                <a:latin typeface="ＭＳ Ｐゴシック"/>
                <a:ea typeface="ＭＳ Ｐゴシック"/>
              </a:rPr>
              <a:t>値＜</a:t>
            </a:r>
            <a:r>
              <a:rPr lang="en-US" altLang="ja-JP">
                <a:latin typeface="ＭＳ Ｐゴシック"/>
                <a:ea typeface="ＭＳ Ｐゴシック"/>
              </a:rPr>
              <a:t>50</a:t>
            </a:r>
            <a:r>
              <a:rPr lang="ja-JP" altLang="en-US">
                <a:latin typeface="ＭＳ Ｐゴシック"/>
                <a:ea typeface="ＭＳ Ｐゴシック"/>
              </a:rPr>
              <a:t>ではない]</a:t>
            </a:r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AAF9EAFA-6C97-2204-376A-70EBADCB96F9}"/>
              </a:ext>
            </a:extLst>
          </p:cNvPr>
          <p:cNvSpPr/>
          <p:nvPr/>
        </p:nvSpPr>
        <p:spPr>
          <a:xfrm>
            <a:off x="3506989" y="4653107"/>
            <a:ext cx="228331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を消灯する</a:t>
            </a:r>
          </a:p>
        </p:txBody>
      </p:sp>
      <p:cxnSp>
        <p:nvCxnSpPr>
          <p:cNvPr id="45" name="コネクタ: カギ線 44">
            <a:extLst>
              <a:ext uri="{FF2B5EF4-FFF2-40B4-BE49-F238E27FC236}">
                <a16:creationId xmlns:a16="http://schemas.microsoft.com/office/drawing/2014/main" id="{22773B1A-3C4A-0F6A-1C3C-6F63CEC706D8}"/>
              </a:ext>
            </a:extLst>
          </p:cNvPr>
          <p:cNvCxnSpPr>
            <a:cxnSpLocks/>
            <a:stCxn id="4" idx="2"/>
            <a:endCxn id="42" idx="0"/>
          </p:cNvCxnSpPr>
          <p:nvPr/>
        </p:nvCxnSpPr>
        <p:spPr>
          <a:xfrm rot="5400000">
            <a:off x="5029899" y="3721968"/>
            <a:ext cx="549885" cy="1312392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コネクタ: カギ線 47">
            <a:extLst>
              <a:ext uri="{FF2B5EF4-FFF2-40B4-BE49-F238E27FC236}">
                <a16:creationId xmlns:a16="http://schemas.microsoft.com/office/drawing/2014/main" id="{75C78D69-43C2-E0D2-673A-900B82C388F2}"/>
              </a:ext>
            </a:extLst>
          </p:cNvPr>
          <p:cNvCxnSpPr>
            <a:cxnSpLocks/>
            <a:stCxn id="42" idx="2"/>
            <a:endCxn id="29" idx="1"/>
          </p:cNvCxnSpPr>
          <p:nvPr/>
        </p:nvCxnSpPr>
        <p:spPr>
          <a:xfrm rot="5400000" flipH="1" flipV="1">
            <a:off x="4154486" y="3495023"/>
            <a:ext cx="2066243" cy="1077926"/>
          </a:xfrm>
          <a:prstGeom prst="bentConnector4">
            <a:avLst>
              <a:gd name="adj1" fmla="val -11064"/>
              <a:gd name="adj2" fmla="val -12712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コネクタ: カギ線 50">
            <a:extLst>
              <a:ext uri="{FF2B5EF4-FFF2-40B4-BE49-F238E27FC236}">
                <a16:creationId xmlns:a16="http://schemas.microsoft.com/office/drawing/2014/main" id="{71776D51-5FD2-5B4E-D49E-A7F9DE1A9ED5}"/>
              </a:ext>
            </a:extLst>
          </p:cNvPr>
          <p:cNvCxnSpPr>
            <a:cxnSpLocks/>
            <a:stCxn id="7" idx="2"/>
            <a:endCxn id="29" idx="3"/>
          </p:cNvCxnSpPr>
          <p:nvPr/>
        </p:nvCxnSpPr>
        <p:spPr>
          <a:xfrm rot="5400000" flipH="1">
            <a:off x="5842544" y="3347465"/>
            <a:ext cx="2054578" cy="1361376"/>
          </a:xfrm>
          <a:prstGeom prst="bentConnector4">
            <a:avLst>
              <a:gd name="adj1" fmla="val -11126"/>
              <a:gd name="adj2" fmla="val -89817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D2F491B5-BF36-F54C-0853-8B4871066E77}"/>
              </a:ext>
            </a:extLst>
          </p:cNvPr>
          <p:cNvSpPr/>
          <p:nvPr/>
        </p:nvSpPr>
        <p:spPr>
          <a:xfrm>
            <a:off x="240254" y="234017"/>
            <a:ext cx="1515359" cy="43295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回答例</a:t>
            </a:r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FFF2B3D0-2D08-21AF-D501-115931EE2099}"/>
              </a:ext>
            </a:extLst>
          </p:cNvPr>
          <p:cNvSpPr/>
          <p:nvPr/>
        </p:nvSpPr>
        <p:spPr>
          <a:xfrm>
            <a:off x="6564288" y="1717474"/>
            <a:ext cx="2230073" cy="1014279"/>
          </a:xfrm>
          <a:prstGeom prst="wedgeRoundRectCallout">
            <a:avLst>
              <a:gd name="adj1" fmla="val -46715"/>
              <a:gd name="adj2" fmla="val 76547"/>
              <a:gd name="adj3" fmla="val 1666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反復するようにしないとずっと繰り返す処理にならない</a:t>
            </a:r>
            <a:endParaRPr kumimoji="1" lang="ja-JP" altLang="en-US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4510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713CFA-15C1-2EFB-BA36-901CE83645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C2F518-E178-B24D-4CD1-685CA8E99345}"/>
              </a:ext>
            </a:extLst>
          </p:cNvPr>
          <p:cNvSpPr txBox="1"/>
          <p:nvPr/>
        </p:nvSpPr>
        <p:spPr>
          <a:xfrm>
            <a:off x="1747888" y="219208"/>
            <a:ext cx="10169772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ja-JP" altLang="en-US" sz="2400">
                <a:latin typeface="ＭＳ Ｐゴシック"/>
                <a:ea typeface="ＭＳ Ｐゴシック"/>
              </a:rPr>
              <a:t>アクティビティ図で表そう（練習２） ： ②暗くなったら</a:t>
            </a:r>
            <a:r>
              <a:rPr lang="en-US" altLang="ja-JP" sz="2400">
                <a:latin typeface="ＭＳ Ｐゴシック"/>
                <a:ea typeface="ＭＳ Ｐゴシック"/>
              </a:rPr>
              <a:t>LED</a:t>
            </a:r>
            <a:r>
              <a:rPr lang="ja-JP" altLang="en-US" sz="2400">
                <a:latin typeface="ＭＳ Ｐゴシック"/>
                <a:ea typeface="ＭＳ Ｐゴシック"/>
              </a:rPr>
              <a:t>を点灯する（時間指定）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4BB1768-A3E6-B0C8-C163-AA7F3FAD3ED1}"/>
              </a:ext>
            </a:extLst>
          </p:cNvPr>
          <p:cNvSpPr/>
          <p:nvPr/>
        </p:nvSpPr>
        <p:spPr>
          <a:xfrm>
            <a:off x="3015278" y="1549100"/>
            <a:ext cx="5956600" cy="516499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グラフィックス 11" descr="ハーベイ ボール 100% 単色塗りつぶし">
            <a:extLst>
              <a:ext uri="{FF2B5EF4-FFF2-40B4-BE49-F238E27FC236}">
                <a16:creationId xmlns:a16="http://schemas.microsoft.com/office/drawing/2014/main" id="{BDB8D09F-B931-BA71-0D30-C44985619A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14668" y="1967330"/>
            <a:ext cx="468000" cy="468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72348C1-0373-464C-E40E-13D03583C1CD}"/>
              </a:ext>
            </a:extLst>
          </p:cNvPr>
          <p:cNvSpPr txBox="1"/>
          <p:nvPr/>
        </p:nvSpPr>
        <p:spPr>
          <a:xfrm>
            <a:off x="6500668" y="3689221"/>
            <a:ext cx="1964656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>
                <a:latin typeface="ＭＳ Ｐゴシック"/>
                <a:ea typeface="ＭＳ Ｐゴシック"/>
              </a:rPr>
              <a:t>[明るさセンサーの</a:t>
            </a:r>
            <a:endParaRPr lang="en-US" altLang="ja-JP">
              <a:latin typeface="ＭＳ Ｐゴシック"/>
              <a:ea typeface="ＭＳ Ｐゴシック"/>
            </a:endParaRPr>
          </a:p>
          <a:p>
            <a:r>
              <a:rPr lang="ja-JP" altLang="en-US">
                <a:latin typeface="ＭＳ Ｐゴシック"/>
                <a:ea typeface="ＭＳ Ｐゴシック"/>
              </a:rPr>
              <a:t>値＜</a:t>
            </a:r>
            <a:r>
              <a:rPr lang="en-US" altLang="ja-JP">
                <a:latin typeface="ＭＳ Ｐゴシック"/>
                <a:ea typeface="ＭＳ Ｐゴシック"/>
              </a:rPr>
              <a:t>50</a:t>
            </a:r>
            <a:r>
              <a:rPr lang="ja-JP" altLang="en-US">
                <a:latin typeface="ＭＳ Ｐゴシック"/>
                <a:ea typeface="ＭＳ Ｐゴシック"/>
              </a:rPr>
              <a:t>である]</a:t>
            </a:r>
            <a:endParaRPr lang="ja-JP" altLang="en-US"/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326E8FA4-A6FB-FCED-EDAB-75E3B1AAB0E9}"/>
              </a:ext>
            </a:extLst>
          </p:cNvPr>
          <p:cNvCxnSpPr>
            <a:cxnSpLocks/>
            <a:stCxn id="29" idx="2"/>
            <a:endCxn id="4" idx="0"/>
          </p:cNvCxnSpPr>
          <p:nvPr/>
        </p:nvCxnSpPr>
        <p:spPr>
          <a:xfrm>
            <a:off x="5957858" y="3232151"/>
            <a:ext cx="3179" cy="408497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B574621-04E3-B61C-A331-97A6892569F1}"/>
              </a:ext>
            </a:extLst>
          </p:cNvPr>
          <p:cNvSpPr/>
          <p:nvPr/>
        </p:nvSpPr>
        <p:spPr>
          <a:xfrm>
            <a:off x="9133242" y="1549100"/>
            <a:ext cx="2786231" cy="5164997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説明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・明るさセンサーの値＜</a:t>
            </a:r>
            <a:r>
              <a:rPr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50</a:t>
            </a:r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の場合は、</a:t>
            </a:r>
            <a:r>
              <a:rPr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</a:t>
            </a:r>
            <a:r>
              <a:rPr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秒点灯する</a:t>
            </a:r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・明るさセンサーの値＜</a:t>
            </a:r>
            <a:r>
              <a:rPr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50</a:t>
            </a:r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でない場合は、</a:t>
            </a:r>
            <a:r>
              <a:rPr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を消灯する</a:t>
            </a:r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ひし形 28">
            <a:extLst>
              <a:ext uri="{FF2B5EF4-FFF2-40B4-BE49-F238E27FC236}">
                <a16:creationId xmlns:a16="http://schemas.microsoft.com/office/drawing/2014/main" id="{C65EF1EA-32E5-F568-24C4-9B178A8D98E5}"/>
              </a:ext>
            </a:extLst>
          </p:cNvPr>
          <p:cNvSpPr/>
          <p:nvPr/>
        </p:nvSpPr>
        <p:spPr>
          <a:xfrm>
            <a:off x="5726571" y="2769577"/>
            <a:ext cx="462574" cy="462574"/>
          </a:xfrm>
          <a:prstGeom prst="diamon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F83D99C4-AB36-AD99-BC6E-3C1EB05356C6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 rot="16200000" flipH="1">
            <a:off x="6486669" y="3577590"/>
            <a:ext cx="538220" cy="158948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ひし形 3">
            <a:extLst>
              <a:ext uri="{FF2B5EF4-FFF2-40B4-BE49-F238E27FC236}">
                <a16:creationId xmlns:a16="http://schemas.microsoft.com/office/drawing/2014/main" id="{48BA5B21-DB55-696D-5065-30E9A4CA5664}"/>
              </a:ext>
            </a:extLst>
          </p:cNvPr>
          <p:cNvSpPr/>
          <p:nvPr/>
        </p:nvSpPr>
        <p:spPr>
          <a:xfrm>
            <a:off x="5729750" y="3640648"/>
            <a:ext cx="462574" cy="462574"/>
          </a:xfrm>
          <a:prstGeom prst="diamon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EFF6BC5E-603B-1BB3-AB61-2081598F0D7C}"/>
              </a:ext>
            </a:extLst>
          </p:cNvPr>
          <p:cNvSpPr/>
          <p:nvPr/>
        </p:nvSpPr>
        <p:spPr>
          <a:xfrm>
            <a:off x="6408865" y="4641442"/>
            <a:ext cx="228331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を点灯する</a:t>
            </a: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41599DAC-87A4-9E6A-A0A1-4E1DB8A187B5}"/>
              </a:ext>
            </a:extLst>
          </p:cNvPr>
          <p:cNvCxnSpPr>
            <a:cxnSpLocks/>
            <a:stCxn id="12" idx="2"/>
            <a:endCxn id="29" idx="0"/>
          </p:cNvCxnSpPr>
          <p:nvPr/>
        </p:nvCxnSpPr>
        <p:spPr>
          <a:xfrm>
            <a:off x="5948668" y="2435330"/>
            <a:ext cx="9190" cy="334247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4F3A1E62-7E2F-6761-947C-4128F82252CC}"/>
              </a:ext>
            </a:extLst>
          </p:cNvPr>
          <p:cNvSpPr txBox="1"/>
          <p:nvPr/>
        </p:nvSpPr>
        <p:spPr>
          <a:xfrm>
            <a:off x="3608129" y="3683611"/>
            <a:ext cx="1964656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>
                <a:latin typeface="ＭＳ Ｐゴシック"/>
                <a:ea typeface="ＭＳ Ｐゴシック"/>
              </a:rPr>
              <a:t>[明るさセンサーの</a:t>
            </a:r>
            <a:endParaRPr lang="en-US" altLang="ja-JP">
              <a:latin typeface="ＭＳ Ｐゴシック"/>
              <a:ea typeface="ＭＳ Ｐゴシック"/>
            </a:endParaRPr>
          </a:p>
          <a:p>
            <a:r>
              <a:rPr lang="ja-JP" altLang="en-US">
                <a:latin typeface="ＭＳ Ｐゴシック"/>
                <a:ea typeface="ＭＳ Ｐゴシック"/>
              </a:rPr>
              <a:t>値＜</a:t>
            </a:r>
            <a:r>
              <a:rPr lang="en-US" altLang="ja-JP">
                <a:latin typeface="ＭＳ Ｐゴシック"/>
                <a:ea typeface="ＭＳ Ｐゴシック"/>
              </a:rPr>
              <a:t>50</a:t>
            </a:r>
            <a:r>
              <a:rPr lang="ja-JP" altLang="en-US">
                <a:latin typeface="ＭＳ Ｐゴシック"/>
                <a:ea typeface="ＭＳ Ｐゴシック"/>
              </a:rPr>
              <a:t>ではない]</a:t>
            </a:r>
            <a:endParaRPr lang="ja-JP" altLang="en-US"/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929AC6C5-93F7-D765-0B30-E7492169934A}"/>
              </a:ext>
            </a:extLst>
          </p:cNvPr>
          <p:cNvSpPr/>
          <p:nvPr/>
        </p:nvSpPr>
        <p:spPr>
          <a:xfrm>
            <a:off x="3506989" y="4653107"/>
            <a:ext cx="228331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を消灯する</a:t>
            </a:r>
          </a:p>
        </p:txBody>
      </p:sp>
      <p:cxnSp>
        <p:nvCxnSpPr>
          <p:cNvPr id="45" name="コネクタ: カギ線 44">
            <a:extLst>
              <a:ext uri="{FF2B5EF4-FFF2-40B4-BE49-F238E27FC236}">
                <a16:creationId xmlns:a16="http://schemas.microsoft.com/office/drawing/2014/main" id="{08A383D8-5104-BFAA-1575-B764816982D2}"/>
              </a:ext>
            </a:extLst>
          </p:cNvPr>
          <p:cNvCxnSpPr>
            <a:cxnSpLocks/>
            <a:stCxn id="4" idx="2"/>
            <a:endCxn id="42" idx="0"/>
          </p:cNvCxnSpPr>
          <p:nvPr/>
        </p:nvCxnSpPr>
        <p:spPr>
          <a:xfrm rot="5400000">
            <a:off x="5029899" y="3721968"/>
            <a:ext cx="549885" cy="1312392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コネクタ: カギ線 47">
            <a:extLst>
              <a:ext uri="{FF2B5EF4-FFF2-40B4-BE49-F238E27FC236}">
                <a16:creationId xmlns:a16="http://schemas.microsoft.com/office/drawing/2014/main" id="{DB2E598D-C0EA-B860-5423-7C498996C6D1}"/>
              </a:ext>
            </a:extLst>
          </p:cNvPr>
          <p:cNvCxnSpPr>
            <a:cxnSpLocks/>
            <a:stCxn id="42" idx="2"/>
            <a:endCxn id="29" idx="1"/>
          </p:cNvCxnSpPr>
          <p:nvPr/>
        </p:nvCxnSpPr>
        <p:spPr>
          <a:xfrm rot="5400000" flipH="1" flipV="1">
            <a:off x="4154486" y="3495023"/>
            <a:ext cx="2066243" cy="1077926"/>
          </a:xfrm>
          <a:prstGeom prst="bentConnector4">
            <a:avLst>
              <a:gd name="adj1" fmla="val -11064"/>
              <a:gd name="adj2" fmla="val -12712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コネクタ: カギ線 50">
            <a:extLst>
              <a:ext uri="{FF2B5EF4-FFF2-40B4-BE49-F238E27FC236}">
                <a16:creationId xmlns:a16="http://schemas.microsoft.com/office/drawing/2014/main" id="{1EC15E56-A38D-1D54-62F4-B4C084E3232B}"/>
              </a:ext>
            </a:extLst>
          </p:cNvPr>
          <p:cNvCxnSpPr>
            <a:cxnSpLocks/>
            <a:stCxn id="8" idx="2"/>
            <a:endCxn id="29" idx="3"/>
          </p:cNvCxnSpPr>
          <p:nvPr/>
        </p:nvCxnSpPr>
        <p:spPr>
          <a:xfrm rot="5400000" flipH="1">
            <a:off x="5469933" y="3720076"/>
            <a:ext cx="2799799" cy="1361376"/>
          </a:xfrm>
          <a:prstGeom prst="bentConnector4">
            <a:avLst>
              <a:gd name="adj1" fmla="val -8165"/>
              <a:gd name="adj2" fmla="val -89817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89BCCA1-CF9F-8C54-BB5C-D6395421B390}"/>
              </a:ext>
            </a:extLst>
          </p:cNvPr>
          <p:cNvSpPr txBox="1"/>
          <p:nvPr/>
        </p:nvSpPr>
        <p:spPr>
          <a:xfrm>
            <a:off x="263327" y="858754"/>
            <a:ext cx="10702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アクティビティ図を元にプログラムを動かしたところ、</a:t>
            </a:r>
            <a:r>
              <a:rPr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が一瞬、点灯した後にすぐ消えてしまいました。</a:t>
            </a:r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b="1">
                <a:solidFill>
                  <a:schemeClr val="accent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点灯したら</a:t>
            </a:r>
            <a:r>
              <a:rPr lang="en-US" altLang="ja-JP" b="1">
                <a:solidFill>
                  <a:schemeClr val="accent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lang="ja-JP" altLang="en-US" b="1">
                <a:solidFill>
                  <a:schemeClr val="accent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秒間は点灯したままになるように、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アクティビティ図を変更しよう。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ABA3765B-2970-24B1-4B27-779445AEA09D}"/>
              </a:ext>
            </a:extLst>
          </p:cNvPr>
          <p:cNvSpPr/>
          <p:nvPr/>
        </p:nvSpPr>
        <p:spPr>
          <a:xfrm>
            <a:off x="6408865" y="5386663"/>
            <a:ext cx="228331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秒待つ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30EC8685-C696-A1FA-CF96-3D858D8DAE43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7550521" y="5055442"/>
            <a:ext cx="0" cy="331221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45E2C2AF-8071-4B10-ED01-22073071117D}"/>
              </a:ext>
            </a:extLst>
          </p:cNvPr>
          <p:cNvSpPr/>
          <p:nvPr/>
        </p:nvSpPr>
        <p:spPr>
          <a:xfrm>
            <a:off x="3420932" y="5590463"/>
            <a:ext cx="2741593" cy="1014279"/>
          </a:xfrm>
          <a:prstGeom prst="wedgeRoundRectCallout">
            <a:avLst>
              <a:gd name="adj1" fmla="val 58414"/>
              <a:gd name="adj2" fmla="val -44364"/>
              <a:gd name="adj3" fmla="val 1666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kumimoji="1" lang="ja-JP" altLang="en-US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秒待ってから次の処理が行われるため、</a:t>
            </a:r>
            <a:r>
              <a:rPr kumimoji="1" lang="en-US" altLang="ja-JP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が点灯したままになる</a:t>
            </a: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39340946-C363-7177-8FA8-A531FF7E3CB7}"/>
              </a:ext>
            </a:extLst>
          </p:cNvPr>
          <p:cNvSpPr/>
          <p:nvPr/>
        </p:nvSpPr>
        <p:spPr>
          <a:xfrm>
            <a:off x="240254" y="234017"/>
            <a:ext cx="1515359" cy="43295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回答例</a:t>
            </a:r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4688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AD6BCB15-B06F-449D-8820-F7E7732292B1}"/>
</file>

<file path=customXml/itemProps2.xml><?xml version="1.0" encoding="utf-8"?>
<ds:datastoreItem xmlns:ds="http://schemas.openxmlformats.org/officeDocument/2006/customXml" ds:itemID="{B5D1E65F-991B-449B-AABC-291C09F34274}"/>
</file>

<file path=customXml/itemProps3.xml><?xml version="1.0" encoding="utf-8"?>
<ds:datastoreItem xmlns:ds="http://schemas.openxmlformats.org/officeDocument/2006/customXml" ds:itemID="{5B47E74F-1AD6-4EF2-8C2C-43CA90F95959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5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2025-02-06T04:17:26Z</dcterms:created>
  <dcterms:modified xsi:type="dcterms:W3CDTF">2025-02-06T04:17:34Z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