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60" r:id="rId2"/>
    <p:sldId id="261" r:id="rId3"/>
    <p:sldId id="264" r:id="rId4"/>
    <p:sldId id="266" r:id="rId5"/>
    <p:sldId id="268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8BC1F3-3F88-43B1-8C42-2445529B1826}" v="3" dt="2025-02-06T04:16:13.414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431CC-8C0A-4EA1-AC19-6856D8FC19C2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1604F-A925-43D6-AE59-BB13763564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71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1604F-A925-43D6-AE59-BB137635640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8261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BD77D3-30BC-1931-9EFC-E529977FD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BDFFF28-002E-B820-A141-F641B8F260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D4BD6B-90ED-A383-2673-638C8C691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4E24269-E53D-7054-AF13-0C2C7B9D4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966895-539C-23A9-BE1C-F4A3EAF6E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012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FEAF42-D35A-5AA8-54FD-CBDB7E07A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5BE8581-89CB-5286-4B9F-98F988F32D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422C42-5F2F-9005-F0C0-407A3D324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713684-501D-7400-B4BB-7376CBA89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51DE501-4997-A384-4537-4DF968BF0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40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099DB5-B047-E7A5-D6F0-AAC1438F48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D1E408B-7C40-ADCF-5270-BE70BE8E1C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2F8D37-726B-8D40-F6E7-82FFF7F99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CEE9EF-8AF4-5171-220B-62C6433A1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12957E-0970-EB07-363A-F0672269C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984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BB445D-AE22-67C3-5A86-2FA4EFFDC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A6675C-89A3-CED1-81F2-4C9C01C25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5876FF-F259-F5B9-1194-267443101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FC347F7-AAE1-1E1A-15F4-7EA1A1CF7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8927E4-17BE-6A3C-6D03-38F626D34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720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32A160-1D71-70C9-D6D0-22DC9FEC3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189E6B9-D440-16D0-6065-CD3B9EEB6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35A4725-A6E5-7C04-69F1-9C0E195F4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6674DD-69DD-D1E6-39FE-A17B22A5F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F8BB8B-1D30-550E-C660-DCF54B13E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993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1BD0BD-FE8F-0A08-742A-7F1FBD888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0B207-5FAE-3C1F-B0CC-196A31CBC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A275620-1081-6F4F-29F4-37D173F1FC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84F80F-D2F6-F49D-0A44-2A84F3D8B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BBCC8D-DBDC-9FBB-CD29-5F042AE6E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438DD92-EEAF-23ED-CCE8-82219641C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60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D6AA83-CC5B-B79E-F8E6-C30FBB2B6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D011AD5-18DB-CB84-2617-408E6DF895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6E46B35-1248-F099-0A93-A9C757116B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E13CAE2-C6C1-868B-E96B-F1EE44A1CB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5D1FC19-10B5-F0A4-9B3A-6AD1AA7A7F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93843F8-3796-AA1C-34A2-66EFD8F2B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C3FAD30-5E11-1D06-CB79-8B8AA5652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E49452D-939C-0FAD-D607-5D79FE532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203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EAD5BB-B4B7-DC38-D1E7-FD2E61752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3085025-978A-F81B-B0CA-635A88F70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03CA7E0-8AFA-3A9C-AC61-FE4BC6503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0AFD296-472B-5ED6-F7D3-541BA87F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24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AF201F0-E01F-4629-CC65-79E3A769F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CD1274-48CA-8439-0C4E-633596635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6B9731-0E13-4F1A-1088-C6644BD0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882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993FB1-96EB-4C3D-5F80-26EA9C131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3F76316-B09B-089F-B80E-3F6AC78C39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393A454-D5BC-E76E-0098-2037B0103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4C2DAF3-7A77-3AFF-7AEE-7AB75AC0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E86AA8-FE64-F314-4158-140CAA5E2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04A722-8B76-1BC9-7906-477FA9166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2544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F7ADB8-900A-E6C9-C35D-FF954CB8B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C2C5973-5DFD-F52B-918C-3E3ECA3D86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21F32A-9C73-CC27-5375-4B9FD0C89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722295-6625-C6EC-B80F-F4F9E3707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FF2D-98A1-48E9-86A6-174F0AB4F0E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98E7D5-DC7D-D2B9-813F-D412F4BE0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D76CFFA-78BC-C076-B037-1018D0E86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77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27C1837-FA15-B731-8BF9-0FBFFD5A0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BB17C4-82B5-BDD9-4D13-ADA1190A60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BF055D-62B3-7668-CA69-EF8B787740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17FF2D-98A1-48E9-86A6-174F0AB4F0E0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D3F379-A79D-10A7-E760-513CC2550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B30B35-9E79-9329-B94C-9778BB84F2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CF319B8-6857-405A-8907-B016E14E21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85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D980D5C-DD82-2127-A7B4-8D2A30BFC25A}"/>
              </a:ext>
            </a:extLst>
          </p:cNvPr>
          <p:cNvSpPr txBox="1"/>
          <p:nvPr/>
        </p:nvSpPr>
        <p:spPr>
          <a:xfrm>
            <a:off x="263327" y="143902"/>
            <a:ext cx="6829114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 altLang="en-US" sz="2400">
                <a:latin typeface="ＭＳ Ｐゴシック"/>
                <a:ea typeface="ＭＳ Ｐゴシック"/>
              </a:rPr>
              <a:t>アクティビティ図で表そう（練習１） ： ①お茶をいれる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1649BFF-5565-A46B-624F-79BA0D11BC28}"/>
              </a:ext>
            </a:extLst>
          </p:cNvPr>
          <p:cNvSpPr/>
          <p:nvPr/>
        </p:nvSpPr>
        <p:spPr>
          <a:xfrm>
            <a:off x="3480098" y="1549101"/>
            <a:ext cx="5231803" cy="493776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F3BEEB8-5D94-E7CD-46C7-C8CE58A630D4}"/>
              </a:ext>
            </a:extLst>
          </p:cNvPr>
          <p:cNvSpPr txBox="1"/>
          <p:nvPr/>
        </p:nvSpPr>
        <p:spPr>
          <a:xfrm>
            <a:off x="263327" y="858754"/>
            <a:ext cx="9977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下の３つのプロセスを使って、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お茶をいれるための手順をアクティビティ図で表そう。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図で表してから、どういうアクティビティなのか説明文を書こう。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84DFA99F-E2D0-C365-47BE-2CD1AA9BD579}"/>
              </a:ext>
            </a:extLst>
          </p:cNvPr>
          <p:cNvSpPr/>
          <p:nvPr/>
        </p:nvSpPr>
        <p:spPr>
          <a:xfrm>
            <a:off x="451821" y="2097741"/>
            <a:ext cx="2441986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茶葉を急須に入れる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035FC7FE-4362-A3C1-CFC3-0567564141A1}"/>
              </a:ext>
            </a:extLst>
          </p:cNvPr>
          <p:cNvSpPr/>
          <p:nvPr/>
        </p:nvSpPr>
        <p:spPr>
          <a:xfrm>
            <a:off x="451821" y="2967396"/>
            <a:ext cx="2441986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お湯を急須に入れる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1DB7A7F1-ED40-E908-4B8A-F2D19EA89E96}"/>
              </a:ext>
            </a:extLst>
          </p:cNvPr>
          <p:cNvSpPr/>
          <p:nvPr/>
        </p:nvSpPr>
        <p:spPr>
          <a:xfrm>
            <a:off x="451821" y="3837051"/>
            <a:ext cx="2441986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お茶わんにお茶を注ぐ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8D1C2B7-7447-0445-1CFA-FBB604E533DF}"/>
              </a:ext>
            </a:extLst>
          </p:cNvPr>
          <p:cNvGrpSpPr/>
          <p:nvPr/>
        </p:nvGrpSpPr>
        <p:grpSpPr>
          <a:xfrm>
            <a:off x="5844235" y="5649847"/>
            <a:ext cx="503527" cy="503527"/>
            <a:chOff x="6031744" y="3121800"/>
            <a:chExt cx="671456" cy="671456"/>
          </a:xfrm>
        </p:grpSpPr>
        <p:pic>
          <p:nvPicPr>
            <p:cNvPr id="9" name="グラフィックス 8" descr="ハーベイ ボール 100% 単色塗りつぶし">
              <a:extLst>
                <a:ext uri="{FF2B5EF4-FFF2-40B4-BE49-F238E27FC236}">
                  <a16:creationId xmlns:a16="http://schemas.microsoft.com/office/drawing/2014/main" id="{9E985D73-E278-6AAB-8327-CDC7D71EE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153216" y="3241716"/>
              <a:ext cx="428512" cy="428512"/>
            </a:xfrm>
            <a:prstGeom prst="rect">
              <a:avLst/>
            </a:prstGeom>
          </p:spPr>
        </p:pic>
        <p:pic>
          <p:nvPicPr>
            <p:cNvPr id="11" name="グラフィックス 10" descr="ハーベイ ボール 100% 枠線">
              <a:extLst>
                <a:ext uri="{FF2B5EF4-FFF2-40B4-BE49-F238E27FC236}">
                  <a16:creationId xmlns:a16="http://schemas.microsoft.com/office/drawing/2014/main" id="{5818FBCD-F43E-64A5-F200-969F4FE7E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031744" y="3121800"/>
              <a:ext cx="671456" cy="671456"/>
            </a:xfrm>
            <a:prstGeom prst="rect">
              <a:avLst/>
            </a:prstGeom>
          </p:spPr>
        </p:pic>
      </p:grpSp>
      <p:pic>
        <p:nvPicPr>
          <p:cNvPr id="12" name="グラフィックス 11" descr="ハーベイ ボール 100% 単色塗りつぶし">
            <a:extLst>
              <a:ext uri="{FF2B5EF4-FFF2-40B4-BE49-F238E27FC236}">
                <a16:creationId xmlns:a16="http://schemas.microsoft.com/office/drawing/2014/main" id="{46714E70-6AE9-FED3-9ACF-4DEC4505EC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79507" y="1797376"/>
            <a:ext cx="468000" cy="468000"/>
          </a:xfrm>
          <a:prstGeom prst="rect">
            <a:avLst/>
          </a:prstGeom>
        </p:spPr>
      </p:pic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C31551FE-9BED-6030-F355-DFC4673AEB5C}"/>
              </a:ext>
            </a:extLst>
          </p:cNvPr>
          <p:cNvCxnSpPr/>
          <p:nvPr/>
        </p:nvCxnSpPr>
        <p:spPr>
          <a:xfrm>
            <a:off x="720762" y="4851699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83B001F-1EAB-B316-F010-287931E71715}"/>
              </a:ext>
            </a:extLst>
          </p:cNvPr>
          <p:cNvCxnSpPr/>
          <p:nvPr/>
        </p:nvCxnSpPr>
        <p:spPr>
          <a:xfrm>
            <a:off x="1120588" y="4851699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00E3337E-AA4A-A343-2DB0-4577F1E9C158}"/>
              </a:ext>
            </a:extLst>
          </p:cNvPr>
          <p:cNvCxnSpPr/>
          <p:nvPr/>
        </p:nvCxnSpPr>
        <p:spPr>
          <a:xfrm>
            <a:off x="1497105" y="4851699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EEB9242F-41F7-E813-7749-698A2D37CCC7}"/>
              </a:ext>
            </a:extLst>
          </p:cNvPr>
          <p:cNvCxnSpPr>
            <a:cxnSpLocks/>
          </p:cNvCxnSpPr>
          <p:nvPr/>
        </p:nvCxnSpPr>
        <p:spPr>
          <a:xfrm>
            <a:off x="1886173" y="5250773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DBEC594A-6EDA-EBF5-83E4-0BC4206F77A8}"/>
              </a:ext>
            </a:extLst>
          </p:cNvPr>
          <p:cNvCxnSpPr>
            <a:cxnSpLocks/>
          </p:cNvCxnSpPr>
          <p:nvPr/>
        </p:nvCxnSpPr>
        <p:spPr>
          <a:xfrm>
            <a:off x="2221453" y="5250773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091077FA-049C-1AC4-25EF-4C25F3149E16}"/>
              </a:ext>
            </a:extLst>
          </p:cNvPr>
          <p:cNvCxnSpPr>
            <a:cxnSpLocks/>
          </p:cNvCxnSpPr>
          <p:nvPr/>
        </p:nvCxnSpPr>
        <p:spPr>
          <a:xfrm>
            <a:off x="2556733" y="5250773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5240EFF-0ED6-6ADC-8E3C-17CA2F284058}"/>
              </a:ext>
            </a:extLst>
          </p:cNvPr>
          <p:cNvSpPr/>
          <p:nvPr/>
        </p:nvSpPr>
        <p:spPr>
          <a:xfrm>
            <a:off x="9133242" y="1549101"/>
            <a:ext cx="2786231" cy="4937760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説明</a:t>
            </a:r>
          </a:p>
          <a:p>
            <a:endParaRPr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endParaRPr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944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F07F95-D6A0-BF31-90C2-6D4A224774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CDA1AEA-9218-5461-17BD-35E210B84619}"/>
              </a:ext>
            </a:extLst>
          </p:cNvPr>
          <p:cNvSpPr txBox="1"/>
          <p:nvPr/>
        </p:nvSpPr>
        <p:spPr>
          <a:xfrm>
            <a:off x="263327" y="143902"/>
            <a:ext cx="8367996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 altLang="en-US" sz="2400">
                <a:latin typeface="ＭＳ Ｐゴシック"/>
                <a:ea typeface="ＭＳ Ｐゴシック"/>
              </a:rPr>
              <a:t>アクティビティ図で表そう（練習１） ： ②お茶をいれる（時間指定）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2DFC0A6-381C-1389-6F09-E7E37FA0C3E0}"/>
              </a:ext>
            </a:extLst>
          </p:cNvPr>
          <p:cNvSpPr/>
          <p:nvPr/>
        </p:nvSpPr>
        <p:spPr>
          <a:xfrm>
            <a:off x="3350811" y="1549100"/>
            <a:ext cx="5653342" cy="516499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3D2C95C0-4E57-7065-DB6D-1F8C0F59D7A6}"/>
              </a:ext>
            </a:extLst>
          </p:cNvPr>
          <p:cNvGrpSpPr/>
          <p:nvPr/>
        </p:nvGrpSpPr>
        <p:grpSpPr>
          <a:xfrm>
            <a:off x="6209996" y="6114431"/>
            <a:ext cx="503527" cy="503527"/>
            <a:chOff x="6031744" y="3121800"/>
            <a:chExt cx="671456" cy="671456"/>
          </a:xfrm>
        </p:grpSpPr>
        <p:pic>
          <p:nvPicPr>
            <p:cNvPr id="9" name="グラフィックス 8" descr="ハーベイ ボール 100% 単色塗りつぶし">
              <a:extLst>
                <a:ext uri="{FF2B5EF4-FFF2-40B4-BE49-F238E27FC236}">
                  <a16:creationId xmlns:a16="http://schemas.microsoft.com/office/drawing/2014/main" id="{22B1F8E7-A97A-338A-C2F2-AD0704C37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153216" y="3241716"/>
              <a:ext cx="428512" cy="428512"/>
            </a:xfrm>
            <a:prstGeom prst="rect">
              <a:avLst/>
            </a:prstGeom>
          </p:spPr>
        </p:pic>
        <p:pic>
          <p:nvPicPr>
            <p:cNvPr id="11" name="グラフィックス 10" descr="ハーベイ ボール 100% 枠線">
              <a:extLst>
                <a:ext uri="{FF2B5EF4-FFF2-40B4-BE49-F238E27FC236}">
                  <a16:creationId xmlns:a16="http://schemas.microsoft.com/office/drawing/2014/main" id="{88BBEE5A-B695-1DF5-4D61-FA5AF788D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031744" y="3121800"/>
              <a:ext cx="671456" cy="671456"/>
            </a:xfrm>
            <a:prstGeom prst="rect">
              <a:avLst/>
            </a:prstGeom>
          </p:spPr>
        </p:pic>
      </p:grpSp>
      <p:pic>
        <p:nvPicPr>
          <p:cNvPr id="12" name="グラフィックス 11" descr="ハーベイ ボール 100% 単色塗りつぶし">
            <a:extLst>
              <a:ext uri="{FF2B5EF4-FFF2-40B4-BE49-F238E27FC236}">
                <a16:creationId xmlns:a16="http://schemas.microsoft.com/office/drawing/2014/main" id="{6C5BAC29-132F-D603-2CF8-2074E85EE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44976" y="1644599"/>
            <a:ext cx="468000" cy="468000"/>
          </a:xfrm>
          <a:prstGeom prst="rect">
            <a:avLst/>
          </a:prstGeom>
        </p:spPr>
      </p:pic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9029F056-C0E1-4D6E-4D51-1116AFD81DB1}"/>
              </a:ext>
            </a:extLst>
          </p:cNvPr>
          <p:cNvCxnSpPr/>
          <p:nvPr/>
        </p:nvCxnSpPr>
        <p:spPr>
          <a:xfrm>
            <a:off x="742277" y="5462504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A6BE539A-5122-4179-BA95-D8AA3339B8AE}"/>
              </a:ext>
            </a:extLst>
          </p:cNvPr>
          <p:cNvCxnSpPr/>
          <p:nvPr/>
        </p:nvCxnSpPr>
        <p:spPr>
          <a:xfrm>
            <a:off x="1142103" y="5462504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A2C6A8DB-9EAA-9D84-EA44-90A9E80A711C}"/>
              </a:ext>
            </a:extLst>
          </p:cNvPr>
          <p:cNvCxnSpPr/>
          <p:nvPr/>
        </p:nvCxnSpPr>
        <p:spPr>
          <a:xfrm>
            <a:off x="1518620" y="5462504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B1A5A8BB-4F9A-BD7B-5256-5D85B4DF8DC3}"/>
              </a:ext>
            </a:extLst>
          </p:cNvPr>
          <p:cNvCxnSpPr>
            <a:cxnSpLocks/>
          </p:cNvCxnSpPr>
          <p:nvPr/>
        </p:nvCxnSpPr>
        <p:spPr>
          <a:xfrm>
            <a:off x="1907688" y="5861578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FD7D6645-9CA1-6CFC-5B5E-F38F013FCE68}"/>
              </a:ext>
            </a:extLst>
          </p:cNvPr>
          <p:cNvCxnSpPr>
            <a:cxnSpLocks/>
          </p:cNvCxnSpPr>
          <p:nvPr/>
        </p:nvCxnSpPr>
        <p:spPr>
          <a:xfrm>
            <a:off x="2242968" y="5861578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27CE8ED9-1BBB-28BF-85D1-829305457EE4}"/>
              </a:ext>
            </a:extLst>
          </p:cNvPr>
          <p:cNvCxnSpPr>
            <a:cxnSpLocks/>
          </p:cNvCxnSpPr>
          <p:nvPr/>
        </p:nvCxnSpPr>
        <p:spPr>
          <a:xfrm>
            <a:off x="2578248" y="5861578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A2865A1-B4F1-2CC6-F4D8-336DAE1B6C5F}"/>
              </a:ext>
            </a:extLst>
          </p:cNvPr>
          <p:cNvSpPr txBox="1"/>
          <p:nvPr/>
        </p:nvSpPr>
        <p:spPr>
          <a:xfrm>
            <a:off x="6514232" y="4990191"/>
            <a:ext cx="25165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kumimoji="1" lang="ja-JP" altLang="en-US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浸出時間が１分たった</a:t>
            </a:r>
            <a:r>
              <a:rPr kumimoji="1" lang="en-US" altLang="ja-JP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lang="ja-JP" altLang="en-US" dirty="0"/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8E8E7EAD-923E-8B92-D264-230823BB4134}"/>
              </a:ext>
            </a:extLst>
          </p:cNvPr>
          <p:cNvCxnSpPr>
            <a:cxnSpLocks/>
          </p:cNvCxnSpPr>
          <p:nvPr/>
        </p:nvCxnSpPr>
        <p:spPr>
          <a:xfrm>
            <a:off x="6434377" y="5043993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83B6AE5-EC65-F7DB-2838-BCAC5AA82475}"/>
              </a:ext>
            </a:extLst>
          </p:cNvPr>
          <p:cNvSpPr/>
          <p:nvPr/>
        </p:nvSpPr>
        <p:spPr>
          <a:xfrm>
            <a:off x="9133242" y="1549100"/>
            <a:ext cx="2786231" cy="5164997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説明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</a:p>
          <a:p>
            <a:endParaRPr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41DFB367-9800-8B56-88FF-5A28131BDF82}"/>
              </a:ext>
            </a:extLst>
          </p:cNvPr>
          <p:cNvSpPr/>
          <p:nvPr/>
        </p:nvSpPr>
        <p:spPr>
          <a:xfrm>
            <a:off x="338675" y="2112599"/>
            <a:ext cx="263562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茶葉を急須に入れる</a:t>
            </a:r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2CA102DA-3725-3458-158E-B8B57720F212}"/>
              </a:ext>
            </a:extLst>
          </p:cNvPr>
          <p:cNvSpPr/>
          <p:nvPr/>
        </p:nvSpPr>
        <p:spPr>
          <a:xfrm>
            <a:off x="349432" y="2847037"/>
            <a:ext cx="263562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お湯を急須に入れる</a:t>
            </a:r>
          </a:p>
        </p:txBody>
      </p:sp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CF408359-B890-1B8E-09E7-EFA998AE9DDB}"/>
              </a:ext>
            </a:extLst>
          </p:cNvPr>
          <p:cNvSpPr/>
          <p:nvPr/>
        </p:nvSpPr>
        <p:spPr>
          <a:xfrm>
            <a:off x="338674" y="4431153"/>
            <a:ext cx="2635621" cy="41460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お茶わんにお茶を注ぐ</a:t>
            </a:r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5CCFAC01-B09C-D0CC-DF2A-9BBC94ED44EF}"/>
              </a:ext>
            </a:extLst>
          </p:cNvPr>
          <p:cNvSpPr/>
          <p:nvPr/>
        </p:nvSpPr>
        <p:spPr>
          <a:xfrm>
            <a:off x="345666" y="3570954"/>
            <a:ext cx="2635621" cy="54864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お茶が浸出（しんしゅつ）するのを待つ</a:t>
            </a:r>
          </a:p>
        </p:txBody>
      </p:sp>
      <p:sp>
        <p:nvSpPr>
          <p:cNvPr id="29" name="ひし形 28">
            <a:extLst>
              <a:ext uri="{FF2B5EF4-FFF2-40B4-BE49-F238E27FC236}">
                <a16:creationId xmlns:a16="http://schemas.microsoft.com/office/drawing/2014/main" id="{7AB42243-3EA7-D44C-85C3-2228570650BD}"/>
              </a:ext>
            </a:extLst>
          </p:cNvPr>
          <p:cNvSpPr/>
          <p:nvPr/>
        </p:nvSpPr>
        <p:spPr>
          <a:xfrm>
            <a:off x="6209995" y="4576796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A052EB3E-07E2-1144-CB16-FD3D187B6ED5}"/>
              </a:ext>
            </a:extLst>
          </p:cNvPr>
          <p:cNvCxnSpPr>
            <a:cxnSpLocks/>
            <a:stCxn id="29" idx="1"/>
          </p:cNvCxnSpPr>
          <p:nvPr/>
        </p:nvCxnSpPr>
        <p:spPr>
          <a:xfrm rot="10800000">
            <a:off x="4691405" y="4364439"/>
            <a:ext cx="1518591" cy="443645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16544FB-9728-4A8C-1863-A45AA5A24DA2}"/>
              </a:ext>
            </a:extLst>
          </p:cNvPr>
          <p:cNvSpPr txBox="1"/>
          <p:nvPr/>
        </p:nvSpPr>
        <p:spPr>
          <a:xfrm>
            <a:off x="263327" y="858754"/>
            <a:ext cx="9977953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ja-JP" altLang="en-US">
                <a:latin typeface="ＭＳ Ｐゴシック"/>
                <a:ea typeface="ＭＳ Ｐゴシック"/>
              </a:rPr>
              <a:t>アクティビティ図をもとにお茶をいれたところ、いれる人によってお茶が濃すぎたり薄すぎたりしました。</a:t>
            </a:r>
            <a:endParaRPr lang="en-US" altLang="ja-JP">
              <a:latin typeface="ＭＳ Ｐゴシック"/>
              <a:ea typeface="ＭＳ Ｐゴシック"/>
            </a:endParaRPr>
          </a:p>
          <a:p>
            <a:r>
              <a:rPr lang="ja-JP" altLang="en-US" b="1">
                <a:solidFill>
                  <a:schemeClr val="accent2"/>
                </a:solidFill>
                <a:latin typeface="ＭＳ Ｐゴシック"/>
                <a:ea typeface="ＭＳ Ｐゴシック"/>
              </a:rPr>
              <a:t>お茶の浸出時間が</a:t>
            </a:r>
            <a:r>
              <a:rPr kumimoji="1" lang="ja-JP" altLang="en-US" b="1">
                <a:solidFill>
                  <a:schemeClr val="accent2"/>
                </a:solidFill>
                <a:latin typeface="ＭＳ Ｐゴシック"/>
                <a:ea typeface="ＭＳ Ｐゴシック"/>
              </a:rPr>
              <a:t>１分たってから</a:t>
            </a:r>
            <a:r>
              <a:rPr kumimoji="1" lang="ja-JP" altLang="en-US">
                <a:latin typeface="ＭＳ Ｐゴシック"/>
                <a:ea typeface="ＭＳ Ｐゴシック"/>
              </a:rPr>
              <a:t>お茶を</a:t>
            </a:r>
            <a:r>
              <a:rPr lang="ja-JP" altLang="en-US">
                <a:latin typeface="ＭＳ Ｐゴシック"/>
                <a:ea typeface="ＭＳ Ｐゴシック"/>
              </a:rPr>
              <a:t>注ぐ</a:t>
            </a:r>
            <a:r>
              <a:rPr kumimoji="1" lang="ja-JP" altLang="en-US">
                <a:latin typeface="ＭＳ Ｐゴシック"/>
                <a:ea typeface="ＭＳ Ｐゴシック"/>
              </a:rPr>
              <a:t>手順をアクティビティ図で表そう。</a:t>
            </a:r>
            <a:endParaRPr kumimoji="1" lang="en-US" altLang="ja-JP">
              <a:latin typeface="ＭＳ Ｐゴシック"/>
              <a:ea typeface="ＭＳ Ｐゴシック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1A28444-62C0-3808-0667-18C658FF94B0}"/>
              </a:ext>
            </a:extLst>
          </p:cNvPr>
          <p:cNvSpPr txBox="1"/>
          <p:nvPr/>
        </p:nvSpPr>
        <p:spPr>
          <a:xfrm>
            <a:off x="3465740" y="4343860"/>
            <a:ext cx="1903354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dirty="0">
                <a:latin typeface="ＭＳ Ｐゴシック"/>
                <a:ea typeface="ＭＳ Ｐゴシック"/>
              </a:rPr>
              <a:t>[</a:t>
            </a:r>
            <a:r>
              <a:rPr kumimoji="1" lang="ja-JP" altLang="en-US" dirty="0">
                <a:latin typeface="ＭＳ Ｐゴシック"/>
                <a:ea typeface="ＭＳ Ｐゴシック"/>
              </a:rPr>
              <a:t>浸出時間が</a:t>
            </a:r>
            <a:endParaRPr kumimoji="1" lang="en-US" altLang="ja-JP" dirty="0">
              <a:latin typeface="ＭＳ Ｐゴシック"/>
              <a:ea typeface="ＭＳ Ｐゴシック"/>
            </a:endParaRPr>
          </a:p>
          <a:p>
            <a:r>
              <a:rPr kumimoji="1" lang="ja-JP" altLang="en-US" dirty="0">
                <a:latin typeface="ＭＳ Ｐゴシック"/>
                <a:ea typeface="ＭＳ Ｐゴシック"/>
              </a:rPr>
              <a:t>１分たって</a:t>
            </a:r>
            <a:r>
              <a:rPr lang="ja-JP" altLang="en-US" dirty="0">
                <a:latin typeface="ＭＳ Ｐゴシック"/>
                <a:ea typeface="ＭＳ Ｐゴシック"/>
              </a:rPr>
              <a:t>いない]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266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6F06C5-E125-707D-7109-E5B02B95C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ABB5FF4-2F61-34CE-E60E-2112266C1FFE}"/>
              </a:ext>
            </a:extLst>
          </p:cNvPr>
          <p:cNvSpPr txBox="1"/>
          <p:nvPr/>
        </p:nvSpPr>
        <p:spPr>
          <a:xfrm>
            <a:off x="306359" y="143902"/>
            <a:ext cx="8630889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 altLang="en-US" sz="2400">
                <a:latin typeface="ＭＳ Ｐゴシック"/>
                <a:ea typeface="ＭＳ Ｐゴシック"/>
              </a:rPr>
              <a:t>アクティビティ図で表そう（練習２） ： ①暗くなったら</a:t>
            </a:r>
            <a:r>
              <a:rPr lang="en-US" altLang="ja-JP" sz="2400">
                <a:latin typeface="ＭＳ Ｐゴシック"/>
                <a:ea typeface="ＭＳ Ｐゴシック"/>
              </a:rPr>
              <a:t>LED</a:t>
            </a:r>
            <a:r>
              <a:rPr lang="ja-JP" altLang="en-US" sz="2400">
                <a:latin typeface="ＭＳ Ｐゴシック"/>
                <a:ea typeface="ＭＳ Ｐゴシック"/>
              </a:rPr>
              <a:t>を点灯する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96F2814-544D-4653-F3C0-F2D67A1210C1}"/>
              </a:ext>
            </a:extLst>
          </p:cNvPr>
          <p:cNvSpPr/>
          <p:nvPr/>
        </p:nvSpPr>
        <p:spPr>
          <a:xfrm>
            <a:off x="3015278" y="1549100"/>
            <a:ext cx="5956600" cy="516499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グラフィックス 11" descr="ハーベイ ボール 100% 単色塗りつぶし">
            <a:extLst>
              <a:ext uri="{FF2B5EF4-FFF2-40B4-BE49-F238E27FC236}">
                <a16:creationId xmlns:a16="http://schemas.microsoft.com/office/drawing/2014/main" id="{764CAD77-D5EA-A369-7583-0D2D08C3B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00732" y="1612325"/>
            <a:ext cx="468000" cy="468000"/>
          </a:xfrm>
          <a:prstGeom prst="rect">
            <a:avLst/>
          </a:prstGeom>
        </p:spPr>
      </p:pic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49085273-5AD2-659E-68CC-6BA67DE00795}"/>
              </a:ext>
            </a:extLst>
          </p:cNvPr>
          <p:cNvCxnSpPr/>
          <p:nvPr/>
        </p:nvCxnSpPr>
        <p:spPr>
          <a:xfrm>
            <a:off x="742277" y="5462504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EED8FDAF-AD8A-5F69-E874-388E860BD993}"/>
              </a:ext>
            </a:extLst>
          </p:cNvPr>
          <p:cNvCxnSpPr/>
          <p:nvPr/>
        </p:nvCxnSpPr>
        <p:spPr>
          <a:xfrm>
            <a:off x="1142103" y="5462504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C5B6F21D-32D8-FC80-DBC9-BB9EB620A262}"/>
              </a:ext>
            </a:extLst>
          </p:cNvPr>
          <p:cNvCxnSpPr/>
          <p:nvPr/>
        </p:nvCxnSpPr>
        <p:spPr>
          <a:xfrm>
            <a:off x="1518620" y="5462504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1DF11FE-543C-6D57-025A-C63C280C6A34}"/>
              </a:ext>
            </a:extLst>
          </p:cNvPr>
          <p:cNvCxnSpPr>
            <a:cxnSpLocks/>
          </p:cNvCxnSpPr>
          <p:nvPr/>
        </p:nvCxnSpPr>
        <p:spPr>
          <a:xfrm>
            <a:off x="1907688" y="5861578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11FBC2E0-E6E9-139B-E6E9-452AB7048897}"/>
              </a:ext>
            </a:extLst>
          </p:cNvPr>
          <p:cNvCxnSpPr>
            <a:cxnSpLocks/>
          </p:cNvCxnSpPr>
          <p:nvPr/>
        </p:nvCxnSpPr>
        <p:spPr>
          <a:xfrm>
            <a:off x="2242968" y="5861578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1036AB36-E856-F0F2-00DF-C1AB8B51EE71}"/>
              </a:ext>
            </a:extLst>
          </p:cNvPr>
          <p:cNvCxnSpPr>
            <a:cxnSpLocks/>
          </p:cNvCxnSpPr>
          <p:nvPr/>
        </p:nvCxnSpPr>
        <p:spPr>
          <a:xfrm>
            <a:off x="2578248" y="5861578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D2CEB35-D8C0-6BF4-81B4-1BC4684B6CE9}"/>
              </a:ext>
            </a:extLst>
          </p:cNvPr>
          <p:cNvSpPr txBox="1"/>
          <p:nvPr/>
        </p:nvSpPr>
        <p:spPr>
          <a:xfrm>
            <a:off x="6586732" y="3334216"/>
            <a:ext cx="1964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明るさセンサーの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値＜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50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である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lang="ja-JP" altLang="en-US" dirty="0"/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A9E2475F-4B5C-5727-26B1-0A661037AE96}"/>
              </a:ext>
            </a:extLst>
          </p:cNvPr>
          <p:cNvCxnSpPr>
            <a:cxnSpLocks/>
            <a:stCxn id="29" idx="2"/>
            <a:endCxn id="4" idx="0"/>
          </p:cNvCxnSpPr>
          <p:nvPr/>
        </p:nvCxnSpPr>
        <p:spPr>
          <a:xfrm>
            <a:off x="6043922" y="2877146"/>
            <a:ext cx="3179" cy="408497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122E412-65B5-18A4-9908-1B1B4E234189}"/>
              </a:ext>
            </a:extLst>
          </p:cNvPr>
          <p:cNvSpPr/>
          <p:nvPr/>
        </p:nvSpPr>
        <p:spPr>
          <a:xfrm>
            <a:off x="9133242" y="1549100"/>
            <a:ext cx="2786231" cy="5164997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説明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ひし形 28">
            <a:extLst>
              <a:ext uri="{FF2B5EF4-FFF2-40B4-BE49-F238E27FC236}">
                <a16:creationId xmlns:a16="http://schemas.microsoft.com/office/drawing/2014/main" id="{8A9111A4-85F5-FFE0-E2D5-95364EAE8B56}"/>
              </a:ext>
            </a:extLst>
          </p:cNvPr>
          <p:cNvSpPr/>
          <p:nvPr/>
        </p:nvSpPr>
        <p:spPr>
          <a:xfrm>
            <a:off x="5812635" y="2414572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706DB5C1-5915-9F49-7CC2-7840C763CFF5}"/>
              </a:ext>
            </a:extLst>
          </p:cNvPr>
          <p:cNvCxnSpPr>
            <a:cxnSpLocks/>
            <a:stCxn id="4" idx="2"/>
          </p:cNvCxnSpPr>
          <p:nvPr/>
        </p:nvCxnSpPr>
        <p:spPr>
          <a:xfrm rot="16200000" flipH="1">
            <a:off x="6572733" y="3222585"/>
            <a:ext cx="538220" cy="158948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2AE9DC2-D1EF-AC51-455A-1984F94E6CED}"/>
              </a:ext>
            </a:extLst>
          </p:cNvPr>
          <p:cNvSpPr txBox="1"/>
          <p:nvPr/>
        </p:nvSpPr>
        <p:spPr>
          <a:xfrm>
            <a:off x="263327" y="858754"/>
            <a:ext cx="10440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明るさセンサーと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を使って、暗くなったら（値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&lt;50</a:t>
            </a:r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のときに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を点灯するプログラムをアクティビティ図で表そう。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ひし形 3">
            <a:extLst>
              <a:ext uri="{FF2B5EF4-FFF2-40B4-BE49-F238E27FC236}">
                <a16:creationId xmlns:a16="http://schemas.microsoft.com/office/drawing/2014/main" id="{BED3AE53-AF5D-08F7-EBE0-4090E70D2088}"/>
              </a:ext>
            </a:extLst>
          </p:cNvPr>
          <p:cNvSpPr/>
          <p:nvPr/>
        </p:nvSpPr>
        <p:spPr>
          <a:xfrm>
            <a:off x="5815814" y="3285643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C15C6C90-1820-54EC-EAB7-1D3056B5C3F0}"/>
              </a:ext>
            </a:extLst>
          </p:cNvPr>
          <p:cNvCxnSpPr>
            <a:cxnSpLocks/>
            <a:stCxn id="12" idx="2"/>
            <a:endCxn id="29" idx="0"/>
          </p:cNvCxnSpPr>
          <p:nvPr/>
        </p:nvCxnSpPr>
        <p:spPr>
          <a:xfrm>
            <a:off x="6034732" y="2080325"/>
            <a:ext cx="9190" cy="334247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D822084-8886-26E7-5022-B7EFF046AB22}"/>
              </a:ext>
            </a:extLst>
          </p:cNvPr>
          <p:cNvSpPr txBox="1"/>
          <p:nvPr/>
        </p:nvSpPr>
        <p:spPr>
          <a:xfrm>
            <a:off x="3694193" y="3328606"/>
            <a:ext cx="1964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明るさセンサーの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値＜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50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ではない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lang="ja-JP" altLang="en-US" dirty="0"/>
          </a:p>
        </p:txBody>
      </p:sp>
      <p:cxnSp>
        <p:nvCxnSpPr>
          <p:cNvPr id="45" name="コネクタ: カギ線 44">
            <a:extLst>
              <a:ext uri="{FF2B5EF4-FFF2-40B4-BE49-F238E27FC236}">
                <a16:creationId xmlns:a16="http://schemas.microsoft.com/office/drawing/2014/main" id="{3DBC2D5E-F76F-8631-F0A8-F663F68EC94A}"/>
              </a:ext>
            </a:extLst>
          </p:cNvPr>
          <p:cNvCxnSpPr>
            <a:cxnSpLocks/>
            <a:stCxn id="4" idx="2"/>
          </p:cNvCxnSpPr>
          <p:nvPr/>
        </p:nvCxnSpPr>
        <p:spPr>
          <a:xfrm rot="5400000">
            <a:off x="5115963" y="3366963"/>
            <a:ext cx="549885" cy="1312392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コネクタ: カギ線 50">
            <a:extLst>
              <a:ext uri="{FF2B5EF4-FFF2-40B4-BE49-F238E27FC236}">
                <a16:creationId xmlns:a16="http://schemas.microsoft.com/office/drawing/2014/main" id="{58498320-982B-087A-F2D0-DCD478E002BC}"/>
              </a:ext>
            </a:extLst>
          </p:cNvPr>
          <p:cNvCxnSpPr>
            <a:cxnSpLocks/>
          </p:cNvCxnSpPr>
          <p:nvPr/>
        </p:nvCxnSpPr>
        <p:spPr>
          <a:xfrm rot="10800000">
            <a:off x="633981" y="3606445"/>
            <a:ext cx="1466494" cy="36849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7049A72D-BE37-7864-2341-99C1FB99089D}"/>
              </a:ext>
            </a:extLst>
          </p:cNvPr>
          <p:cNvSpPr/>
          <p:nvPr/>
        </p:nvSpPr>
        <p:spPr>
          <a:xfrm>
            <a:off x="318609" y="2670146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を消灯する</a:t>
            </a:r>
          </a:p>
        </p:txBody>
      </p: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10DE637A-EFA2-933B-9710-6AED6DB77E8A}"/>
              </a:ext>
            </a:extLst>
          </p:cNvPr>
          <p:cNvSpPr/>
          <p:nvPr/>
        </p:nvSpPr>
        <p:spPr>
          <a:xfrm>
            <a:off x="294937" y="1990471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を点灯する</a:t>
            </a:r>
          </a:p>
        </p:txBody>
      </p:sp>
      <p:cxnSp>
        <p:nvCxnSpPr>
          <p:cNvPr id="63" name="コネクタ: カギ線 62">
            <a:extLst>
              <a:ext uri="{FF2B5EF4-FFF2-40B4-BE49-F238E27FC236}">
                <a16:creationId xmlns:a16="http://schemas.microsoft.com/office/drawing/2014/main" id="{08C2AE9B-39EE-134B-C782-9924A45D5C53}"/>
              </a:ext>
            </a:extLst>
          </p:cNvPr>
          <p:cNvCxnSpPr>
            <a:cxnSpLocks/>
          </p:cNvCxnSpPr>
          <p:nvPr/>
        </p:nvCxnSpPr>
        <p:spPr>
          <a:xfrm rot="10800000">
            <a:off x="633981" y="4225395"/>
            <a:ext cx="1466494" cy="36849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812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EF7F77-DB6C-539E-1C35-D92AAA38C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6CBB87-54F0-8E7F-8B8E-9E89FC20B651}"/>
              </a:ext>
            </a:extLst>
          </p:cNvPr>
          <p:cNvSpPr txBox="1"/>
          <p:nvPr/>
        </p:nvSpPr>
        <p:spPr>
          <a:xfrm>
            <a:off x="295602" y="143902"/>
            <a:ext cx="10169772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 altLang="en-US" sz="2400">
                <a:latin typeface="ＭＳ Ｐゴシック"/>
                <a:ea typeface="ＭＳ Ｐゴシック"/>
              </a:rPr>
              <a:t>アクティビティ図で表そう（練習２） ： ②暗くなったら</a:t>
            </a:r>
            <a:r>
              <a:rPr lang="en-US" altLang="ja-JP" sz="2400">
                <a:latin typeface="ＭＳ Ｐゴシック"/>
                <a:ea typeface="ＭＳ Ｐゴシック"/>
              </a:rPr>
              <a:t>LED</a:t>
            </a:r>
            <a:r>
              <a:rPr lang="ja-JP" altLang="en-US" sz="2400">
                <a:latin typeface="ＭＳ Ｐゴシック"/>
                <a:ea typeface="ＭＳ Ｐゴシック"/>
              </a:rPr>
              <a:t>を点灯する（時間指定）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89BD1E6-BF5E-E3F2-B98D-9CBB176C4223}"/>
              </a:ext>
            </a:extLst>
          </p:cNvPr>
          <p:cNvSpPr/>
          <p:nvPr/>
        </p:nvSpPr>
        <p:spPr>
          <a:xfrm>
            <a:off x="3015278" y="1549100"/>
            <a:ext cx="5956600" cy="516499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グラフィックス 11" descr="ハーベイ ボール 100% 単色塗りつぶし">
            <a:extLst>
              <a:ext uri="{FF2B5EF4-FFF2-40B4-BE49-F238E27FC236}">
                <a16:creationId xmlns:a16="http://schemas.microsoft.com/office/drawing/2014/main" id="{70F8BC24-EBEA-305F-E877-4751BC3F5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14668" y="1967330"/>
            <a:ext cx="468000" cy="468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122A9B4-ED6C-E3F7-BA88-68A323EB9635}"/>
              </a:ext>
            </a:extLst>
          </p:cNvPr>
          <p:cNvSpPr txBox="1"/>
          <p:nvPr/>
        </p:nvSpPr>
        <p:spPr>
          <a:xfrm>
            <a:off x="6500668" y="3689221"/>
            <a:ext cx="1964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明るさセンサーの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値＜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50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である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lang="ja-JP" altLang="en-US" dirty="0"/>
          </a:p>
        </p:txBody>
      </p: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0DA22072-DC53-93EF-C40E-4D5F61A8EC54}"/>
              </a:ext>
            </a:extLst>
          </p:cNvPr>
          <p:cNvCxnSpPr>
            <a:cxnSpLocks/>
            <a:stCxn id="29" idx="2"/>
            <a:endCxn id="4" idx="0"/>
          </p:cNvCxnSpPr>
          <p:nvPr/>
        </p:nvCxnSpPr>
        <p:spPr>
          <a:xfrm>
            <a:off x="5957858" y="3232151"/>
            <a:ext cx="3179" cy="408497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75AB7AB-4422-2CFF-1BB6-4831D334EFEA}"/>
              </a:ext>
            </a:extLst>
          </p:cNvPr>
          <p:cNvSpPr/>
          <p:nvPr/>
        </p:nvSpPr>
        <p:spPr>
          <a:xfrm>
            <a:off x="9133242" y="1549100"/>
            <a:ext cx="2786231" cy="5164997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説明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・明るさセンサーの値＜</a:t>
            </a:r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50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の場合は、</a:t>
            </a:r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を点灯する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・明るさセンサーの値＜</a:t>
            </a:r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50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でない場合は、</a:t>
            </a:r>
            <a:r>
              <a:rPr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を消灯する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9" name="ひし形 28">
            <a:extLst>
              <a:ext uri="{FF2B5EF4-FFF2-40B4-BE49-F238E27FC236}">
                <a16:creationId xmlns:a16="http://schemas.microsoft.com/office/drawing/2014/main" id="{B00786AF-6558-63FE-8197-F877C3296D63}"/>
              </a:ext>
            </a:extLst>
          </p:cNvPr>
          <p:cNvSpPr/>
          <p:nvPr/>
        </p:nvSpPr>
        <p:spPr>
          <a:xfrm>
            <a:off x="5726571" y="2769577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コネクタ: カギ線 29">
            <a:extLst>
              <a:ext uri="{FF2B5EF4-FFF2-40B4-BE49-F238E27FC236}">
                <a16:creationId xmlns:a16="http://schemas.microsoft.com/office/drawing/2014/main" id="{C2D079D0-FCED-60F8-5CBD-EF2017562FE7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>
          <a:xfrm rot="16200000" flipH="1">
            <a:off x="6486669" y="3577590"/>
            <a:ext cx="538220" cy="158948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ひし形 3">
            <a:extLst>
              <a:ext uri="{FF2B5EF4-FFF2-40B4-BE49-F238E27FC236}">
                <a16:creationId xmlns:a16="http://schemas.microsoft.com/office/drawing/2014/main" id="{FF3F3B49-2F72-BACA-DA5C-68874E8E4C56}"/>
              </a:ext>
            </a:extLst>
          </p:cNvPr>
          <p:cNvSpPr/>
          <p:nvPr/>
        </p:nvSpPr>
        <p:spPr>
          <a:xfrm>
            <a:off x="5729750" y="3640648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6A1179B1-48DC-1F38-9C87-A13788E769A0}"/>
              </a:ext>
            </a:extLst>
          </p:cNvPr>
          <p:cNvSpPr/>
          <p:nvPr/>
        </p:nvSpPr>
        <p:spPr>
          <a:xfrm>
            <a:off x="6408865" y="4641442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を点灯する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1F04818E-E29A-5CC4-1464-899F97F2A3F5}"/>
              </a:ext>
            </a:extLst>
          </p:cNvPr>
          <p:cNvCxnSpPr>
            <a:cxnSpLocks/>
            <a:stCxn id="12" idx="2"/>
            <a:endCxn id="29" idx="0"/>
          </p:cNvCxnSpPr>
          <p:nvPr/>
        </p:nvCxnSpPr>
        <p:spPr>
          <a:xfrm>
            <a:off x="5948668" y="2435330"/>
            <a:ext cx="9190" cy="334247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DDD7AF4-41E8-3378-3CE9-797641D5DB39}"/>
              </a:ext>
            </a:extLst>
          </p:cNvPr>
          <p:cNvSpPr txBox="1"/>
          <p:nvPr/>
        </p:nvSpPr>
        <p:spPr>
          <a:xfrm>
            <a:off x="3608129" y="3683611"/>
            <a:ext cx="1964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明るさセンサーの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値＜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50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ではない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lang="ja-JP" altLang="en-US" dirty="0"/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A1D4D91C-22C5-5EE4-C11F-2C3AB34A5494}"/>
              </a:ext>
            </a:extLst>
          </p:cNvPr>
          <p:cNvSpPr/>
          <p:nvPr/>
        </p:nvSpPr>
        <p:spPr>
          <a:xfrm>
            <a:off x="3506989" y="4653107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を消灯する</a:t>
            </a:r>
          </a:p>
        </p:txBody>
      </p:sp>
      <p:cxnSp>
        <p:nvCxnSpPr>
          <p:cNvPr id="45" name="コネクタ: カギ線 44">
            <a:extLst>
              <a:ext uri="{FF2B5EF4-FFF2-40B4-BE49-F238E27FC236}">
                <a16:creationId xmlns:a16="http://schemas.microsoft.com/office/drawing/2014/main" id="{4FF87121-7AC0-265A-161B-EBCAEEAB060A}"/>
              </a:ext>
            </a:extLst>
          </p:cNvPr>
          <p:cNvCxnSpPr>
            <a:cxnSpLocks/>
            <a:stCxn id="4" idx="2"/>
            <a:endCxn id="42" idx="0"/>
          </p:cNvCxnSpPr>
          <p:nvPr/>
        </p:nvCxnSpPr>
        <p:spPr>
          <a:xfrm rot="5400000">
            <a:off x="5029899" y="3721968"/>
            <a:ext cx="549885" cy="1312392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コネクタ: カギ線 47">
            <a:extLst>
              <a:ext uri="{FF2B5EF4-FFF2-40B4-BE49-F238E27FC236}">
                <a16:creationId xmlns:a16="http://schemas.microsoft.com/office/drawing/2014/main" id="{D63C2293-FF45-120A-DDF2-446198BAB653}"/>
              </a:ext>
            </a:extLst>
          </p:cNvPr>
          <p:cNvCxnSpPr>
            <a:cxnSpLocks/>
            <a:stCxn id="42" idx="2"/>
            <a:endCxn id="29" idx="1"/>
          </p:cNvCxnSpPr>
          <p:nvPr/>
        </p:nvCxnSpPr>
        <p:spPr>
          <a:xfrm rot="5400000" flipH="1" flipV="1">
            <a:off x="4154486" y="3495023"/>
            <a:ext cx="2066243" cy="1077926"/>
          </a:xfrm>
          <a:prstGeom prst="bentConnector4">
            <a:avLst>
              <a:gd name="adj1" fmla="val -11064"/>
              <a:gd name="adj2" fmla="val -12712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85C5BD3-F179-7A20-B9C6-E34E7E8B7D7C}"/>
              </a:ext>
            </a:extLst>
          </p:cNvPr>
          <p:cNvSpPr txBox="1"/>
          <p:nvPr/>
        </p:nvSpPr>
        <p:spPr>
          <a:xfrm>
            <a:off x="284893" y="858754"/>
            <a:ext cx="10991556" cy="66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アクティビティ図を元にプログラムを動かしたところ、</a:t>
            </a:r>
            <a:r>
              <a:rPr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が一瞬、点灯した後にすぐ消えてしまいました。</a:t>
            </a:r>
            <a:endParaRPr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b="1">
                <a:solidFill>
                  <a:schemeClr val="accent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点灯したら</a:t>
            </a:r>
            <a:r>
              <a:rPr lang="en-US" altLang="ja-JP" b="1">
                <a:solidFill>
                  <a:schemeClr val="accent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ja-JP" altLang="en-US" b="1">
                <a:solidFill>
                  <a:schemeClr val="accent2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秒間は点灯したままになるように、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アクティビティ図を変更しよう。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8CA5F996-F2BC-77C3-B814-47451BBD9EFF}"/>
              </a:ext>
            </a:extLst>
          </p:cNvPr>
          <p:cNvSpPr/>
          <p:nvPr/>
        </p:nvSpPr>
        <p:spPr>
          <a:xfrm>
            <a:off x="406995" y="2901647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秒待つ</a:t>
            </a: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5E8AA177-DF57-36BE-E1B8-6E18C5B6C151}"/>
              </a:ext>
            </a:extLst>
          </p:cNvPr>
          <p:cNvCxnSpPr/>
          <p:nvPr/>
        </p:nvCxnSpPr>
        <p:spPr>
          <a:xfrm>
            <a:off x="742277" y="5462504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9C82F42C-F100-886B-5308-19382E12E730}"/>
              </a:ext>
            </a:extLst>
          </p:cNvPr>
          <p:cNvCxnSpPr/>
          <p:nvPr/>
        </p:nvCxnSpPr>
        <p:spPr>
          <a:xfrm>
            <a:off x="1142103" y="5462504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DB71A007-71F2-A4C5-B7CA-96925747F2EF}"/>
              </a:ext>
            </a:extLst>
          </p:cNvPr>
          <p:cNvCxnSpPr/>
          <p:nvPr/>
        </p:nvCxnSpPr>
        <p:spPr>
          <a:xfrm>
            <a:off x="1518620" y="5462504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8CCFFE94-5C95-49A7-0F89-108F6E2210A8}"/>
              </a:ext>
            </a:extLst>
          </p:cNvPr>
          <p:cNvCxnSpPr>
            <a:cxnSpLocks/>
          </p:cNvCxnSpPr>
          <p:nvPr/>
        </p:nvCxnSpPr>
        <p:spPr>
          <a:xfrm>
            <a:off x="1907688" y="5861578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B3D8A27E-EE3D-2517-1C4C-F9CFABE94138}"/>
              </a:ext>
            </a:extLst>
          </p:cNvPr>
          <p:cNvCxnSpPr>
            <a:cxnSpLocks/>
          </p:cNvCxnSpPr>
          <p:nvPr/>
        </p:nvCxnSpPr>
        <p:spPr>
          <a:xfrm>
            <a:off x="2242968" y="5861578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DFFDF7B2-9DF0-3AF2-2EBC-2852AB68A686}"/>
              </a:ext>
            </a:extLst>
          </p:cNvPr>
          <p:cNvCxnSpPr>
            <a:cxnSpLocks/>
          </p:cNvCxnSpPr>
          <p:nvPr/>
        </p:nvCxnSpPr>
        <p:spPr>
          <a:xfrm>
            <a:off x="2578248" y="5861578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コネクタ: カギ線 30">
            <a:extLst>
              <a:ext uri="{FF2B5EF4-FFF2-40B4-BE49-F238E27FC236}">
                <a16:creationId xmlns:a16="http://schemas.microsoft.com/office/drawing/2014/main" id="{72058E72-4FD2-D02D-2204-021A355322F3}"/>
              </a:ext>
            </a:extLst>
          </p:cNvPr>
          <p:cNvCxnSpPr>
            <a:cxnSpLocks/>
          </p:cNvCxnSpPr>
          <p:nvPr/>
        </p:nvCxnSpPr>
        <p:spPr>
          <a:xfrm rot="10800000">
            <a:off x="633981" y="3606445"/>
            <a:ext cx="1466494" cy="36849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C5FCD36B-0D26-D722-90D0-202C3C053958}"/>
              </a:ext>
            </a:extLst>
          </p:cNvPr>
          <p:cNvCxnSpPr>
            <a:cxnSpLocks/>
          </p:cNvCxnSpPr>
          <p:nvPr/>
        </p:nvCxnSpPr>
        <p:spPr>
          <a:xfrm rot="10800000">
            <a:off x="633981" y="4225395"/>
            <a:ext cx="1466494" cy="36849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E8305E3E-B8DF-185E-8B32-93FD494B9830}"/>
              </a:ext>
            </a:extLst>
          </p:cNvPr>
          <p:cNvCxnSpPr>
            <a:cxnSpLocks/>
          </p:cNvCxnSpPr>
          <p:nvPr/>
        </p:nvCxnSpPr>
        <p:spPr>
          <a:xfrm rot="5400000" flipH="1">
            <a:off x="5842544" y="3347465"/>
            <a:ext cx="2054578" cy="1361376"/>
          </a:xfrm>
          <a:prstGeom prst="bentConnector4">
            <a:avLst>
              <a:gd name="adj1" fmla="val -11126"/>
              <a:gd name="adj2" fmla="val -89817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840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2A915-9E54-1661-4FB4-3EBBD2C61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2933DB3-840F-9793-D7E2-1979817D6F1F}"/>
              </a:ext>
            </a:extLst>
          </p:cNvPr>
          <p:cNvSpPr/>
          <p:nvPr/>
        </p:nvSpPr>
        <p:spPr>
          <a:xfrm>
            <a:off x="3015278" y="1549100"/>
            <a:ext cx="5956600" cy="516499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グラフィックス 11" descr="ハーベイ ボール 100% 単色塗りつぶし">
            <a:extLst>
              <a:ext uri="{FF2B5EF4-FFF2-40B4-BE49-F238E27FC236}">
                <a16:creationId xmlns:a16="http://schemas.microsoft.com/office/drawing/2014/main" id="{AE3BDBD9-FBBD-9683-5276-A6F46EDCD3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9578" y="1703164"/>
            <a:ext cx="468000" cy="468000"/>
          </a:xfrm>
          <a:prstGeom prst="rect">
            <a:avLst/>
          </a:prstGeom>
        </p:spPr>
      </p:pic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B46CF813-95B8-C75B-29ED-F851D7EDB9D3}"/>
              </a:ext>
            </a:extLst>
          </p:cNvPr>
          <p:cNvSpPr/>
          <p:nvPr/>
        </p:nvSpPr>
        <p:spPr>
          <a:xfrm>
            <a:off x="9133242" y="1549100"/>
            <a:ext cx="2786231" cy="5164997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説明</a:t>
            </a:r>
            <a:endParaRPr kumimoji="1"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2584108-0E63-27DD-C447-F70AAD4C35FB}"/>
              </a:ext>
            </a:extLst>
          </p:cNvPr>
          <p:cNvSpPr txBox="1"/>
          <p:nvPr/>
        </p:nvSpPr>
        <p:spPr>
          <a:xfrm>
            <a:off x="263327" y="858754"/>
            <a:ext cx="9977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明るさセンサーと</a:t>
            </a:r>
            <a:r>
              <a:rPr kumimoji="1" lang="en-US" altLang="ja-JP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を使って生活に役立つプログラムを考えて、アクティビティ図で表そう。</a:t>
            </a:r>
          </a:p>
          <a:p>
            <a:r>
              <a:rPr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例）暗くなったら、チカチカ点滅させる。</a:t>
            </a:r>
            <a:endParaRPr kumimoji="1" lang="en-US" altLang="ja-JP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2D744BD-864B-DFBD-57EE-3606F70BC03F}"/>
              </a:ext>
            </a:extLst>
          </p:cNvPr>
          <p:cNvSpPr txBox="1"/>
          <p:nvPr/>
        </p:nvSpPr>
        <p:spPr>
          <a:xfrm>
            <a:off x="295602" y="143902"/>
            <a:ext cx="11654152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ja-JP" altLang="en-US" sz="2400">
                <a:latin typeface="ＭＳ Ｐゴシック"/>
                <a:ea typeface="ＭＳ Ｐゴシック"/>
              </a:rPr>
              <a:t>アクティビティ図で表そう（練習２） ： ③明るさセンサーと</a:t>
            </a:r>
            <a:r>
              <a:rPr lang="en-US" altLang="ja-JP" sz="2400">
                <a:latin typeface="ＭＳ Ｐゴシック"/>
                <a:ea typeface="ＭＳ Ｐゴシック"/>
              </a:rPr>
              <a:t>LED</a:t>
            </a:r>
            <a:r>
              <a:rPr lang="ja-JP" altLang="en-US" sz="2400">
                <a:latin typeface="ＭＳ Ｐゴシック"/>
                <a:ea typeface="ＭＳ Ｐゴシック"/>
              </a:rPr>
              <a:t>を使ったプログラムを考えよう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51148B39-AFBD-68F7-273F-A93D3CB4894F}"/>
              </a:ext>
            </a:extLst>
          </p:cNvPr>
          <p:cNvSpPr/>
          <p:nvPr/>
        </p:nvSpPr>
        <p:spPr>
          <a:xfrm>
            <a:off x="406995" y="2901647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〇秒待つ</a:t>
            </a: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3118185B-39B4-4558-55D7-EB7BB67617DD}"/>
              </a:ext>
            </a:extLst>
          </p:cNvPr>
          <p:cNvCxnSpPr/>
          <p:nvPr/>
        </p:nvCxnSpPr>
        <p:spPr>
          <a:xfrm>
            <a:off x="742277" y="5935845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A10AD60F-78CE-318C-12DD-EDE898F68020}"/>
              </a:ext>
            </a:extLst>
          </p:cNvPr>
          <p:cNvCxnSpPr/>
          <p:nvPr/>
        </p:nvCxnSpPr>
        <p:spPr>
          <a:xfrm>
            <a:off x="1142103" y="5935845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9C194D27-E642-58B8-CC72-7F18F08F3EC1}"/>
              </a:ext>
            </a:extLst>
          </p:cNvPr>
          <p:cNvCxnSpPr/>
          <p:nvPr/>
        </p:nvCxnSpPr>
        <p:spPr>
          <a:xfrm>
            <a:off x="1518620" y="5935845"/>
            <a:ext cx="0" cy="798148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30EBED4A-5644-1EFE-232C-5B0C382CA308}"/>
              </a:ext>
            </a:extLst>
          </p:cNvPr>
          <p:cNvCxnSpPr>
            <a:cxnSpLocks/>
          </p:cNvCxnSpPr>
          <p:nvPr/>
        </p:nvCxnSpPr>
        <p:spPr>
          <a:xfrm>
            <a:off x="1907688" y="6334919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A38462EC-FDF7-BA6B-EAE1-6327F9C0EDD5}"/>
              </a:ext>
            </a:extLst>
          </p:cNvPr>
          <p:cNvCxnSpPr>
            <a:cxnSpLocks/>
          </p:cNvCxnSpPr>
          <p:nvPr/>
        </p:nvCxnSpPr>
        <p:spPr>
          <a:xfrm>
            <a:off x="2242968" y="6334919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D19348B3-6C33-F637-561A-D0AA7E53A7D4}"/>
              </a:ext>
            </a:extLst>
          </p:cNvPr>
          <p:cNvCxnSpPr>
            <a:cxnSpLocks/>
          </p:cNvCxnSpPr>
          <p:nvPr/>
        </p:nvCxnSpPr>
        <p:spPr>
          <a:xfrm>
            <a:off x="2578248" y="6334919"/>
            <a:ext cx="0" cy="399074"/>
          </a:xfrm>
          <a:prstGeom prst="straightConnector1">
            <a:avLst/>
          </a:prstGeom>
          <a:ln w="28575">
            <a:headEnd type="none" w="med" len="med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コネクタ: カギ線 20">
            <a:extLst>
              <a:ext uri="{FF2B5EF4-FFF2-40B4-BE49-F238E27FC236}">
                <a16:creationId xmlns:a16="http://schemas.microsoft.com/office/drawing/2014/main" id="{709850EC-2205-5AD5-F1F6-3089DEDD5933}"/>
              </a:ext>
            </a:extLst>
          </p:cNvPr>
          <p:cNvCxnSpPr>
            <a:cxnSpLocks/>
          </p:cNvCxnSpPr>
          <p:nvPr/>
        </p:nvCxnSpPr>
        <p:spPr>
          <a:xfrm rot="10800000">
            <a:off x="597023" y="4828248"/>
            <a:ext cx="1466494" cy="36849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コネクタ: カギ線 22">
            <a:extLst>
              <a:ext uri="{FF2B5EF4-FFF2-40B4-BE49-F238E27FC236}">
                <a16:creationId xmlns:a16="http://schemas.microsoft.com/office/drawing/2014/main" id="{8A5BFC74-6603-435D-21A4-57F76A7D1B37}"/>
              </a:ext>
            </a:extLst>
          </p:cNvPr>
          <p:cNvCxnSpPr>
            <a:cxnSpLocks/>
          </p:cNvCxnSpPr>
          <p:nvPr/>
        </p:nvCxnSpPr>
        <p:spPr>
          <a:xfrm rot="10800000">
            <a:off x="597023" y="5447198"/>
            <a:ext cx="1466494" cy="36849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headEnd type="none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75AB0845-5BEA-F6E4-B991-BB9633009370}"/>
              </a:ext>
            </a:extLst>
          </p:cNvPr>
          <p:cNvSpPr/>
          <p:nvPr/>
        </p:nvSpPr>
        <p:spPr>
          <a:xfrm>
            <a:off x="417337" y="2274174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を消灯する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39051866-C6A7-6AE3-E97A-900713CCB629}"/>
              </a:ext>
            </a:extLst>
          </p:cNvPr>
          <p:cNvSpPr/>
          <p:nvPr/>
        </p:nvSpPr>
        <p:spPr>
          <a:xfrm>
            <a:off x="406995" y="1666257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LED</a:t>
            </a:r>
            <a:r>
              <a:rPr kumimoji="1" lang="ja-JP" altLang="en-US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を点灯する</a:t>
            </a:r>
          </a:p>
        </p:txBody>
      </p:sp>
      <p:sp>
        <p:nvSpPr>
          <p:cNvPr id="27" name="ひし形 26">
            <a:extLst>
              <a:ext uri="{FF2B5EF4-FFF2-40B4-BE49-F238E27FC236}">
                <a16:creationId xmlns:a16="http://schemas.microsoft.com/office/drawing/2014/main" id="{C785EAE3-3161-1844-94F0-11B9B750694F}"/>
              </a:ext>
            </a:extLst>
          </p:cNvPr>
          <p:cNvSpPr/>
          <p:nvPr/>
        </p:nvSpPr>
        <p:spPr>
          <a:xfrm>
            <a:off x="1161034" y="4038587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ひし形 30">
            <a:extLst>
              <a:ext uri="{FF2B5EF4-FFF2-40B4-BE49-F238E27FC236}">
                <a16:creationId xmlns:a16="http://schemas.microsoft.com/office/drawing/2014/main" id="{7D65A9BF-E6AD-7255-E1F0-F686A1F1052B}"/>
              </a:ext>
            </a:extLst>
          </p:cNvPr>
          <p:cNvSpPr/>
          <p:nvPr/>
        </p:nvSpPr>
        <p:spPr>
          <a:xfrm>
            <a:off x="575829" y="4038587"/>
            <a:ext cx="462574" cy="462574"/>
          </a:xfrm>
          <a:prstGeom prst="diamond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0E229A3B-0A39-CC7F-52E5-5C8C11995295}"/>
              </a:ext>
            </a:extLst>
          </p:cNvPr>
          <p:cNvSpPr/>
          <p:nvPr/>
        </p:nvSpPr>
        <p:spPr>
          <a:xfrm>
            <a:off x="417337" y="3457263"/>
            <a:ext cx="2283311" cy="41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45CB3A1-24FD-5219-7A4F-AC749CBD4477}"/>
              </a:ext>
            </a:extLst>
          </p:cNvPr>
          <p:cNvSpPr txBox="1"/>
          <p:nvPr/>
        </p:nvSpPr>
        <p:spPr>
          <a:xfrm>
            <a:off x="1870464" y="3994021"/>
            <a:ext cx="4625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3F213CA-5F14-0D58-4A8B-37D82F40F52A}"/>
              </a:ext>
            </a:extLst>
          </p:cNvPr>
          <p:cNvSpPr txBox="1"/>
          <p:nvPr/>
        </p:nvSpPr>
        <p:spPr>
          <a:xfrm>
            <a:off x="2390218" y="3994021"/>
            <a:ext cx="4625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[</a:t>
            </a:r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]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7373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B32E5919-D0D9-4A05-8F34-B160BB38B6BC}"/>
</file>

<file path=customXml/itemProps2.xml><?xml version="1.0" encoding="utf-8"?>
<ds:datastoreItem xmlns:ds="http://schemas.openxmlformats.org/officeDocument/2006/customXml" ds:itemID="{C2A5D413-75A7-47F6-8421-A1BF38F7AC3D}"/>
</file>

<file path=customXml/itemProps3.xml><?xml version="1.0" encoding="utf-8"?>
<ds:datastoreItem xmlns:ds="http://schemas.openxmlformats.org/officeDocument/2006/customXml" ds:itemID="{945F482B-CA1C-4D8F-9905-50B94A3AC0C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417</Words>
  <Application>Microsoft Office PowerPoint</Application>
  <PresentationFormat>ワイド画面</PresentationFormat>
  <Paragraphs>65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2025-02-06T04:16:13Z</dcterms:created>
  <dcterms:modified xsi:type="dcterms:W3CDTF">2025-02-06T04:16:14Z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