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3" r:id="rId10"/>
    <p:sldId id="261" r:id="rId11"/>
    <p:sldId id="262" r:id="rId12"/>
    <p:sldId id="266" r:id="rId13"/>
    <p:sldId id="264" r:id="rId14"/>
    <p:sldId id="265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F5FD"/>
    <a:srgbClr val="FFCCCC"/>
    <a:srgbClr val="FFFF00"/>
    <a:srgbClr val="6600CC"/>
    <a:srgbClr val="CCCCFF"/>
    <a:srgbClr val="CCECFF"/>
    <a:srgbClr val="FFFF99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2C97EA-A433-4E24-BB3A-0AEB2A9A0C4F}" v="4" dt="2025-02-04T08:51:06.7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89" autoAdjust="0"/>
  </p:normalViewPr>
  <p:slideViewPr>
    <p:cSldViewPr snapToGrid="0">
      <p:cViewPr varScale="1">
        <p:scale>
          <a:sx n="87" d="100"/>
          <a:sy n="87" d="100"/>
        </p:scale>
        <p:origin x="2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7BC18-7925-4A0C-B052-2C40744F9A4E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AC237-1A65-4497-8314-61EA0EB64C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795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942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828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454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子供　</a:t>
            </a:r>
            <a:r>
              <a:rPr kumimoji="1" lang="en-US" altLang="ja-JP" dirty="0"/>
              <a:t>https://www.irasutoya.com/2019/07/blog-post_395.html</a:t>
            </a:r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391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子供　</a:t>
            </a:r>
            <a:r>
              <a:rPr kumimoji="1" lang="en-US" altLang="ja-JP" dirty="0"/>
              <a:t>https://www.irasutoya.com/2019/07/blog-post_395.html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482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子供　</a:t>
            </a:r>
            <a:r>
              <a:rPr kumimoji="1" lang="en-US" altLang="ja-JP" dirty="0"/>
              <a:t>https://www.irasutoya.com/2019/07/blog-post_395.html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738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宝箱　</a:t>
            </a:r>
            <a:r>
              <a:rPr kumimoji="1" lang="en-US" altLang="ja-JP" dirty="0"/>
              <a:t>https://www.irasutoya.com/2016/07/blog-post_81.html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055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タブレット　</a:t>
            </a:r>
            <a:r>
              <a:rPr kumimoji="1" lang="en-US" altLang="ja-JP" dirty="0"/>
              <a:t>https://www.irasutoya.com/2013/01/pc.html</a:t>
            </a:r>
          </a:p>
          <a:p>
            <a:r>
              <a:rPr kumimoji="1" lang="ja-JP" altLang="en-US" dirty="0"/>
              <a:t>スマホ　</a:t>
            </a:r>
            <a:r>
              <a:rPr kumimoji="1" lang="en-US" altLang="ja-JP" dirty="0"/>
              <a:t>https://www.irasutoya.com/2014/11/blog-post_362.html</a:t>
            </a:r>
          </a:p>
          <a:p>
            <a:r>
              <a:rPr kumimoji="1" lang="ja-JP" altLang="en-US" dirty="0"/>
              <a:t>ノートパソコン　</a:t>
            </a:r>
            <a:r>
              <a:rPr kumimoji="1" lang="en-US" altLang="ja-JP" dirty="0"/>
              <a:t>https://www.irasutoya.com/2020/11/blog-post_25.html			</a:t>
            </a:r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273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r>
              <a:rPr kumimoji="1" lang="ja-JP" altLang="en-US" dirty="0"/>
              <a:t>タブレット　</a:t>
            </a:r>
            <a:r>
              <a:rPr kumimoji="1" lang="en-US" altLang="ja-JP" dirty="0"/>
              <a:t>https://www.irasutoya.com/2013/01/pc.html</a:t>
            </a:r>
          </a:p>
          <a:p>
            <a:r>
              <a:rPr kumimoji="1" lang="ja-JP" altLang="en-US" dirty="0"/>
              <a:t>スマホ　</a:t>
            </a:r>
            <a:r>
              <a:rPr kumimoji="1" lang="en-US" altLang="ja-JP" dirty="0"/>
              <a:t>https://www.irasutoya.com/2014/11/blog-post_362.html</a:t>
            </a:r>
          </a:p>
          <a:p>
            <a:r>
              <a:rPr kumimoji="1" lang="ja-JP" altLang="en-US" dirty="0"/>
              <a:t>ノートパソコン　</a:t>
            </a:r>
            <a:r>
              <a:rPr kumimoji="1" lang="en-US" altLang="ja-JP" dirty="0"/>
              <a:t>https://www.irasutoya.com/2020/11/blog-post_25.html			</a:t>
            </a:r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236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イラスト出典：いらすとや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子供</a:t>
            </a:r>
            <a:endParaRPr kumimoji="1" lang="en-US" altLang="ja-JP" dirty="0"/>
          </a:p>
          <a:p>
            <a:r>
              <a:rPr kumimoji="1" lang="en-US" altLang="ja-JP" dirty="0"/>
              <a:t>https://www.irasutoya.com/2013/10/blog-post_5077.html</a:t>
            </a:r>
          </a:p>
          <a:p>
            <a:r>
              <a:rPr kumimoji="1" lang="en-US" altLang="ja-JP" dirty="0"/>
              <a:t>https://www.irasutoya.com/2013/10/blog-post_3974.html</a:t>
            </a:r>
          </a:p>
          <a:p>
            <a:r>
              <a:rPr kumimoji="1" lang="en-US" altLang="ja-JP" dirty="0"/>
              <a:t>https://www.irasutoya.com/2019/07/blog-post_395.html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カギ　</a:t>
            </a:r>
            <a:r>
              <a:rPr kumimoji="1" lang="en-US" altLang="ja-JP" dirty="0"/>
              <a:t>Office</a:t>
            </a:r>
            <a:r>
              <a:rPr kumimoji="1" lang="ja-JP" altLang="en-US" dirty="0"/>
              <a:t>アイコン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9AC237-1A65-4497-8314-61EA0EB64CD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372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24579-38A9-4E15-927E-84EEE2C57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6CC61AF-8BAD-52B7-B3A5-5671B06172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1FFAC9-24C1-0495-F376-814214717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7EBA78-A160-B3FF-3616-80769C3EA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ED2634-743D-28A2-E5B3-FA406E3CB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2539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C48425-885A-DB9A-EF50-5D90B5F82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2AACEB-F053-9930-40F0-0772CCC7C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F8F072-B834-DAE5-EF96-DB35BD343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A24129-2793-583E-87E2-C3EB7EA6B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3C65DF-B0DC-5B62-C2D6-0D80A210B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9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7F5F1F6-99C8-9FB7-8A2C-B2F8C4FD21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32CDDB-88F8-05F4-2154-145C639E6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72DFC7-EA97-A035-435F-235D6A329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B873E8-014D-5E1B-A291-82FB178F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89AF72-57F3-5DE8-9B30-266E263A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05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05A3E3-1CCB-19A4-552D-7489026FB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269D49-2AC8-CF99-7338-2CB04FED7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689203-4A5F-3EED-B310-F8498C890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961CF5-E9CD-ADFE-49AA-E5262BBF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93323A-A22D-268D-9896-0C7885726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02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2FD123-3BF0-6F94-CC08-E62C79DD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5EB1F0-8ADA-5785-B566-E0C69652E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41A15B-2A68-F6FF-8C4E-E35C1F6BD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44ED87-F4D9-55E2-8416-AEE8B196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88C40E-EA93-F8E2-B2D5-6F27A4E22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6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7E5230-D865-056C-FC48-189DB3378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D5BF12F-ED59-EC2A-DEA3-04B9FA136E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CF9A5A9-CD9C-900B-A8C0-59A64D1AE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8652CE-CEA7-FD6B-7551-EFA0DCE1A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6A0461-565E-BDC1-2FCF-AB34229BD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A12A542-CDD4-8068-B473-EAE75742F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613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CDBEE7-9745-04B1-2506-984B8292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FE4F72-B3FB-79A6-5D9F-C40B501D4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E47B5C-029A-94C0-BA81-6B78AE9B56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8968275-D885-F789-0451-B58BDC81D2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F7F6BB1-C6D7-7EDD-E1B8-3D7A4574C5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B109970-D44A-AE48-4A65-EED3F2CC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8E3C7E-6F8C-94AB-5008-4943CFA42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6F1F273-12A4-6FD5-7BEE-61802DB0C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719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23AC84-B338-11EF-AE20-F29E9B738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7C5E63D-8F8E-7A98-A6F6-EC57E62E9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1136E9-0FCD-AF33-F5C8-394655132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C64BC76-AAEA-4C2E-5A46-70B04FA47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34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C88BE9F-03BB-327A-48BB-15CD7BCDF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42DE9E2-63DE-C721-0691-4C0F8B567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4B59F9-2ACE-12D3-2194-C209F44EF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625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C6815D-5C2F-29A7-2EEA-5EDFF839D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832BCF-0F45-827F-E077-DEAC0C0D6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BBA7837-E92F-4CF4-5BAB-972B2E6B04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F2BD22-6337-E624-B4D7-5C9A0F7DF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6FB291-4134-A5A2-DEF7-C66AB783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0DD856-15B6-8632-6818-1CD451B2B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58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82DF26-0EAC-2B7F-F512-72AD9995C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8F38B5-5037-D2AE-AA23-5CE3358E00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2E3F2D6-20A4-57B0-5B0F-83840CEF7D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4B081E-949D-F50D-24D6-9BCF8C352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B94CA3-937B-BB3A-4B10-AA24137BC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A4A0CED-0C91-BF6F-1E3B-24D50F9C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01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5B1B0CA-3D7C-DB1A-EA7B-CCFF0E93B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ED1F27-C5D3-18A4-9640-6C8830E2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A5E941-20B2-280B-E0AC-4982AB702A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6F6B3E-3C67-4AA9-89B3-66EC79D39353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38C46D-C3F7-4BCF-F74F-5A0D42059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AA6296-3E1C-4D0C-5AEA-288D7094C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F20CC2-371C-4818-9B1A-E8EED6E2C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15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4.sv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CC8EBCD-3B56-C2CF-A43D-55D51D7AA5EE}"/>
              </a:ext>
            </a:extLst>
          </p:cNvPr>
          <p:cNvSpPr txBox="1"/>
          <p:nvPr/>
        </p:nvSpPr>
        <p:spPr>
          <a:xfrm>
            <a:off x="1409412" y="835867"/>
            <a:ext cx="104124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　ものが　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入って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います。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6BF50C3-5765-80A3-B545-F02C80AE7095}"/>
              </a:ext>
            </a:extLst>
          </p:cNvPr>
          <p:cNvSpPr txBox="1"/>
          <p:nvPr/>
        </p:nvSpPr>
        <p:spPr>
          <a:xfrm>
            <a:off x="1945676" y="5837229"/>
            <a:ext cx="9339943" cy="76944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4400">
                <a:latin typeface="メイリオ"/>
                <a:ea typeface="メイリオ"/>
              </a:rPr>
              <a:t>何が　入っているでしょうか。</a:t>
            </a:r>
            <a:endParaRPr kumimoji="1" lang="en-US" altLang="ja-JP" sz="4400">
              <a:latin typeface="メイリオ"/>
              <a:ea typeface="メイリオ"/>
            </a:endParaRPr>
          </a:p>
        </p:txBody>
      </p:sp>
      <p:pic>
        <p:nvPicPr>
          <p:cNvPr id="10" name="図 9" descr="座る, 容器, 茶色, 小さい が含まれている画像&#10;&#10;自動的に生成された説明">
            <a:extLst>
              <a:ext uri="{FF2B5EF4-FFF2-40B4-BE49-F238E27FC236}">
                <a16:creationId xmlns:a16="http://schemas.microsoft.com/office/drawing/2014/main" id="{047D0872-1018-2702-D7F8-297D6F7E7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16" y="1510176"/>
            <a:ext cx="4718167" cy="4711774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74EB546-7E11-90D7-320C-D7BC29F47BE8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921165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7358B44-9B90-2DB8-98CF-011455A4655E}"/>
              </a:ext>
            </a:extLst>
          </p:cNvPr>
          <p:cNvSpPr/>
          <p:nvPr/>
        </p:nvSpPr>
        <p:spPr>
          <a:xfrm>
            <a:off x="4586513" y="4724401"/>
            <a:ext cx="5087257" cy="720000"/>
          </a:xfrm>
          <a:prstGeom prst="rect">
            <a:avLst/>
          </a:prstGeom>
          <a:solidFill>
            <a:srgbClr val="DFF5FD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9EB9A63-0216-2B06-0F33-F705F24B23E3}"/>
              </a:ext>
            </a:extLst>
          </p:cNvPr>
          <p:cNvSpPr/>
          <p:nvPr/>
        </p:nvSpPr>
        <p:spPr>
          <a:xfrm>
            <a:off x="682172" y="4005943"/>
            <a:ext cx="7649028" cy="720000"/>
          </a:xfrm>
          <a:prstGeom prst="rect">
            <a:avLst/>
          </a:prstGeom>
          <a:solidFill>
            <a:srgbClr val="DFF5FD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86252D-72A3-57C2-664C-1624BAA71B5C}"/>
              </a:ext>
            </a:extLst>
          </p:cNvPr>
          <p:cNvSpPr/>
          <p:nvPr/>
        </p:nvSpPr>
        <p:spPr>
          <a:xfrm>
            <a:off x="682172" y="2140857"/>
            <a:ext cx="7649028" cy="720000"/>
          </a:xfrm>
          <a:prstGeom prst="rect">
            <a:avLst/>
          </a:prstGeom>
          <a:solidFill>
            <a:srgbClr val="DFF5FD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0213AA0-DC28-B445-2955-0DD344FF4EF0}"/>
              </a:ext>
            </a:extLst>
          </p:cNvPr>
          <p:cNvSpPr/>
          <p:nvPr/>
        </p:nvSpPr>
        <p:spPr>
          <a:xfrm>
            <a:off x="4586513" y="2859315"/>
            <a:ext cx="6183086" cy="720000"/>
          </a:xfrm>
          <a:prstGeom prst="rect">
            <a:avLst/>
          </a:prstGeom>
          <a:solidFill>
            <a:srgbClr val="DFF5FD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D16475-FF9E-C852-7F7C-0CAD8489A667}"/>
              </a:ext>
            </a:extLst>
          </p:cNvPr>
          <p:cNvSpPr txBox="1"/>
          <p:nvPr/>
        </p:nvSpPr>
        <p:spPr>
          <a:xfrm>
            <a:off x="881744" y="2220075"/>
            <a:ext cx="109401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だれかの　「パスワード」を　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勝手に　使わない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832758" y="4082443"/>
            <a:ext cx="107006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自分の　「パスワード」は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大切に　する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E6AC97A-EDF3-1D13-0926-DEE81AC00B34}"/>
              </a:ext>
            </a:extLst>
          </p:cNvPr>
          <p:cNvSpPr txBox="1"/>
          <p:nvPr/>
        </p:nvSpPr>
        <p:spPr>
          <a:xfrm>
            <a:off x="533401" y="872091"/>
            <a:ext cx="42780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大切なこと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C8A309E-443B-AC3F-09AC-2F1067647BCA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331040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691242" y="653447"/>
            <a:ext cx="112286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学校の　タブレットでも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「パスワード」を　大切にしましょう。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 descr="座る, 容器, 茶色, 小さい が含まれている画像&#10;&#10;自動的に生成された説明">
            <a:extLst>
              <a:ext uri="{FF2B5EF4-FFF2-40B4-BE49-F238E27FC236}">
                <a16:creationId xmlns:a16="http://schemas.microsoft.com/office/drawing/2014/main" id="{77DB3BB9-117A-215F-3632-9E06ADBC83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2" y="2834872"/>
            <a:ext cx="3066654" cy="3062499"/>
          </a:xfrm>
          <a:prstGeom prst="rect">
            <a:avLst/>
          </a:prstGeom>
        </p:spPr>
      </p:pic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65DEAC86-B97B-F77D-EB5A-7EE4E208D5BD}"/>
              </a:ext>
            </a:extLst>
          </p:cNvPr>
          <p:cNvSpPr/>
          <p:nvPr/>
        </p:nvSpPr>
        <p:spPr>
          <a:xfrm>
            <a:off x="8444215" y="3619035"/>
            <a:ext cx="2938658" cy="946757"/>
          </a:xfrm>
          <a:prstGeom prst="wedgeRoundRectCallout">
            <a:avLst>
              <a:gd name="adj1" fmla="val -91269"/>
              <a:gd name="adj2" fmla="val 52135"/>
              <a:gd name="adj3" fmla="val 16667"/>
            </a:avLst>
          </a:prstGeom>
          <a:solidFill>
            <a:srgbClr val="CCCCFF"/>
          </a:solidFill>
          <a:ln>
            <a:solidFill>
              <a:srgbClr val="6600C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がんばった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ドリルの問題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918770FB-543C-494B-6C78-50791DCADA9C}"/>
              </a:ext>
            </a:extLst>
          </p:cNvPr>
          <p:cNvSpPr/>
          <p:nvPr/>
        </p:nvSpPr>
        <p:spPr>
          <a:xfrm>
            <a:off x="7928021" y="2339726"/>
            <a:ext cx="2906938" cy="946757"/>
          </a:xfrm>
          <a:prstGeom prst="wedgeRoundRectCallout">
            <a:avLst>
              <a:gd name="adj1" fmla="val -76783"/>
              <a:gd name="adj2" fmla="val 107732"/>
              <a:gd name="adj3" fmla="val 16667"/>
            </a:avLst>
          </a:prstGeom>
          <a:solidFill>
            <a:srgbClr val="CCCCFF"/>
          </a:solidFill>
          <a:ln>
            <a:solidFill>
              <a:srgbClr val="6600C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写真、動画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B6482B2A-299F-2C1D-FDC1-51F607203C06}"/>
              </a:ext>
            </a:extLst>
          </p:cNvPr>
          <p:cNvSpPr/>
          <p:nvPr/>
        </p:nvSpPr>
        <p:spPr>
          <a:xfrm>
            <a:off x="1079000" y="2491879"/>
            <a:ext cx="2685059" cy="1469927"/>
          </a:xfrm>
          <a:prstGeom prst="wedgeRoundRectCallout">
            <a:avLst>
              <a:gd name="adj1" fmla="val 85150"/>
              <a:gd name="adj2" fmla="val 52093"/>
              <a:gd name="adj3" fmla="val 16667"/>
            </a:avLst>
          </a:prstGeom>
          <a:solidFill>
            <a:srgbClr val="CCCCFF"/>
          </a:solidFill>
          <a:ln>
            <a:solidFill>
              <a:srgbClr val="6600C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自分が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勉強した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685CE858-6A9E-903C-2894-C5F7FAC9ABAC}"/>
              </a:ext>
            </a:extLst>
          </p:cNvPr>
          <p:cNvSpPr/>
          <p:nvPr/>
        </p:nvSpPr>
        <p:spPr>
          <a:xfrm>
            <a:off x="1021703" y="4366121"/>
            <a:ext cx="2799651" cy="1550746"/>
          </a:xfrm>
          <a:prstGeom prst="wedgeRoundRectCallout">
            <a:avLst>
              <a:gd name="adj1" fmla="val 83729"/>
              <a:gd name="adj2" fmla="val -33392"/>
              <a:gd name="adj3" fmla="val 16667"/>
            </a:avLst>
          </a:prstGeom>
          <a:solidFill>
            <a:srgbClr val="CCCCFF"/>
          </a:solidFill>
          <a:ln>
            <a:solidFill>
              <a:srgbClr val="6600CC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友達と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いっしょに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勉強した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E6BAA7D-1B41-6DC9-72A4-0B5C2D181417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87729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座る, 容器, 茶色, 小さい が含まれている画像&#10;&#10;自動的に生成された説明">
            <a:extLst>
              <a:ext uri="{FF2B5EF4-FFF2-40B4-BE49-F238E27FC236}">
                <a16:creationId xmlns:a16="http://schemas.microsoft.com/office/drawing/2014/main" id="{BEA39B7E-8D40-F9F6-001C-2047196DC0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16" y="1510176"/>
            <a:ext cx="4718167" cy="471177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CC8EBCD-3B56-C2CF-A43D-55D51D7AA5EE}"/>
              </a:ext>
            </a:extLst>
          </p:cNvPr>
          <p:cNvSpPr txBox="1"/>
          <p:nvPr/>
        </p:nvSpPr>
        <p:spPr>
          <a:xfrm>
            <a:off x="851558" y="835598"/>
            <a:ext cx="107551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お友だち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　大切なもの　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D179801E-3301-DE34-767A-39EBA7EC4FFC}"/>
              </a:ext>
            </a:extLst>
          </p:cNvPr>
          <p:cNvSpPr/>
          <p:nvPr/>
        </p:nvSpPr>
        <p:spPr>
          <a:xfrm>
            <a:off x="718907" y="4294288"/>
            <a:ext cx="2797629" cy="1823692"/>
          </a:xfrm>
          <a:prstGeom prst="wedgeRoundRectCallout">
            <a:avLst>
              <a:gd name="adj1" fmla="val 76833"/>
              <a:gd name="adj2" fmla="val -59268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お友だちと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いっしょに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とった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E8B1C7F1-A783-CBF5-6163-CDA4A47D19E3}"/>
              </a:ext>
            </a:extLst>
          </p:cNvPr>
          <p:cNvSpPr/>
          <p:nvPr/>
        </p:nvSpPr>
        <p:spPr>
          <a:xfrm>
            <a:off x="718907" y="2139560"/>
            <a:ext cx="2204106" cy="1469927"/>
          </a:xfrm>
          <a:prstGeom prst="wedgeRoundRectCallout">
            <a:avLst>
              <a:gd name="adj1" fmla="val 107558"/>
              <a:gd name="adj2" fmla="val 50612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おさいふ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お金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B2B383BA-845C-A9A4-7AEE-7706335AD6DE}"/>
              </a:ext>
            </a:extLst>
          </p:cNvPr>
          <p:cNvSpPr/>
          <p:nvPr/>
        </p:nvSpPr>
        <p:spPr>
          <a:xfrm>
            <a:off x="8807028" y="1894896"/>
            <a:ext cx="2799651" cy="2166927"/>
          </a:xfrm>
          <a:prstGeom prst="wedgeRoundRectCallout">
            <a:avLst>
              <a:gd name="adj1" fmla="val -86576"/>
              <a:gd name="adj2" fmla="val 22765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れんらく先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5340F556-6F09-194A-1491-EEFE7C126E1B}"/>
              </a:ext>
            </a:extLst>
          </p:cNvPr>
          <p:cNvSpPr/>
          <p:nvPr/>
        </p:nvSpPr>
        <p:spPr>
          <a:xfrm>
            <a:off x="8807028" y="4607230"/>
            <a:ext cx="2515572" cy="1414206"/>
          </a:xfrm>
          <a:prstGeom prst="wedgeRoundRectCallout">
            <a:avLst>
              <a:gd name="adj1" fmla="val -85197"/>
              <a:gd name="adj2" fmla="val -40589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ひみつの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日記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" name="図 9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2AB9DD39-BFE6-E63D-3BAA-A34D147856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251" y="0"/>
            <a:ext cx="1115121" cy="1786044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9A0B067-14A2-A444-A38E-227A7FD8A4A1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292865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F52DA98-5E56-D4CB-C66A-DDCB6F322CE9}"/>
              </a:ext>
            </a:extLst>
          </p:cNvPr>
          <p:cNvSpPr txBox="1"/>
          <p:nvPr/>
        </p:nvSpPr>
        <p:spPr>
          <a:xfrm>
            <a:off x="1709056" y="838707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あっ、「かぎ」が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あります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 descr="座る, 容器, 茶色, 小さい が含まれている画像&#10;&#10;自動的に生成された説明">
            <a:extLst>
              <a:ext uri="{FF2B5EF4-FFF2-40B4-BE49-F238E27FC236}">
                <a16:creationId xmlns:a16="http://schemas.microsoft.com/office/drawing/2014/main" id="{D736B17F-0F90-79C8-13D8-9B80921381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16" y="1510176"/>
            <a:ext cx="4718167" cy="4711774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DE901A6-93A1-1562-0D18-885E05012909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168129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F52DA98-5E56-D4CB-C66A-DDCB6F322CE9}"/>
              </a:ext>
            </a:extLst>
          </p:cNvPr>
          <p:cNvSpPr txBox="1"/>
          <p:nvPr/>
        </p:nvSpPr>
        <p:spPr>
          <a:xfrm>
            <a:off x="762001" y="614279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開けてみる？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1086F3CF-812B-2177-F485-0D5003193E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1642956"/>
            <a:ext cx="1115121" cy="178604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D16475-FF9E-C852-7F7C-0CAD8489A667}"/>
              </a:ext>
            </a:extLst>
          </p:cNvPr>
          <p:cNvSpPr txBox="1"/>
          <p:nvPr/>
        </p:nvSpPr>
        <p:spPr>
          <a:xfrm>
            <a:off x="1992087" y="2235632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お友だちは　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どうなるだろう。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881744" y="4010800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わたしは　なんて　言われるだろう。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E9A079-C9A3-BC03-27A8-0F16919B7024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453043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F52DA98-5E56-D4CB-C66A-DDCB6F322CE9}"/>
              </a:ext>
            </a:extLst>
          </p:cNvPr>
          <p:cNvSpPr txBox="1"/>
          <p:nvPr/>
        </p:nvSpPr>
        <p:spPr>
          <a:xfrm>
            <a:off x="762001" y="614279"/>
            <a:ext cx="11059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だれかに　「かぎ」を　わたしてみる？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1086F3CF-812B-2177-F485-0D5003193E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1642956"/>
            <a:ext cx="1115121" cy="178604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D16475-FF9E-C852-7F7C-0CAD8489A667}"/>
              </a:ext>
            </a:extLst>
          </p:cNvPr>
          <p:cNvSpPr txBox="1"/>
          <p:nvPr/>
        </p:nvSpPr>
        <p:spPr>
          <a:xfrm>
            <a:off x="1992087" y="2235632"/>
            <a:ext cx="9165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お友だちは　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どうなるだろう。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881744" y="4010800"/>
            <a:ext cx="107006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たからばこの　中は　どうなるだろう。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C780BB1-C5DB-4BBD-2A30-CCCA6113D7E7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521620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D16475-FF9E-C852-7F7C-0CAD8489A667}"/>
              </a:ext>
            </a:extLst>
          </p:cNvPr>
          <p:cNvSpPr txBox="1"/>
          <p:nvPr/>
        </p:nvSpPr>
        <p:spPr>
          <a:xfrm>
            <a:off x="903516" y="2406978"/>
            <a:ext cx="109401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だれかの　かぎを　勝手に　使わない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987D1C-0852-A4EB-E41A-149BC72E712A}"/>
              </a:ext>
            </a:extLst>
          </p:cNvPr>
          <p:cNvSpPr txBox="1"/>
          <p:nvPr/>
        </p:nvSpPr>
        <p:spPr>
          <a:xfrm>
            <a:off x="881744" y="3730079"/>
            <a:ext cx="107006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自分の　かぎは　大切に　する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E6AC97A-EDF3-1D13-0926-DEE81AC00B34}"/>
              </a:ext>
            </a:extLst>
          </p:cNvPr>
          <p:cNvSpPr txBox="1"/>
          <p:nvPr/>
        </p:nvSpPr>
        <p:spPr>
          <a:xfrm>
            <a:off x="533401" y="872091"/>
            <a:ext cx="42780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大切なこと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10639A2-3DFE-B1B4-ABF3-122DE185A8E4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4220058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ローチャート: 結合子 13">
            <a:extLst>
              <a:ext uri="{FF2B5EF4-FFF2-40B4-BE49-F238E27FC236}">
                <a16:creationId xmlns:a16="http://schemas.microsoft.com/office/drawing/2014/main" id="{D97AADBA-46EC-B235-37DC-018E4170E8BB}"/>
              </a:ext>
            </a:extLst>
          </p:cNvPr>
          <p:cNvSpPr/>
          <p:nvPr/>
        </p:nvSpPr>
        <p:spPr>
          <a:xfrm>
            <a:off x="8784772" y="5649686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グラフィックス 8" descr="古い鍵 単色塗りつぶし">
            <a:extLst>
              <a:ext uri="{FF2B5EF4-FFF2-40B4-BE49-F238E27FC236}">
                <a16:creationId xmlns:a16="http://schemas.microsoft.com/office/drawing/2014/main" id="{2D75E7C1-F722-4414-037C-766024318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3229" y="4626428"/>
            <a:ext cx="1534886" cy="1534886"/>
          </a:xfrm>
          <a:prstGeom prst="rect">
            <a:avLst/>
          </a:prstGeom>
        </p:spPr>
      </p:pic>
      <p:pic>
        <p:nvPicPr>
          <p:cNvPr id="6" name="図 5" descr="コンピューターの画面&#10;&#10;中程度の精度で自動的に生成された説明">
            <a:extLst>
              <a:ext uri="{FF2B5EF4-FFF2-40B4-BE49-F238E27FC236}">
                <a16:creationId xmlns:a16="http://schemas.microsoft.com/office/drawing/2014/main" id="{7D1335DE-BDCF-3214-225A-BC1DBC1847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280475"/>
            <a:ext cx="2857500" cy="2171700"/>
          </a:xfrm>
          <a:prstGeom prst="rect">
            <a:avLst/>
          </a:prstGeom>
        </p:spPr>
      </p:pic>
      <p:pic>
        <p:nvPicPr>
          <p:cNvPr id="8" name="図 7" descr="ロゴ&#10;&#10;自動的に生成された説明">
            <a:extLst>
              <a:ext uri="{FF2B5EF4-FFF2-40B4-BE49-F238E27FC236}">
                <a16:creationId xmlns:a16="http://schemas.microsoft.com/office/drawing/2014/main" id="{B00ADB87-A2D9-6EBA-94C5-19725F1BF6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376" y="2235082"/>
            <a:ext cx="2383971" cy="221709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81E6B46-D516-8125-261C-A64311C6336B}"/>
              </a:ext>
            </a:extLst>
          </p:cNvPr>
          <p:cNvSpPr txBox="1"/>
          <p:nvPr/>
        </p:nvSpPr>
        <p:spPr>
          <a:xfrm>
            <a:off x="762001" y="614279"/>
            <a:ext cx="110598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</a:t>
            </a:r>
            <a:r>
              <a:rPr kumimoji="1"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や、パソコン、</a:t>
            </a:r>
            <a:endParaRPr kumimoji="1" lang="en-US" altLang="ja-JP" sz="4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スマートフォンにも「かぎ」が　あります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 descr="白い背景に黒い文字が書かれた紙&#10;&#10;中程度の精度で自動的に生成された説明">
            <a:extLst>
              <a:ext uri="{FF2B5EF4-FFF2-40B4-BE49-F238E27FC236}">
                <a16:creationId xmlns:a16="http://schemas.microsoft.com/office/drawing/2014/main" id="{A187479A-CA97-9A83-FF84-338D5B2CC8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815" y="2190641"/>
            <a:ext cx="2284771" cy="2476717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2858D7F-F766-0B7A-1314-681E70C1D32F}"/>
              </a:ext>
            </a:extLst>
          </p:cNvPr>
          <p:cNvSpPr txBox="1"/>
          <p:nvPr/>
        </p:nvSpPr>
        <p:spPr>
          <a:xfrm>
            <a:off x="3737137" y="5166377"/>
            <a:ext cx="4963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「パスワード」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DFE27CE-AE16-5AB7-DC8D-8F888F6832DC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213683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フローチャート: 結合子 15">
            <a:extLst>
              <a:ext uri="{FF2B5EF4-FFF2-40B4-BE49-F238E27FC236}">
                <a16:creationId xmlns:a16="http://schemas.microsoft.com/office/drawing/2014/main" id="{5C607704-3A1A-02E7-05C4-4469B7CDA5E6}"/>
              </a:ext>
            </a:extLst>
          </p:cNvPr>
          <p:cNvSpPr/>
          <p:nvPr/>
        </p:nvSpPr>
        <p:spPr>
          <a:xfrm>
            <a:off x="3881984" y="2407253"/>
            <a:ext cx="4054245" cy="3682216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コンピューターの画面&#10;&#10;中程度の精度で自動的に生成された説明">
            <a:extLst>
              <a:ext uri="{FF2B5EF4-FFF2-40B4-BE49-F238E27FC236}">
                <a16:creationId xmlns:a16="http://schemas.microsoft.com/office/drawing/2014/main" id="{7D1335DE-BDCF-3214-225A-BC1DBC184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107" y="3233953"/>
            <a:ext cx="2070122" cy="1573293"/>
          </a:xfrm>
          <a:prstGeom prst="rect">
            <a:avLst/>
          </a:prstGeom>
        </p:spPr>
      </p:pic>
      <p:pic>
        <p:nvPicPr>
          <p:cNvPr id="13" name="図 12" descr="白い背景に黒い文字が書かれた紙&#10;&#10;中程度の精度で自動的に生成された説明">
            <a:extLst>
              <a:ext uri="{FF2B5EF4-FFF2-40B4-BE49-F238E27FC236}">
                <a16:creationId xmlns:a16="http://schemas.microsoft.com/office/drawing/2014/main" id="{A187479A-CA97-9A83-FF84-338D5B2CC8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294" y="4381903"/>
            <a:ext cx="1302019" cy="1411402"/>
          </a:xfrm>
          <a:prstGeom prst="rect">
            <a:avLst/>
          </a:prstGeom>
        </p:spPr>
      </p:pic>
      <p:pic>
        <p:nvPicPr>
          <p:cNvPr id="8" name="図 7" descr="ロゴ&#10;&#10;自動的に生成された説明">
            <a:extLst>
              <a:ext uri="{FF2B5EF4-FFF2-40B4-BE49-F238E27FC236}">
                <a16:creationId xmlns:a16="http://schemas.microsoft.com/office/drawing/2014/main" id="{B00ADB87-A2D9-6EBA-94C5-19725F1BF6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034" y="2424669"/>
            <a:ext cx="2199360" cy="2045405"/>
          </a:xfrm>
          <a:prstGeom prst="rect">
            <a:avLst/>
          </a:prstGeom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20416955-AA94-F5ED-407F-5DCF38265620}"/>
              </a:ext>
            </a:extLst>
          </p:cNvPr>
          <p:cNvSpPr/>
          <p:nvPr/>
        </p:nvSpPr>
        <p:spPr>
          <a:xfrm>
            <a:off x="8807028" y="5086201"/>
            <a:ext cx="2515572" cy="1414206"/>
          </a:xfrm>
          <a:prstGeom prst="wedgeRoundRectCallout">
            <a:avLst>
              <a:gd name="adj1" fmla="val -101641"/>
              <a:gd name="adj2" fmla="val -46747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ひみつの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日記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81E6B46-D516-8125-261C-A64311C6336B}"/>
              </a:ext>
            </a:extLst>
          </p:cNvPr>
          <p:cNvSpPr txBox="1"/>
          <p:nvPr/>
        </p:nvSpPr>
        <p:spPr>
          <a:xfrm>
            <a:off x="3026230" y="322373"/>
            <a:ext cx="8446863" cy="21236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「パスワード」で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いろいろな「じょうほう」を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>
                <a:latin typeface="メイリオ"/>
                <a:ea typeface="メイリオ"/>
              </a:rPr>
              <a:t>守り</a:t>
            </a:r>
            <a:r>
              <a:rPr kumimoji="1" lang="ja-JP" altLang="en-US" sz="4400">
                <a:latin typeface="メイリオ"/>
                <a:ea typeface="メイリオ"/>
              </a:rPr>
              <a:t>ます</a:t>
            </a:r>
            <a:endParaRPr kumimoji="1" lang="en-US" altLang="ja-JP" sz="4400">
              <a:latin typeface="メイリオ"/>
              <a:ea typeface="メイリオ"/>
            </a:endParaRP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7D42D631-EFC9-5B09-25D5-244B952AE40C}"/>
              </a:ext>
            </a:extLst>
          </p:cNvPr>
          <p:cNvSpPr/>
          <p:nvPr/>
        </p:nvSpPr>
        <p:spPr>
          <a:xfrm>
            <a:off x="718907" y="4773259"/>
            <a:ext cx="2797629" cy="1823692"/>
          </a:xfrm>
          <a:prstGeom prst="wedgeRoundRectCallout">
            <a:avLst>
              <a:gd name="adj1" fmla="val 76833"/>
              <a:gd name="adj2" fmla="val -59268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お友だちと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いっしょに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とった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5A195525-3B04-0541-504B-C1D54E47BB3E}"/>
              </a:ext>
            </a:extLst>
          </p:cNvPr>
          <p:cNvSpPr/>
          <p:nvPr/>
        </p:nvSpPr>
        <p:spPr>
          <a:xfrm>
            <a:off x="718907" y="2629417"/>
            <a:ext cx="2204106" cy="1469927"/>
          </a:xfrm>
          <a:prstGeom prst="wedgeRoundRectCallout">
            <a:avLst>
              <a:gd name="adj1" fmla="val 107558"/>
              <a:gd name="adj2" fmla="val 50612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おさいふ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お金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7B53965A-CF4B-6E32-4A40-C0E993B97647}"/>
              </a:ext>
            </a:extLst>
          </p:cNvPr>
          <p:cNvSpPr/>
          <p:nvPr/>
        </p:nvSpPr>
        <p:spPr>
          <a:xfrm>
            <a:off x="8807028" y="2373867"/>
            <a:ext cx="2799651" cy="2166927"/>
          </a:xfrm>
          <a:prstGeom prst="wedgeRoundRectCallout">
            <a:avLst>
              <a:gd name="adj1" fmla="val -86576"/>
              <a:gd name="adj2" fmla="val 22765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名前と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れんらく先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フローチャート: 結合子 10">
            <a:extLst>
              <a:ext uri="{FF2B5EF4-FFF2-40B4-BE49-F238E27FC236}">
                <a16:creationId xmlns:a16="http://schemas.microsoft.com/office/drawing/2014/main" id="{6E0E51AA-5275-CA00-F3A7-584A36671597}"/>
              </a:ext>
            </a:extLst>
          </p:cNvPr>
          <p:cNvSpPr/>
          <p:nvPr/>
        </p:nvSpPr>
        <p:spPr>
          <a:xfrm>
            <a:off x="228601" y="1322632"/>
            <a:ext cx="2797629" cy="572264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グラフィックス 11" descr="古い鍵 単色塗りつぶし">
            <a:extLst>
              <a:ext uri="{FF2B5EF4-FFF2-40B4-BE49-F238E27FC236}">
                <a16:creationId xmlns:a16="http://schemas.microsoft.com/office/drawing/2014/main" id="{79B907EF-CF2E-B888-EB9D-84FB1D9F22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7058" y="299374"/>
            <a:ext cx="1534886" cy="1534886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6C64A9A-F215-FC8D-485C-2AC33849AAC2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802072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フローチャート: 結合子 36">
            <a:extLst>
              <a:ext uri="{FF2B5EF4-FFF2-40B4-BE49-F238E27FC236}">
                <a16:creationId xmlns:a16="http://schemas.microsoft.com/office/drawing/2014/main" id="{05F68846-F616-D654-9524-F0C861D14F0C}"/>
              </a:ext>
            </a:extLst>
          </p:cNvPr>
          <p:cNvSpPr/>
          <p:nvPr/>
        </p:nvSpPr>
        <p:spPr>
          <a:xfrm>
            <a:off x="4932422" y="2613555"/>
            <a:ext cx="1731781" cy="1619249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ローチャート: 結合子 37">
            <a:extLst>
              <a:ext uri="{FF2B5EF4-FFF2-40B4-BE49-F238E27FC236}">
                <a16:creationId xmlns:a16="http://schemas.microsoft.com/office/drawing/2014/main" id="{BE90D826-24A7-5245-F26F-D9287D84B5CB}"/>
              </a:ext>
            </a:extLst>
          </p:cNvPr>
          <p:cNvSpPr/>
          <p:nvPr/>
        </p:nvSpPr>
        <p:spPr>
          <a:xfrm>
            <a:off x="9235399" y="3256148"/>
            <a:ext cx="1731781" cy="1619249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ローチャート: 結合子 38">
            <a:extLst>
              <a:ext uri="{FF2B5EF4-FFF2-40B4-BE49-F238E27FC236}">
                <a16:creationId xmlns:a16="http://schemas.microsoft.com/office/drawing/2014/main" id="{1AB46433-4629-C91C-A2AC-A538266BCA15}"/>
              </a:ext>
            </a:extLst>
          </p:cNvPr>
          <p:cNvSpPr/>
          <p:nvPr/>
        </p:nvSpPr>
        <p:spPr>
          <a:xfrm>
            <a:off x="3175933" y="4907973"/>
            <a:ext cx="1731781" cy="1619249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ローチャート: 結合子 39">
            <a:extLst>
              <a:ext uri="{FF2B5EF4-FFF2-40B4-BE49-F238E27FC236}">
                <a16:creationId xmlns:a16="http://schemas.microsoft.com/office/drawing/2014/main" id="{F23DE940-D51C-B6EE-2692-4162E7952F55}"/>
              </a:ext>
            </a:extLst>
          </p:cNvPr>
          <p:cNvSpPr/>
          <p:nvPr/>
        </p:nvSpPr>
        <p:spPr>
          <a:xfrm>
            <a:off x="6597625" y="4755085"/>
            <a:ext cx="1731781" cy="1619249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フローチャート: 結合子 35">
            <a:extLst>
              <a:ext uri="{FF2B5EF4-FFF2-40B4-BE49-F238E27FC236}">
                <a16:creationId xmlns:a16="http://schemas.microsoft.com/office/drawing/2014/main" id="{1771A499-94F4-5E30-7617-8DC694BE9BCA}"/>
              </a:ext>
            </a:extLst>
          </p:cNvPr>
          <p:cNvSpPr/>
          <p:nvPr/>
        </p:nvSpPr>
        <p:spPr>
          <a:xfrm>
            <a:off x="1165541" y="2795568"/>
            <a:ext cx="1731781" cy="1619249"/>
          </a:xfrm>
          <a:prstGeom prst="flowChartConnector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C8A309E-443B-AC3F-09AC-2F1067647BCA}"/>
              </a:ext>
            </a:extLst>
          </p:cNvPr>
          <p:cNvSpPr txBox="1"/>
          <p:nvPr/>
        </p:nvSpPr>
        <p:spPr>
          <a:xfrm>
            <a:off x="8958944" y="6627168"/>
            <a:ext cx="35269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イラスト出典：いらすとや　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Yu Gothic" panose="020B0400000000000000" pitchFamily="50" charset="-128"/>
                <a:ea typeface="Yu Gothic" panose="020B0400000000000000" pitchFamily="50" charset="-128"/>
              </a:rPr>
              <a:t>https://www.irasutoya.com/</a:t>
            </a:r>
            <a:endParaRPr lang="ja-JP" altLang="en-US" sz="900" dirty="0"/>
          </a:p>
        </p:txBody>
      </p:sp>
      <p:pic>
        <p:nvPicPr>
          <p:cNvPr id="19" name="グラフィックス 18" descr="古い鍵 単色塗りつぶし">
            <a:extLst>
              <a:ext uri="{FF2B5EF4-FFF2-40B4-BE49-F238E27FC236}">
                <a16:creationId xmlns:a16="http://schemas.microsoft.com/office/drawing/2014/main" id="{5040E690-6002-202F-7739-7767044C19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03301" y="2954372"/>
            <a:ext cx="880789" cy="880789"/>
          </a:xfrm>
          <a:prstGeom prst="rect">
            <a:avLst/>
          </a:prstGeom>
        </p:spPr>
      </p:pic>
      <p:pic>
        <p:nvPicPr>
          <p:cNvPr id="20" name="図 19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038C12E0-9B9B-C906-D81C-3DCFD97760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86" y="2224565"/>
            <a:ext cx="1253849" cy="2008239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4014B456-FF27-1CF0-F011-29405C34C8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020" y="4391608"/>
            <a:ext cx="1619250" cy="1619250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B2E9A6B8-9D10-EB81-55FE-29846DC931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631" y="2719222"/>
            <a:ext cx="1619250" cy="1619250"/>
          </a:xfrm>
          <a:prstGeom prst="rect">
            <a:avLst/>
          </a:prstGeom>
        </p:spPr>
      </p:pic>
      <p:pic>
        <p:nvPicPr>
          <p:cNvPr id="28" name="図 27" descr="座る, フロント, ランプ, 時計 が含まれている画像&#10;&#10;自動的に生成された説明">
            <a:extLst>
              <a:ext uri="{FF2B5EF4-FFF2-40B4-BE49-F238E27FC236}">
                <a16:creationId xmlns:a16="http://schemas.microsoft.com/office/drawing/2014/main" id="{7D6C5615-946F-1F3D-C3E1-38C98E16F7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363" y="2010038"/>
            <a:ext cx="1619250" cy="1619250"/>
          </a:xfrm>
          <a:prstGeom prst="rect">
            <a:avLst/>
          </a:prstGeom>
        </p:spPr>
      </p:pic>
      <p:pic>
        <p:nvPicPr>
          <p:cNvPr id="30" name="図 29" descr="Cgで描かれた人の顔&#10;&#10;低い精度で自動的に生成された説明">
            <a:extLst>
              <a:ext uri="{FF2B5EF4-FFF2-40B4-BE49-F238E27FC236}">
                <a16:creationId xmlns:a16="http://schemas.microsoft.com/office/drawing/2014/main" id="{1371C0B7-E076-1F22-1542-9CCBA46C5C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322" y="4597406"/>
            <a:ext cx="1619250" cy="161925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8370BC7-CF71-CB5E-55F1-68BC34E2E80F}"/>
              </a:ext>
            </a:extLst>
          </p:cNvPr>
          <p:cNvSpPr txBox="1"/>
          <p:nvPr/>
        </p:nvSpPr>
        <p:spPr>
          <a:xfrm>
            <a:off x="533399" y="502152"/>
            <a:ext cx="109836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自分にも　みんなにも　それぞれに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大切な「じょうほう」が　あります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2" name="グラフィックス 31" descr="古い鍵 単色塗りつぶし">
            <a:extLst>
              <a:ext uri="{FF2B5EF4-FFF2-40B4-BE49-F238E27FC236}">
                <a16:creationId xmlns:a16="http://schemas.microsoft.com/office/drawing/2014/main" id="{9A5B8C87-5C91-4D64-0BF9-D029A8EB54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93652" y="3265571"/>
            <a:ext cx="880789" cy="880789"/>
          </a:xfrm>
          <a:prstGeom prst="rect">
            <a:avLst/>
          </a:prstGeom>
        </p:spPr>
      </p:pic>
      <p:pic>
        <p:nvPicPr>
          <p:cNvPr id="33" name="グラフィックス 32" descr="古い鍵 単色塗りつぶし">
            <a:extLst>
              <a:ext uri="{FF2B5EF4-FFF2-40B4-BE49-F238E27FC236}">
                <a16:creationId xmlns:a16="http://schemas.microsoft.com/office/drawing/2014/main" id="{268EE0A6-45EA-9737-1522-A0BB1B6393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27486" y="3898077"/>
            <a:ext cx="880789" cy="880789"/>
          </a:xfrm>
          <a:prstGeom prst="rect">
            <a:avLst/>
          </a:prstGeom>
        </p:spPr>
      </p:pic>
      <p:pic>
        <p:nvPicPr>
          <p:cNvPr id="34" name="グラフィックス 33" descr="古い鍵 単色塗りつぶし">
            <a:extLst>
              <a:ext uri="{FF2B5EF4-FFF2-40B4-BE49-F238E27FC236}">
                <a16:creationId xmlns:a16="http://schemas.microsoft.com/office/drawing/2014/main" id="{3E64CAC2-FDC4-F369-D72D-1AA9CDAFFF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24024" y="5607856"/>
            <a:ext cx="880789" cy="880789"/>
          </a:xfrm>
          <a:prstGeom prst="rect">
            <a:avLst/>
          </a:prstGeom>
        </p:spPr>
      </p:pic>
      <p:pic>
        <p:nvPicPr>
          <p:cNvPr id="35" name="グラフィックス 34" descr="古い鍵 単色塗りつぶし">
            <a:extLst>
              <a:ext uri="{FF2B5EF4-FFF2-40B4-BE49-F238E27FC236}">
                <a16:creationId xmlns:a16="http://schemas.microsoft.com/office/drawing/2014/main" id="{E788B520-A432-391E-EF54-D8937F21EF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5875" y="5430555"/>
            <a:ext cx="880789" cy="8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370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38D74BC-CF07-40B9-A983-06872BDC39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F02109-8FF6-446C-9AE1-378A3F5F55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adb8-670c-4bbc-bf54-732c07c9b9a6"/>
    <ds:schemaRef ds:uri="9240f669-f077-4ccc-9b51-f4d7bb1f72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8DB97AB-D6F5-46FB-BD89-ECFF71C2D910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ceeaadb8-670c-4bbc-bf54-732c07c9b9a6"/>
    <ds:schemaRef ds:uri="http://schemas.microsoft.com/office/2006/metadata/properties"/>
    <ds:schemaRef ds:uri="http://schemas.microsoft.com/office/2006/documentManagement/types"/>
    <ds:schemaRef ds:uri="9240f669-f077-4ccc-9b51-f4d7bb1f72f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752</Words>
  <Application>Microsoft Office PowerPoint</Application>
  <PresentationFormat>ワイド画面</PresentationFormat>
  <Paragraphs>130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メイリオ</vt:lpstr>
      <vt:lpstr>Yu Gothic</vt:lpstr>
      <vt:lpstr>Yu Gothic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2024-07-18T08:42:02Z</dcterms:created>
  <dcterms:modified xsi:type="dcterms:W3CDTF">2025-02-04T08:51:06Z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