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4"/>
  </p:notesMasterIdLst>
  <p:sldIdLst>
    <p:sldId id="283" r:id="rId2"/>
    <p:sldId id="2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83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3C1678-7BD7-44FE-9ED1-28D25A8E7A2D}" v="3" dt="2025-12-24T02:44:23.888"/>
    <p1510:client id="{9F3FAAF3-B1BD-44E6-AFB2-998EB62911AC}" v="3" dt="2025-12-24T03:26:35.450"/>
    <p1510:client id="{CF3A85F1-4D11-5479-570B-EC9C6A01C257}" v="2" dt="2025-12-23T08:57:37.7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578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19005-2775-2432-9151-642C79FE3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41ABB0-FB6D-ADA0-29B6-056F59DD6432}"/>
              </a:ext>
            </a:extLst>
          </p:cNvPr>
          <p:cNvSpPr txBox="1"/>
          <p:nvPr/>
        </p:nvSpPr>
        <p:spPr>
          <a:xfrm>
            <a:off x="179994" y="27198"/>
            <a:ext cx="4871102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000" b="1">
                <a:latin typeface="ＭＳ Ｐゴシック"/>
                <a:ea typeface="ＭＳ Ｐゴシック"/>
              </a:rPr>
              <a:t>①クラスのデータ</a:t>
            </a:r>
            <a:r>
              <a:rPr lang="ja-JP" altLang="en-US" sz="2000" b="1" dirty="0">
                <a:latin typeface="ＭＳ Ｐゴシック"/>
                <a:ea typeface="ＭＳ Ｐゴシック"/>
              </a:rPr>
              <a:t>の傾向</a:t>
            </a:r>
            <a:endParaRPr lang="ja-JP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02D4C0-E20E-F027-44DC-2A106F23E596}"/>
              </a:ext>
            </a:extLst>
          </p:cNvPr>
          <p:cNvSpPr txBox="1"/>
          <p:nvPr/>
        </p:nvSpPr>
        <p:spPr>
          <a:xfrm>
            <a:off x="179994" y="3294150"/>
            <a:ext cx="3879541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000" b="1" dirty="0">
                <a:latin typeface="ＭＳ Ｐゴシック"/>
                <a:ea typeface="ＭＳ Ｐゴシック"/>
              </a:rPr>
              <a:t>②チーム分けの作戦</a:t>
            </a:r>
            <a:endParaRPr kumimoji="1" lang="ja-JP" altLang="en-US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DDFE1B9-6D1B-661E-BA55-6BF3CAF914A8}"/>
              </a:ext>
            </a:extLst>
          </p:cNvPr>
          <p:cNvSpPr txBox="1"/>
          <p:nvPr/>
        </p:nvSpPr>
        <p:spPr>
          <a:xfrm>
            <a:off x="5641690" y="4226842"/>
            <a:ext cx="13770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ＭＳ Ｐゴシック"/>
                <a:ea typeface="ＭＳ Ｐゴシック"/>
              </a:rPr>
              <a:t>&lt; A</a:t>
            </a:r>
            <a:r>
              <a:rPr lang="ja-JP" altLang="en-US" sz="1600" b="1" dirty="0">
                <a:latin typeface="ＭＳ Ｐゴシック"/>
                <a:ea typeface="ＭＳ Ｐゴシック"/>
              </a:rPr>
              <a:t>チーム </a:t>
            </a:r>
            <a:r>
              <a:rPr lang="en-US" altLang="ja-JP" sz="1600" b="1" dirty="0">
                <a:latin typeface="ＭＳ Ｐゴシック"/>
                <a:ea typeface="ＭＳ Ｐゴシック"/>
              </a:rPr>
              <a:t>&gt;</a:t>
            </a:r>
            <a:endParaRPr lang="ja-JP" altLang="en-US" sz="16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F230E9D-C91F-F3B2-A82F-F5BA451F30E1}"/>
              </a:ext>
            </a:extLst>
          </p:cNvPr>
          <p:cNvSpPr txBox="1"/>
          <p:nvPr/>
        </p:nvSpPr>
        <p:spPr>
          <a:xfrm>
            <a:off x="7929393" y="4217223"/>
            <a:ext cx="13770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ＭＳ Ｐゴシック"/>
                <a:ea typeface="ＭＳ Ｐゴシック"/>
              </a:rPr>
              <a:t>&lt; B</a:t>
            </a:r>
            <a:r>
              <a:rPr lang="ja-JP" altLang="en-US" sz="1600" b="1" dirty="0">
                <a:latin typeface="ＭＳ Ｐゴシック"/>
                <a:ea typeface="ＭＳ Ｐゴシック"/>
              </a:rPr>
              <a:t>チーム </a:t>
            </a:r>
            <a:r>
              <a:rPr lang="en-US" altLang="ja-JP" sz="1600" b="1" dirty="0">
                <a:latin typeface="ＭＳ Ｐゴシック"/>
                <a:ea typeface="ＭＳ Ｐゴシック"/>
              </a:rPr>
              <a:t>&gt;</a:t>
            </a:r>
            <a:endParaRPr lang="ja-JP" altLang="en-US" sz="1600" dirty="0"/>
          </a:p>
        </p:txBody>
      </p:sp>
      <p:pic>
        <p:nvPicPr>
          <p:cNvPr id="4" name="図 3" descr="グラフ, ヒストグラム&#10;&#10;説明は自動で生成されたものです">
            <a:extLst>
              <a:ext uri="{FF2B5EF4-FFF2-40B4-BE49-F238E27FC236}">
                <a16:creationId xmlns:a16="http://schemas.microsoft.com/office/drawing/2014/main" id="{C3DF9386-FB91-E499-CD07-62B5836FC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71" y="423799"/>
            <a:ext cx="4973677" cy="2006304"/>
          </a:xfrm>
          <a:prstGeom prst="rect">
            <a:avLst/>
          </a:prstGeom>
        </p:spPr>
      </p:pic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85065884-643E-64BF-9DC1-F695CD68A7C8}"/>
              </a:ext>
            </a:extLst>
          </p:cNvPr>
          <p:cNvGraphicFramePr>
            <a:graphicFrameLocks noGrp="1"/>
          </p:cNvGraphicFramePr>
          <p:nvPr/>
        </p:nvGraphicFramePr>
        <p:xfrm>
          <a:off x="6484336" y="425289"/>
          <a:ext cx="2133600" cy="21526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6204872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094912307"/>
                    </a:ext>
                  </a:extLst>
                </a:gridCol>
              </a:tblGrid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最小値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6.8 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14453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最大値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10.6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301668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範囲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3.8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58587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平均値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8.68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880727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中央値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8.65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832626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最頻値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9.5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368864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85B86ED4-D45C-A2E1-145C-5F50FE905FFC}"/>
              </a:ext>
            </a:extLst>
          </p:cNvPr>
          <p:cNvGraphicFramePr>
            <a:graphicFrameLocks noGrp="1"/>
          </p:cNvGraphicFramePr>
          <p:nvPr/>
        </p:nvGraphicFramePr>
        <p:xfrm>
          <a:off x="5156603" y="4539625"/>
          <a:ext cx="2133600" cy="21526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6204872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094912307"/>
                    </a:ext>
                  </a:extLst>
                </a:gridCol>
              </a:tblGrid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最小値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14453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最大値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301668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範囲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58587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平均値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880727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中央値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832626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最頻値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368864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C0B9CD9E-80EF-30CB-849E-B82C16CB6CBC}"/>
              </a:ext>
            </a:extLst>
          </p:cNvPr>
          <p:cNvGraphicFramePr>
            <a:graphicFrameLocks noGrp="1"/>
          </p:cNvGraphicFramePr>
          <p:nvPr/>
        </p:nvGraphicFramePr>
        <p:xfrm>
          <a:off x="7424449" y="4523948"/>
          <a:ext cx="2133600" cy="21526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6204872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094912307"/>
                    </a:ext>
                  </a:extLst>
                </a:gridCol>
              </a:tblGrid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最小値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14453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最大値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301668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範囲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58587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平均値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880727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中央値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832626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最頻値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368864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CAC3B2AB-24A9-9ACD-C333-660AF7BB3725}"/>
              </a:ext>
            </a:extLst>
          </p:cNvPr>
          <p:cNvGraphicFramePr>
            <a:graphicFrameLocks noGrp="1"/>
          </p:cNvGraphicFramePr>
          <p:nvPr/>
        </p:nvGraphicFramePr>
        <p:xfrm>
          <a:off x="5156603" y="3672539"/>
          <a:ext cx="3674015" cy="553753"/>
        </p:xfrm>
        <a:graphic>
          <a:graphicData uri="http://schemas.openxmlformats.org/drawingml/2006/table">
            <a:tbl>
              <a:tblPr/>
              <a:tblGrid>
                <a:gridCol w="776973">
                  <a:extLst>
                    <a:ext uri="{9D8B030D-6E8A-4147-A177-3AD203B41FA5}">
                      <a16:colId xmlns:a16="http://schemas.microsoft.com/office/drawing/2014/main" val="3022375936"/>
                    </a:ext>
                  </a:extLst>
                </a:gridCol>
                <a:gridCol w="667434">
                  <a:extLst>
                    <a:ext uri="{9D8B030D-6E8A-4147-A177-3AD203B41FA5}">
                      <a16:colId xmlns:a16="http://schemas.microsoft.com/office/drawing/2014/main" val="925648570"/>
                    </a:ext>
                  </a:extLst>
                </a:gridCol>
                <a:gridCol w="751666">
                  <a:extLst>
                    <a:ext uri="{9D8B030D-6E8A-4147-A177-3AD203B41FA5}">
                      <a16:colId xmlns:a16="http://schemas.microsoft.com/office/drawing/2014/main" val="3791648240"/>
                    </a:ext>
                  </a:extLst>
                </a:gridCol>
                <a:gridCol w="695502">
                  <a:extLst>
                    <a:ext uri="{9D8B030D-6E8A-4147-A177-3AD203B41FA5}">
                      <a16:colId xmlns:a16="http://schemas.microsoft.com/office/drawing/2014/main" val="165143502"/>
                    </a:ext>
                  </a:extLst>
                </a:gridCol>
                <a:gridCol w="782440">
                  <a:extLst>
                    <a:ext uri="{9D8B030D-6E8A-4147-A177-3AD203B41FA5}">
                      <a16:colId xmlns:a16="http://schemas.microsoft.com/office/drawing/2014/main" val="3404586718"/>
                    </a:ext>
                  </a:extLst>
                </a:gridCol>
              </a:tblGrid>
              <a:tr h="287974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ja-JP" altLang="en-US" sz="1400" b="0" i="0" dirty="0">
                          <a:solidFill>
                            <a:srgbClr val="000000"/>
                          </a:solidFill>
                          <a:effectLst/>
                          <a:ea typeface="MS PGothic" panose="020B0600070205080204" pitchFamily="50" charset="-128"/>
                        </a:rPr>
                        <a:t>順位</a:t>
                      </a:r>
                      <a:endParaRPr lang="ja-JP" altLang="en-US" sz="105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</a:pPr>
                      <a:r>
                        <a:rPr lang="en-US" altLang="ja-JP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位</a:t>
                      </a:r>
                      <a:endParaRPr lang="ja-JP" altLang="en-US" sz="1100" b="0" i="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</a:pPr>
                      <a:r>
                        <a:rPr lang="en-US" altLang="ja-JP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位</a:t>
                      </a:r>
                      <a:endParaRPr lang="ja-JP" altLang="en-US" sz="1100" b="0" i="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</a:pPr>
                      <a:r>
                        <a:rPr lang="en-US" altLang="ja-JP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位</a:t>
                      </a:r>
                      <a:endParaRPr lang="ja-JP" altLang="en-US" sz="1100" b="0" i="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</a:pPr>
                      <a:r>
                        <a:rPr lang="en-US" altLang="ja-JP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位</a:t>
                      </a:r>
                      <a:endParaRPr lang="ja-JP" altLang="en-US" sz="1100" b="0" i="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543937"/>
                  </a:ext>
                </a:extLst>
              </a:tr>
              <a:tr h="265779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ea typeface="MS PGothic" panose="020B0600070205080204" pitchFamily="50" charset="-128"/>
                        </a:rPr>
                        <a:t>得点</a:t>
                      </a:r>
                      <a:endParaRPr lang="ja-JP" altLang="en-US" sz="105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en-US" altLang="ja-JP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  <a:endParaRPr lang="ja-JP" altLang="en-US" sz="11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en-US" altLang="ja-JP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  <a:r>
                        <a:rPr lang="ja-JP" altLang="en-US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  <a:endParaRPr lang="ja-JP" altLang="en-US" sz="11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en-US" altLang="ja-JP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  <a:endParaRPr lang="ja-JP" altLang="en-US" sz="11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en-US" altLang="ja-JP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  <a:endParaRPr lang="ja-JP" altLang="en-US" sz="11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031029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A20F09-7A76-2209-2B15-22CF8ED293F2}"/>
              </a:ext>
            </a:extLst>
          </p:cNvPr>
          <p:cNvSpPr txBox="1"/>
          <p:nvPr/>
        </p:nvSpPr>
        <p:spPr>
          <a:xfrm>
            <a:off x="153617" y="3662153"/>
            <a:ext cx="5027984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 sz="1400" dirty="0">
                <a:latin typeface="ＭＳ Ｐゴシック"/>
                <a:ea typeface="ＭＳ Ｐゴシック"/>
              </a:rPr>
              <a:t>ルール：各クラス</a:t>
            </a:r>
            <a:r>
              <a:rPr kumimoji="1" lang="en-US" altLang="ja-JP" sz="1400" dirty="0">
                <a:latin typeface="ＭＳ Ｐゴシック"/>
                <a:ea typeface="ＭＳ Ｐゴシック"/>
              </a:rPr>
              <a:t>A</a:t>
            </a:r>
            <a:r>
              <a:rPr kumimoji="1" lang="ja-JP" altLang="en-US" sz="1400" dirty="0">
                <a:latin typeface="ＭＳ Ｐゴシック"/>
                <a:ea typeface="ＭＳ Ｐゴシック"/>
              </a:rPr>
              <a:t>、</a:t>
            </a:r>
            <a:r>
              <a:rPr kumimoji="1" lang="en-US" altLang="ja-JP" sz="1400" dirty="0">
                <a:latin typeface="ＭＳ Ｐゴシック"/>
                <a:ea typeface="ＭＳ Ｐゴシック"/>
              </a:rPr>
              <a:t>B</a:t>
            </a:r>
            <a:r>
              <a:rPr kumimoji="1" lang="ja-JP" altLang="en-US" sz="1400" dirty="0">
                <a:latin typeface="ＭＳ Ｐゴシック"/>
                <a:ea typeface="ＭＳ Ｐゴシック"/>
              </a:rPr>
              <a:t>の</a:t>
            </a:r>
            <a:r>
              <a:rPr kumimoji="1" lang="en-US" altLang="ja-JP" sz="1400" dirty="0">
                <a:latin typeface="ＭＳ Ｐゴシック"/>
                <a:ea typeface="ＭＳ Ｐゴシック"/>
              </a:rPr>
              <a:t>2</a:t>
            </a:r>
            <a:r>
              <a:rPr kumimoji="1" lang="ja-JP" altLang="en-US" sz="1400" dirty="0">
                <a:latin typeface="ＭＳ Ｐゴシック"/>
                <a:ea typeface="ＭＳ Ｐゴシック"/>
              </a:rPr>
              <a:t>チームに分けて、</a:t>
            </a:r>
            <a:r>
              <a:rPr kumimoji="1" lang="en-US" altLang="ja-JP" sz="1400" dirty="0">
                <a:latin typeface="ＭＳ Ｐゴシック"/>
                <a:ea typeface="ＭＳ Ｐゴシック"/>
              </a:rPr>
              <a:t>2</a:t>
            </a:r>
            <a:r>
              <a:rPr kumimoji="1" lang="ja-JP" altLang="en-US" sz="1400" dirty="0">
                <a:latin typeface="ＭＳ Ｐゴシック"/>
                <a:ea typeface="ＭＳ Ｐゴシック"/>
              </a:rPr>
              <a:t>クラス合計</a:t>
            </a:r>
            <a:r>
              <a:rPr kumimoji="1" lang="en-US" altLang="ja-JP" sz="1400" dirty="0">
                <a:latin typeface="ＭＳ Ｐゴシック"/>
                <a:ea typeface="ＭＳ Ｐゴシック"/>
              </a:rPr>
              <a:t>4</a:t>
            </a:r>
            <a:r>
              <a:rPr kumimoji="1" lang="ja-JP" altLang="en-US" sz="1400" dirty="0">
                <a:latin typeface="ＭＳ Ｐゴシック"/>
                <a:ea typeface="ＭＳ Ｐゴシック"/>
              </a:rPr>
              <a:t>チームでクラス対抗リレーを行い、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それぞれの順位に応じて得点が入る</a:t>
            </a:r>
            <a:endParaRPr kumimoji="1" lang="en-US" altLang="ja-JP" sz="1400" dirty="0">
              <a:latin typeface="ＭＳ Ｐゴシック"/>
              <a:ea typeface="ＭＳ Ｐゴシック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06EC379-1AEC-4D6A-9C2D-35FEC16DD2C5}"/>
              </a:ext>
            </a:extLst>
          </p:cNvPr>
          <p:cNvGrpSpPr/>
          <p:nvPr/>
        </p:nvGrpSpPr>
        <p:grpSpPr>
          <a:xfrm>
            <a:off x="187481" y="4187365"/>
            <a:ext cx="4782452" cy="2504909"/>
            <a:chOff x="187481" y="4187365"/>
            <a:chExt cx="4782452" cy="2504909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1CB46478-3DA1-DDA2-360D-A41322C3788E}"/>
                </a:ext>
              </a:extLst>
            </p:cNvPr>
            <p:cNvSpPr/>
            <p:nvPr/>
          </p:nvSpPr>
          <p:spPr>
            <a:xfrm>
              <a:off x="285501" y="4602863"/>
              <a:ext cx="4667499" cy="208941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endPara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0EB886A-1BC6-4166-735E-BAB63369375C}"/>
                </a:ext>
              </a:extLst>
            </p:cNvPr>
            <p:cNvSpPr txBox="1"/>
            <p:nvPr/>
          </p:nvSpPr>
          <p:spPr>
            <a:xfrm>
              <a:off x="187481" y="4187365"/>
              <a:ext cx="4782452" cy="41549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kumimoji="1" lang="ja-JP" altLang="en-US" sz="1050" b="1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チーム分けした結果から各チーム</a:t>
              </a:r>
              <a:r>
                <a:rPr kumimoji="1" lang="ja-JP" altLang="en-US" sz="105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の代表値を転記し、チーム分けの方針と根拠について説明を記入しよう。​</a:t>
              </a:r>
              <a:endParaRPr kumimoji="1" lang="en-US" altLang="ja-JP" sz="1050" b="1" dirty="0">
                <a:latin typeface="ＭＳ Ｐゴシック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8302758-EBD1-4AF8-D069-A848E6762DB0}"/>
              </a:ext>
            </a:extLst>
          </p:cNvPr>
          <p:cNvGrpSpPr/>
          <p:nvPr/>
        </p:nvGrpSpPr>
        <p:grpSpPr>
          <a:xfrm>
            <a:off x="188334" y="2426449"/>
            <a:ext cx="9375315" cy="868040"/>
            <a:chOff x="188334" y="2426449"/>
            <a:chExt cx="9375315" cy="868040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BF4EDF62-8ADD-7E62-53F0-2BE38CC235E3}"/>
                </a:ext>
              </a:extLst>
            </p:cNvPr>
            <p:cNvSpPr/>
            <p:nvPr/>
          </p:nvSpPr>
          <p:spPr>
            <a:xfrm>
              <a:off x="285501" y="2667280"/>
              <a:ext cx="9278148" cy="6272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endPara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DF066F0-BD64-3E46-335A-634E7DB73619}"/>
                </a:ext>
              </a:extLst>
            </p:cNvPr>
            <p:cNvSpPr txBox="1"/>
            <p:nvPr/>
          </p:nvSpPr>
          <p:spPr>
            <a:xfrm>
              <a:off x="188334" y="2426449"/>
              <a:ext cx="4762948" cy="26195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kumimoji="1" lang="ja-JP" altLang="en-US" sz="105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代表値や</a:t>
              </a:r>
              <a:r>
                <a:rPr kumimoji="1" lang="ja-JP" altLang="en-US" sz="1050" b="1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ヒストグラムからデータの傾向を考え、気づいた</a:t>
              </a:r>
              <a:r>
                <a:rPr kumimoji="1" lang="ja-JP" altLang="en-US" sz="105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ことを書こう。</a:t>
              </a:r>
              <a:endParaRPr kumimoji="1" lang="en-US" altLang="ja-JP" sz="1050" b="1" dirty="0">
                <a:latin typeface="ＭＳ Ｐゴシック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5966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7B8AE-95F9-8134-EC1A-292FE7010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8411964-724D-9E40-C4AB-7AFC9CC1F4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131770"/>
              </p:ext>
            </p:extLst>
          </p:nvPr>
        </p:nvGraphicFramePr>
        <p:xfrm>
          <a:off x="7336391" y="1152653"/>
          <a:ext cx="2133600" cy="21526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6204872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094912307"/>
                    </a:ext>
                  </a:extLst>
                </a:gridCol>
              </a:tblGrid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最小値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7.6 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14453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最大値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9.7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301668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範囲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2.1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58587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平均値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8.6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880727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中央値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8.6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832626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最頻値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9.5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368864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63E68E7-6A51-6C16-BAA1-4DD649F6DD36}"/>
              </a:ext>
            </a:extLst>
          </p:cNvPr>
          <p:cNvSpPr/>
          <p:nvPr/>
        </p:nvSpPr>
        <p:spPr>
          <a:xfrm>
            <a:off x="0" y="0"/>
            <a:ext cx="9906000" cy="5299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資料：対戦するクラスのデータ</a:t>
            </a:r>
            <a:endParaRPr kumimoji="1" lang="en-US" altLang="ja-JP" sz="2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4" name="図 13" descr="グラフ, ヒストグラム&#10;&#10;自動的に生成された説明">
            <a:extLst>
              <a:ext uri="{FF2B5EF4-FFF2-40B4-BE49-F238E27FC236}">
                <a16:creationId xmlns:a16="http://schemas.microsoft.com/office/drawing/2014/main" id="{0E9E1A5A-6CC0-50C3-1295-FF5B3396B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57" y="1152653"/>
            <a:ext cx="6722709" cy="265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433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9C3131B-027D-4DFE-8AB3-1428FF77F5EA}"/>
</file>

<file path=customXml/itemProps2.xml><?xml version="1.0" encoding="utf-8"?>
<ds:datastoreItem xmlns:ds="http://schemas.openxmlformats.org/officeDocument/2006/customXml" ds:itemID="{C53BDBAF-96CC-4A79-B1EF-77EC4D50AD93}"/>
</file>

<file path=customXml/itemProps3.xml><?xml version="1.0" encoding="utf-8"?>
<ds:datastoreItem xmlns:ds="http://schemas.openxmlformats.org/officeDocument/2006/customXml" ds:itemID="{3F287E19-1563-4ABD-BDB5-0A8172EC87A1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153</Words>
  <Application>Microsoft Office PowerPoint</Application>
  <PresentationFormat>A4 210 x 297 mm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MS PGothic</vt:lpstr>
      <vt:lpstr>MS PGothic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2025-12-24T03:26:35Z</dcterms:created>
  <dcterms:modified xsi:type="dcterms:W3CDTF">2025-12-24T03:26:36Z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