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0752138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A3566B-F265-4AC1-8764-F05110DDC233}" v="4" dt="2025-12-18T00:21:48.160"/>
    <p1510:client id="{DF6F56D9-8986-6EAF-A348-83C90F7494B5}" v="2" dt="2025-12-17T12:30:03.6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4128B-0523-4B77-BF17-ADB10DEB22F1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35075" y="1143000"/>
            <a:ext cx="43878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EC59D-5ED3-41F4-8E30-F38779CE52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229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9EC59D-5ED3-41F4-8E30-F38779CE523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03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6411" y="1237197"/>
            <a:ext cx="9139317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4017" y="3970580"/>
            <a:ext cx="8064104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2089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756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4499" y="402483"/>
            <a:ext cx="2318430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210" y="402483"/>
            <a:ext cx="6820888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84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18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3610" y="1884671"/>
            <a:ext cx="927371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610" y="5059035"/>
            <a:ext cx="927371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658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209" y="2012414"/>
            <a:ext cx="4569659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3270" y="2012414"/>
            <a:ext cx="4569659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94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10" y="402484"/>
            <a:ext cx="927371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11" y="1853171"/>
            <a:ext cx="4548658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11" y="2761381"/>
            <a:ext cx="4548658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43271" y="1853171"/>
            <a:ext cx="4571059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43271" y="2761381"/>
            <a:ext cx="4571059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09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12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038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10" y="503978"/>
            <a:ext cx="3467844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059" y="1088455"/>
            <a:ext cx="544327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0610" y="2267902"/>
            <a:ext cx="3467844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821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10" y="503978"/>
            <a:ext cx="3467844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059" y="1088455"/>
            <a:ext cx="544327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0610" y="2267902"/>
            <a:ext cx="3467844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54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9210" y="402484"/>
            <a:ext cx="927371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210" y="2012414"/>
            <a:ext cx="927371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9210" y="7006700"/>
            <a:ext cx="241923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0B1C8-4DFB-416C-90E5-32B11B52C29D}" type="datetimeFigureOut">
              <a:rPr kumimoji="1" lang="ja-JP" altLang="en-US" smtClean="0"/>
              <a:t>2025/12/18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61646" y="7006700"/>
            <a:ext cx="362884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93697" y="7006700"/>
            <a:ext cx="241923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B0FCE6-67F7-4913-854D-10EFE152C0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36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1171582-5382-920E-51D5-AFC52F31AA66}"/>
              </a:ext>
            </a:extLst>
          </p:cNvPr>
          <p:cNvSpPr txBox="1"/>
          <p:nvPr/>
        </p:nvSpPr>
        <p:spPr>
          <a:xfrm>
            <a:off x="204837" y="183912"/>
            <a:ext cx="5171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データにもとづく確率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9A6567-E294-1591-41D6-E276BFC13696}"/>
              </a:ext>
            </a:extLst>
          </p:cNvPr>
          <p:cNvSpPr txBox="1"/>
          <p:nvPr/>
        </p:nvSpPr>
        <p:spPr>
          <a:xfrm>
            <a:off x="204833" y="2255032"/>
            <a:ext cx="50567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（２） サイコロを</a:t>
            </a:r>
            <a:r>
              <a:rPr lang="en-US" altLang="ja-JP" sz="13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13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回振った場合の各目の出る回数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7EE722BA-5713-A7D8-FC69-4BA69DBE11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968232"/>
              </p:ext>
            </p:extLst>
          </p:nvPr>
        </p:nvGraphicFramePr>
        <p:xfrm>
          <a:off x="559825" y="2687685"/>
          <a:ext cx="4816243" cy="7346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8307">
                  <a:extLst>
                    <a:ext uri="{9D8B030D-6E8A-4147-A177-3AD203B41FA5}">
                      <a16:colId xmlns:a16="http://schemas.microsoft.com/office/drawing/2014/main" val="3734940134"/>
                    </a:ext>
                  </a:extLst>
                </a:gridCol>
                <a:gridCol w="709656">
                  <a:extLst>
                    <a:ext uri="{9D8B030D-6E8A-4147-A177-3AD203B41FA5}">
                      <a16:colId xmlns:a16="http://schemas.microsoft.com/office/drawing/2014/main" val="1509599610"/>
                    </a:ext>
                  </a:extLst>
                </a:gridCol>
                <a:gridCol w="709656">
                  <a:extLst>
                    <a:ext uri="{9D8B030D-6E8A-4147-A177-3AD203B41FA5}">
                      <a16:colId xmlns:a16="http://schemas.microsoft.com/office/drawing/2014/main" val="1482454774"/>
                    </a:ext>
                  </a:extLst>
                </a:gridCol>
                <a:gridCol w="709656">
                  <a:extLst>
                    <a:ext uri="{9D8B030D-6E8A-4147-A177-3AD203B41FA5}">
                      <a16:colId xmlns:a16="http://schemas.microsoft.com/office/drawing/2014/main" val="599802640"/>
                    </a:ext>
                  </a:extLst>
                </a:gridCol>
                <a:gridCol w="709656">
                  <a:extLst>
                    <a:ext uri="{9D8B030D-6E8A-4147-A177-3AD203B41FA5}">
                      <a16:colId xmlns:a16="http://schemas.microsoft.com/office/drawing/2014/main" val="2147988110"/>
                    </a:ext>
                  </a:extLst>
                </a:gridCol>
                <a:gridCol w="709656">
                  <a:extLst>
                    <a:ext uri="{9D8B030D-6E8A-4147-A177-3AD203B41FA5}">
                      <a16:colId xmlns:a16="http://schemas.microsoft.com/office/drawing/2014/main" val="1508968109"/>
                    </a:ext>
                  </a:extLst>
                </a:gridCol>
                <a:gridCol w="709656">
                  <a:extLst>
                    <a:ext uri="{9D8B030D-6E8A-4147-A177-3AD203B41FA5}">
                      <a16:colId xmlns:a16="http://schemas.microsoft.com/office/drawing/2014/main" val="3146696105"/>
                    </a:ext>
                  </a:extLst>
                </a:gridCol>
              </a:tblGrid>
              <a:tr h="266679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spc="-3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-3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-3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-3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-3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-3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-30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６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9299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spc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回数</a:t>
                      </a: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extLst>
                  <a:ext uri="{0D108BD9-81ED-4DB2-BD59-A6C34878D82A}">
                    <a16:rowId xmlns:a16="http://schemas.microsoft.com/office/drawing/2014/main" val="2905012862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75CE0A7-2055-1AC2-A090-7299ED8C2E64}"/>
              </a:ext>
            </a:extLst>
          </p:cNvPr>
          <p:cNvSpPr txBox="1"/>
          <p:nvPr/>
        </p:nvSpPr>
        <p:spPr>
          <a:xfrm>
            <a:off x="204836" y="786993"/>
            <a:ext cx="50567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（１） サイコロの１の目の出る確率は？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3F2BBFE-4D67-9F66-0C3D-C0B11B1B19D9}"/>
              </a:ext>
            </a:extLst>
          </p:cNvPr>
          <p:cNvSpPr txBox="1"/>
          <p:nvPr/>
        </p:nvSpPr>
        <p:spPr>
          <a:xfrm>
            <a:off x="204835" y="3723070"/>
            <a:ext cx="5371223" cy="281484"/>
          </a:xfrm>
          <a:prstGeom prst="rect">
            <a:avLst/>
          </a:prstGeom>
          <a:noFill/>
        </p:spPr>
        <p:txBody>
          <a:bodyPr wrap="square" lIns="80641" tIns="40321" rIns="80641" bIns="40321" rtlCol="0" anchor="t">
            <a:spAutoFit/>
          </a:bodyPr>
          <a:lstStyle/>
          <a:p>
            <a:r>
              <a:rPr lang="ja-JP" altLang="en-US" sz="13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（３） （２）を使って、それぞれの目が出た確率を求めましょう。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6FBC1E01-3F27-637D-D20F-D8F944880B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124815"/>
              </p:ext>
            </p:extLst>
          </p:nvPr>
        </p:nvGraphicFramePr>
        <p:xfrm>
          <a:off x="559824" y="4134762"/>
          <a:ext cx="4816243" cy="7662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8193">
                  <a:extLst>
                    <a:ext uri="{9D8B030D-6E8A-4147-A177-3AD203B41FA5}">
                      <a16:colId xmlns:a16="http://schemas.microsoft.com/office/drawing/2014/main" val="3734940134"/>
                    </a:ext>
                  </a:extLst>
                </a:gridCol>
                <a:gridCol w="709675">
                  <a:extLst>
                    <a:ext uri="{9D8B030D-6E8A-4147-A177-3AD203B41FA5}">
                      <a16:colId xmlns:a16="http://schemas.microsoft.com/office/drawing/2014/main" val="1509599610"/>
                    </a:ext>
                  </a:extLst>
                </a:gridCol>
                <a:gridCol w="709675">
                  <a:extLst>
                    <a:ext uri="{9D8B030D-6E8A-4147-A177-3AD203B41FA5}">
                      <a16:colId xmlns:a16="http://schemas.microsoft.com/office/drawing/2014/main" val="1482454774"/>
                    </a:ext>
                  </a:extLst>
                </a:gridCol>
                <a:gridCol w="709675">
                  <a:extLst>
                    <a:ext uri="{9D8B030D-6E8A-4147-A177-3AD203B41FA5}">
                      <a16:colId xmlns:a16="http://schemas.microsoft.com/office/drawing/2014/main" val="599802640"/>
                    </a:ext>
                  </a:extLst>
                </a:gridCol>
                <a:gridCol w="709675">
                  <a:extLst>
                    <a:ext uri="{9D8B030D-6E8A-4147-A177-3AD203B41FA5}">
                      <a16:colId xmlns:a16="http://schemas.microsoft.com/office/drawing/2014/main" val="2147988110"/>
                    </a:ext>
                  </a:extLst>
                </a:gridCol>
                <a:gridCol w="709675">
                  <a:extLst>
                    <a:ext uri="{9D8B030D-6E8A-4147-A177-3AD203B41FA5}">
                      <a16:colId xmlns:a16="http://schemas.microsoft.com/office/drawing/2014/main" val="1508968109"/>
                    </a:ext>
                  </a:extLst>
                </a:gridCol>
                <a:gridCol w="709675">
                  <a:extLst>
                    <a:ext uri="{9D8B030D-6E8A-4147-A177-3AD203B41FA5}">
                      <a16:colId xmlns:a16="http://schemas.microsoft.com/office/drawing/2014/main" val="3146696105"/>
                    </a:ext>
                  </a:extLst>
                </a:gridCol>
              </a:tblGrid>
              <a:tr h="298274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１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２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３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４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５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６</a:t>
                      </a:r>
                    </a:p>
                  </a:txBody>
                  <a:tcPr marL="80641" marR="80641" marT="40321" marB="40321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92990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確率</a:t>
                      </a: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b="1" spc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80641" marR="80641" marT="40321" marB="40321" anchor="ctr"/>
                </a:tc>
                <a:extLst>
                  <a:ext uri="{0D108BD9-81ED-4DB2-BD59-A6C34878D82A}">
                    <a16:rowId xmlns:a16="http://schemas.microsoft.com/office/drawing/2014/main" val="2905012862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CD176F1-1910-CF82-7B68-EA407B91DE3C}"/>
              </a:ext>
            </a:extLst>
          </p:cNvPr>
          <p:cNvSpPr txBox="1"/>
          <p:nvPr/>
        </p:nvSpPr>
        <p:spPr>
          <a:xfrm>
            <a:off x="5576061" y="786993"/>
            <a:ext cx="505678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（４） まとめ</a:t>
            </a:r>
          </a:p>
        </p:txBody>
      </p:sp>
      <p:sp>
        <p:nvSpPr>
          <p:cNvPr id="2" name="テキスト ボックス 11">
            <a:extLst>
              <a:ext uri="{FF2B5EF4-FFF2-40B4-BE49-F238E27FC236}">
                <a16:creationId xmlns:a16="http://schemas.microsoft.com/office/drawing/2014/main" id="{C4E29832-3BF9-5A92-54FA-E81380D1BFA8}"/>
              </a:ext>
            </a:extLst>
          </p:cNvPr>
          <p:cNvSpPr txBox="1"/>
          <p:nvPr/>
        </p:nvSpPr>
        <p:spPr>
          <a:xfrm>
            <a:off x="8379373" y="7359620"/>
            <a:ext cx="237276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6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イラスト出典：いらすとや　</a:t>
            </a:r>
            <a:r>
              <a:rPr lang="en-US" altLang="ja-JP" sz="600">
                <a:solidFill>
                  <a:srgbClr val="00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endParaRPr lang="ja-JP" altLang="en-US" sz="6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E451F21-EEE8-FDD5-AF52-C19B2AB07D76}"/>
              </a:ext>
            </a:extLst>
          </p:cNvPr>
          <p:cNvSpPr txBox="1"/>
          <p:nvPr/>
        </p:nvSpPr>
        <p:spPr>
          <a:xfrm>
            <a:off x="5719665" y="1167434"/>
            <a:ext cx="4599992" cy="2312733"/>
          </a:xfrm>
          <a:prstGeom prst="roundRect">
            <a:avLst>
              <a:gd name="adj" fmla="val 5440"/>
            </a:avLst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① 今日の授業でわかったこと</a:t>
            </a:r>
            <a:endParaRPr lang="en-US" altLang="ja-JP" sz="1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1493A5A-2A6E-1C32-A3F8-001436EF9E07}"/>
              </a:ext>
            </a:extLst>
          </p:cNvPr>
          <p:cNvSpPr txBox="1"/>
          <p:nvPr/>
        </p:nvSpPr>
        <p:spPr>
          <a:xfrm>
            <a:off x="5719665" y="3754498"/>
            <a:ext cx="4599992" cy="1449001"/>
          </a:xfrm>
          <a:prstGeom prst="roundRect">
            <a:avLst>
              <a:gd name="adj" fmla="val 10592"/>
            </a:avLst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ja-JP" altLang="en-US" sz="12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② 今後調べてみたい確率は？</a:t>
            </a:r>
            <a:endParaRPr kumimoji="1" lang="ja-JP" altLang="en-US" sz="1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B172DEC-040B-5A64-886E-404C79F0D61F}"/>
              </a:ext>
            </a:extLst>
          </p:cNvPr>
          <p:cNvGrpSpPr/>
          <p:nvPr/>
        </p:nvGrpSpPr>
        <p:grpSpPr>
          <a:xfrm>
            <a:off x="401691" y="5461426"/>
            <a:ext cx="7865232" cy="274260"/>
            <a:chOff x="401691" y="5461426"/>
            <a:chExt cx="7865232" cy="274260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1ED59B6-6806-E43D-E80E-B1293147F05E}"/>
                </a:ext>
              </a:extLst>
            </p:cNvPr>
            <p:cNvSpPr txBox="1"/>
            <p:nvPr/>
          </p:nvSpPr>
          <p:spPr>
            <a:xfrm>
              <a:off x="401691" y="5461426"/>
              <a:ext cx="1169934" cy="274260"/>
            </a:xfrm>
            <a:prstGeom prst="round2Same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b="1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計算・</a:t>
              </a:r>
              <a:r>
                <a:rPr lang="en-US" altLang="ja-JP" sz="1100" b="1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MEMO</a:t>
              </a:r>
              <a:endParaRPr lang="ja-JP" altLang="en-US" sz="1100" b="1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D96120C1-D194-1994-51D7-53BA3EB72351}"/>
                </a:ext>
              </a:extLst>
            </p:cNvPr>
            <p:cNvCxnSpPr>
              <a:cxnSpLocks/>
            </p:cNvCxnSpPr>
            <p:nvPr/>
          </p:nvCxnSpPr>
          <p:spPr>
            <a:xfrm>
              <a:off x="1670180" y="5717024"/>
              <a:ext cx="6596743" cy="0"/>
            </a:xfrm>
            <a:prstGeom prst="line">
              <a:avLst/>
            </a:prstGeom>
            <a:ln w="38100" cap="rnd">
              <a:solidFill>
                <a:schemeClr val="bg2">
                  <a:lumMod val="50000"/>
                </a:schemeClr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サイコロ3つセットのイラスト">
            <a:extLst>
              <a:ext uri="{FF2B5EF4-FFF2-40B4-BE49-F238E27FC236}">
                <a16:creationId xmlns:a16="http://schemas.microsoft.com/office/drawing/2014/main" id="{B61E41FE-E0E1-637F-B636-436E67E3E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105" y="5378038"/>
            <a:ext cx="1948697" cy="1948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5C9CAA7-E6D3-DB3C-D1DD-B5ABEBB4A9E8}"/>
              </a:ext>
            </a:extLst>
          </p:cNvPr>
          <p:cNvSpPr txBox="1"/>
          <p:nvPr/>
        </p:nvSpPr>
        <p:spPr>
          <a:xfrm>
            <a:off x="559823" y="1175287"/>
            <a:ext cx="4816243" cy="965722"/>
          </a:xfrm>
          <a:prstGeom prst="roundRect">
            <a:avLst>
              <a:gd name="adj" fmla="val 12981"/>
            </a:avLst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en-US" altLang="ja-JP" sz="12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707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b12565545142c88a19c7688083525830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4f6767bcf2356889afcdf4ca57e97b20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CD063CF-0C71-45E7-9342-99358DFA9388}"/>
</file>

<file path=customXml/itemProps2.xml><?xml version="1.0" encoding="utf-8"?>
<ds:datastoreItem xmlns:ds="http://schemas.openxmlformats.org/officeDocument/2006/customXml" ds:itemID="{15DCF74B-E2FA-4930-8185-1423AB890F32}"/>
</file>

<file path=customXml/itemProps3.xml><?xml version="1.0" encoding="utf-8"?>
<ds:datastoreItem xmlns:ds="http://schemas.openxmlformats.org/officeDocument/2006/customXml" ds:itemID="{780CED10-6568-4F86-958D-BACBBCE4AA5B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99</Words>
  <Application>Microsoft Office PowerPoint</Application>
  <PresentationFormat>ユーザー設定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游ゴシック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2025-12-18T00:21:48Z</dcterms:created>
  <dcterms:modified xsi:type="dcterms:W3CDTF">2025-12-18T00:21:57Z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