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71F889B-F96B-4AB1-B9A3-7E3D5D1545E1}" v="3" dt="2025-09-09T04:41:37.40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napToGrid="0" showGuides="1">
      <p:cViewPr varScale="1">
        <p:scale>
          <a:sx n="90" d="100"/>
          <a:sy n="90" d="100"/>
        </p:scale>
        <p:origin x="76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10" Type="http://schemas.openxmlformats.org/officeDocument/2006/relationships/customXml" Target="../customXml/item3.xml"/><Relationship Id="rId4" Type="http://schemas.openxmlformats.org/officeDocument/2006/relationships/viewProps" Target="viewProps.xml"/><Relationship Id="rId9" Type="http://schemas.openxmlformats.org/officeDocument/2006/relationships/customXml" Target="../customXml/item2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91067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57471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08667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05158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39047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54029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78849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95888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28608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84510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93879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02A643-9BB0-4E02-80B2-2C0A5E5D738E}" type="datetimeFigureOut">
              <a:rPr kumimoji="1" lang="ja-JP" altLang="en-US" smtClean="0"/>
              <a:t>2025/9/9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7289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0A2CC5BE-A5C8-CDD3-F320-7A6579E9A75E}"/>
              </a:ext>
            </a:extLst>
          </p:cNvPr>
          <p:cNvSpPr txBox="1"/>
          <p:nvPr/>
        </p:nvSpPr>
        <p:spPr>
          <a:xfrm>
            <a:off x="1332613" y="305674"/>
            <a:ext cx="10841143" cy="156966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r>
              <a:rPr kumimoji="1" lang="ja-JP" altLang="en-US" sz="1600" dirty="0"/>
              <a:t>①各自、ノートに任意の△</a:t>
            </a:r>
            <a:r>
              <a:rPr kumimoji="1" lang="en-US" altLang="ja-JP" sz="1600" dirty="0"/>
              <a:t>ABC</a:t>
            </a:r>
            <a:r>
              <a:rPr lang="ja-JP" altLang="en-US" sz="1600" dirty="0"/>
              <a:t>をかきましょう。ただし辺</a:t>
            </a:r>
            <a:r>
              <a:rPr lang="en-US" altLang="ja-JP" sz="1600" dirty="0"/>
              <a:t>BC</a:t>
            </a:r>
            <a:r>
              <a:rPr lang="ja-JP" altLang="en-US" sz="1600" dirty="0"/>
              <a:t>は</a:t>
            </a:r>
            <a:r>
              <a:rPr lang="en-US" altLang="ja-JP" sz="1600" dirty="0"/>
              <a:t>10</a:t>
            </a:r>
            <a:r>
              <a:rPr lang="ja-JP" altLang="en-US" sz="1600" dirty="0"/>
              <a:t>ｃｍの長さにしてください。</a:t>
            </a:r>
            <a:endParaRPr kumimoji="1" lang="en-US" altLang="ja-JP" sz="1600" dirty="0"/>
          </a:p>
          <a:p>
            <a:r>
              <a:rPr kumimoji="1" lang="ja-JP" altLang="en-US" sz="1600" dirty="0"/>
              <a:t>②かいた△</a:t>
            </a:r>
            <a:r>
              <a:rPr kumimoji="1" lang="en-US" altLang="ja-JP" sz="1600" dirty="0"/>
              <a:t>ABC</a:t>
            </a:r>
            <a:r>
              <a:rPr lang="ja-JP" altLang="en-US" sz="1600" dirty="0"/>
              <a:t>について</a:t>
            </a:r>
            <a:r>
              <a:rPr kumimoji="1" lang="ja-JP" altLang="en-US" sz="1600" dirty="0"/>
              <a:t>、辺</a:t>
            </a:r>
            <a:r>
              <a:rPr lang="en-US" altLang="ja-JP" sz="1600" dirty="0"/>
              <a:t>AB</a:t>
            </a:r>
            <a:r>
              <a:rPr kumimoji="1" lang="ja-JP" altLang="en-US" sz="1600" dirty="0"/>
              <a:t>、</a:t>
            </a:r>
            <a:r>
              <a:rPr lang="en-US" altLang="ja-JP" sz="1600" dirty="0"/>
              <a:t>BC</a:t>
            </a:r>
            <a:r>
              <a:rPr kumimoji="1" lang="ja-JP" altLang="en-US" sz="1600" dirty="0"/>
              <a:t>、</a:t>
            </a:r>
            <a:r>
              <a:rPr lang="en-US" altLang="ja-JP" sz="1600" dirty="0"/>
              <a:t>CA</a:t>
            </a:r>
            <a:r>
              <a:rPr kumimoji="1" lang="ja-JP" altLang="en-US" sz="1600" dirty="0"/>
              <a:t>の中点をそれぞれ</a:t>
            </a:r>
            <a:r>
              <a:rPr kumimoji="1" lang="en-US" altLang="ja-JP" sz="1600" dirty="0"/>
              <a:t>D</a:t>
            </a:r>
            <a:r>
              <a:rPr kumimoji="1" lang="ja-JP" altLang="en-US" sz="1600" dirty="0"/>
              <a:t>、</a:t>
            </a:r>
            <a:r>
              <a:rPr kumimoji="1" lang="en-US" altLang="ja-JP" sz="1600" dirty="0"/>
              <a:t>E</a:t>
            </a:r>
            <a:r>
              <a:rPr kumimoji="1" lang="ja-JP" altLang="en-US" sz="1600" dirty="0"/>
              <a:t>、</a:t>
            </a:r>
            <a:r>
              <a:rPr kumimoji="1" lang="en-US" altLang="ja-JP" sz="1600" dirty="0"/>
              <a:t>F</a:t>
            </a:r>
            <a:r>
              <a:rPr kumimoji="1" lang="ja-JP" altLang="en-US" sz="1600" dirty="0"/>
              <a:t>として△</a:t>
            </a:r>
            <a:r>
              <a:rPr kumimoji="1" lang="en-US" altLang="ja-JP" sz="1600" dirty="0"/>
              <a:t>DEF</a:t>
            </a:r>
            <a:r>
              <a:rPr kumimoji="1" lang="ja-JP" altLang="en-US" sz="1600" dirty="0"/>
              <a:t>をかきましょう。</a:t>
            </a:r>
            <a:endParaRPr kumimoji="1" lang="en-US" altLang="ja-JP" sz="1600" dirty="0"/>
          </a:p>
          <a:p>
            <a:r>
              <a:rPr lang="ja-JP" altLang="en-US" sz="1600" dirty="0">
                <a:ea typeface="ＭＳ Ｐゴシック"/>
              </a:rPr>
              <a:t>③三角定規</a:t>
            </a:r>
            <a:r>
              <a:rPr lang="en-US" altLang="ja-JP" sz="1600" dirty="0">
                <a:ea typeface="ＭＳ Ｐゴシック"/>
              </a:rPr>
              <a:t>2</a:t>
            </a:r>
            <a:r>
              <a:rPr lang="ja-JP" altLang="en-US" sz="1600" dirty="0">
                <a:ea typeface="ＭＳ Ｐゴシック"/>
              </a:rPr>
              <a:t>枚を使って　</a:t>
            </a:r>
            <a:r>
              <a:rPr lang="en-US" altLang="ja-JP" sz="1600" dirty="0">
                <a:ea typeface="ＭＳ Ｐゴシック"/>
              </a:rPr>
              <a:t>DF // BC</a:t>
            </a:r>
            <a:r>
              <a:rPr lang="ja-JP" altLang="en-US" sz="1600" dirty="0">
                <a:ea typeface="ＭＳ Ｐゴシック"/>
              </a:rPr>
              <a:t>、</a:t>
            </a:r>
            <a:r>
              <a:rPr lang="en-US" altLang="ja-JP" sz="1600" dirty="0">
                <a:ea typeface="ＭＳ Ｐゴシック"/>
              </a:rPr>
              <a:t>DE</a:t>
            </a:r>
            <a:r>
              <a:rPr lang="ja-JP" altLang="en-US" sz="1600" dirty="0">
                <a:ea typeface="ＭＳ Ｐゴシック"/>
              </a:rPr>
              <a:t> </a:t>
            </a:r>
            <a:r>
              <a:rPr lang="en-US" altLang="ja-JP" sz="1600" dirty="0">
                <a:ea typeface="ＭＳ Ｐゴシック"/>
              </a:rPr>
              <a:t>//</a:t>
            </a:r>
            <a:r>
              <a:rPr lang="ja-JP" altLang="en-US" sz="1600" dirty="0">
                <a:ea typeface="ＭＳ Ｐゴシック"/>
              </a:rPr>
              <a:t> </a:t>
            </a:r>
            <a:r>
              <a:rPr lang="en-US" altLang="ja-JP" sz="1600" dirty="0">
                <a:ea typeface="ＭＳ Ｐゴシック"/>
              </a:rPr>
              <a:t>AC</a:t>
            </a:r>
            <a:r>
              <a:rPr lang="ja-JP" altLang="en-US" sz="1600" dirty="0">
                <a:ea typeface="ＭＳ Ｐゴシック"/>
              </a:rPr>
              <a:t>、</a:t>
            </a:r>
            <a:r>
              <a:rPr lang="en-US" altLang="ja-JP" sz="1600" dirty="0">
                <a:ea typeface="ＭＳ Ｐゴシック"/>
              </a:rPr>
              <a:t>EF // BA</a:t>
            </a:r>
            <a:r>
              <a:rPr lang="ja-JP" altLang="en-US" sz="1600" dirty="0">
                <a:ea typeface="ＭＳ Ｐゴシック"/>
              </a:rPr>
              <a:t>　であることを確認しましょう。</a:t>
            </a:r>
            <a:endParaRPr lang="en-US" altLang="ja-JP" sz="1600" dirty="0">
              <a:ea typeface="ＭＳ Ｐゴシック"/>
            </a:endParaRPr>
          </a:p>
          <a:p>
            <a:r>
              <a:rPr lang="ja-JP" altLang="en-US" sz="1600" dirty="0">
                <a:ea typeface="ＭＳ Ｐゴシック"/>
              </a:rPr>
              <a:t>④辺の長さについて、右記を定規を使って確認しましょう。</a:t>
            </a:r>
          </a:p>
          <a:p>
            <a:endParaRPr lang="ja-JP" altLang="en-US" sz="1600" dirty="0">
              <a:ea typeface="ＭＳ Ｐゴシック"/>
            </a:endParaRPr>
          </a:p>
          <a:p>
            <a:r>
              <a:rPr lang="ja-JP" altLang="en-US" sz="1600" dirty="0">
                <a:ea typeface="ＭＳ Ｐゴシック"/>
              </a:rPr>
              <a:t>⑤写真をとってこのスライドに貼りましょう。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20F2F5EF-4816-481F-3BDC-5646E24F616B}"/>
              </a:ext>
            </a:extLst>
          </p:cNvPr>
          <p:cNvSpPr/>
          <p:nvPr/>
        </p:nvSpPr>
        <p:spPr>
          <a:xfrm>
            <a:off x="217976" y="304800"/>
            <a:ext cx="1107440" cy="629920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kumimoji="1" lang="ja-JP" altLang="en-US" dirty="0">
                <a:solidFill>
                  <a:srgbClr val="000000"/>
                </a:solidFill>
              </a:rPr>
              <a:t>番</a:t>
            </a:r>
          </a:p>
        </p:txBody>
      </p:sp>
      <p:grpSp>
        <p:nvGrpSpPr>
          <p:cNvPr id="67" name="グループ化 66">
            <a:extLst>
              <a:ext uri="{FF2B5EF4-FFF2-40B4-BE49-F238E27FC236}">
                <a16:creationId xmlns:a16="http://schemas.microsoft.com/office/drawing/2014/main" id="{1DBFB036-66F1-B5CA-9C72-6AE0A011D4FE}"/>
              </a:ext>
            </a:extLst>
          </p:cNvPr>
          <p:cNvGrpSpPr/>
          <p:nvPr/>
        </p:nvGrpSpPr>
        <p:grpSpPr>
          <a:xfrm>
            <a:off x="10564773" y="305674"/>
            <a:ext cx="1627227" cy="1414924"/>
            <a:chOff x="10564773" y="305674"/>
            <a:chExt cx="1627227" cy="1414924"/>
          </a:xfrm>
        </p:grpSpPr>
        <p:sp>
          <p:nvSpPr>
            <p:cNvPr id="24" name="テキスト ボックス 23">
              <a:extLst>
                <a:ext uri="{FF2B5EF4-FFF2-40B4-BE49-F238E27FC236}">
                  <a16:creationId xmlns:a16="http://schemas.microsoft.com/office/drawing/2014/main" id="{3EEFFC37-C9C5-7C4E-C3AF-31686F6CC1ED}"/>
                </a:ext>
              </a:extLst>
            </p:cNvPr>
            <p:cNvSpPr txBox="1"/>
            <p:nvPr/>
          </p:nvSpPr>
          <p:spPr>
            <a:xfrm>
              <a:off x="11800840" y="1193199"/>
              <a:ext cx="39116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1200">
                  <a:latin typeface="+mj-ea"/>
                  <a:ea typeface="+mj-ea"/>
                </a:rPr>
                <a:t>C</a:t>
              </a:r>
              <a:endParaRPr kumimoji="1" lang="ja-JP" altLang="en-US" sz="1200">
                <a:latin typeface="+mj-ea"/>
                <a:ea typeface="+mj-ea"/>
              </a:endParaRPr>
            </a:p>
          </p:txBody>
        </p:sp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F71692FF-5A8F-3307-90F8-00862109CF42}"/>
                </a:ext>
              </a:extLst>
            </p:cNvPr>
            <p:cNvGrpSpPr/>
            <p:nvPr/>
          </p:nvGrpSpPr>
          <p:grpSpPr>
            <a:xfrm>
              <a:off x="10591305" y="394020"/>
              <a:ext cx="1276510" cy="1157614"/>
              <a:chOff x="10198100" y="1124660"/>
              <a:chExt cx="1276510" cy="1157614"/>
            </a:xfrm>
          </p:grpSpPr>
          <p:sp>
            <p:nvSpPr>
              <p:cNvPr id="21" name="テキスト ボックス 20">
                <a:extLst>
                  <a:ext uri="{FF2B5EF4-FFF2-40B4-BE49-F238E27FC236}">
                    <a16:creationId xmlns:a16="http://schemas.microsoft.com/office/drawing/2014/main" id="{C86AC332-6EDC-F17D-E4F6-59FE96DDB23E}"/>
                  </a:ext>
                </a:extLst>
              </p:cNvPr>
              <p:cNvSpPr txBox="1"/>
              <p:nvPr/>
            </p:nvSpPr>
            <p:spPr>
              <a:xfrm>
                <a:off x="10608450" y="1124660"/>
                <a:ext cx="391160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1200">
                    <a:latin typeface="+mj-ea"/>
                    <a:ea typeface="+mj-ea"/>
                  </a:rPr>
                  <a:t>A</a:t>
                </a:r>
                <a:endParaRPr kumimoji="1" lang="ja-JP" altLang="en-US" sz="1200">
                  <a:latin typeface="+mj-ea"/>
                  <a:ea typeface="+mj-ea"/>
                </a:endParaRPr>
              </a:p>
            </p:txBody>
          </p:sp>
          <p:sp>
            <p:nvSpPr>
              <p:cNvPr id="23" name="テキスト ボックス 22">
                <a:extLst>
                  <a:ext uri="{FF2B5EF4-FFF2-40B4-BE49-F238E27FC236}">
                    <a16:creationId xmlns:a16="http://schemas.microsoft.com/office/drawing/2014/main" id="{EBF4CFC1-D7CE-AC72-50EC-0ACADB755933}"/>
                  </a:ext>
                </a:extLst>
              </p:cNvPr>
              <p:cNvSpPr txBox="1"/>
              <p:nvPr/>
            </p:nvSpPr>
            <p:spPr>
              <a:xfrm>
                <a:off x="10198100" y="1958354"/>
                <a:ext cx="391160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1200">
                    <a:latin typeface="+mj-ea"/>
                    <a:ea typeface="+mj-ea"/>
                  </a:rPr>
                  <a:t>B</a:t>
                </a:r>
                <a:endParaRPr kumimoji="1" lang="ja-JP" altLang="en-US" sz="1200">
                  <a:latin typeface="+mj-ea"/>
                  <a:ea typeface="+mj-ea"/>
                </a:endParaRPr>
              </a:p>
            </p:txBody>
          </p:sp>
          <p:grpSp>
            <p:nvGrpSpPr>
              <p:cNvPr id="48" name="グループ化 47">
                <a:extLst>
                  <a:ext uri="{FF2B5EF4-FFF2-40B4-BE49-F238E27FC236}">
                    <a16:creationId xmlns:a16="http://schemas.microsoft.com/office/drawing/2014/main" id="{31DD68B3-8D55-400F-FCCC-6F669D3085B2}"/>
                  </a:ext>
                </a:extLst>
              </p:cNvPr>
              <p:cNvGrpSpPr/>
              <p:nvPr/>
            </p:nvGrpSpPr>
            <p:grpSpPr>
              <a:xfrm>
                <a:off x="10439400" y="1361299"/>
                <a:ext cx="1026160" cy="709874"/>
                <a:chOff x="7292340" y="2327686"/>
                <a:chExt cx="1026160" cy="709874"/>
              </a:xfrm>
            </p:grpSpPr>
            <p:grpSp>
              <p:nvGrpSpPr>
                <p:cNvPr id="47" name="グループ化 46">
                  <a:extLst>
                    <a:ext uri="{FF2B5EF4-FFF2-40B4-BE49-F238E27FC236}">
                      <a16:creationId xmlns:a16="http://schemas.microsoft.com/office/drawing/2014/main" id="{AA32B15A-CE11-BDA7-BC56-59490CFEBA4F}"/>
                    </a:ext>
                  </a:extLst>
                </p:cNvPr>
                <p:cNvGrpSpPr/>
                <p:nvPr/>
              </p:nvGrpSpPr>
              <p:grpSpPr>
                <a:xfrm>
                  <a:off x="7292340" y="2327686"/>
                  <a:ext cx="1026160" cy="701040"/>
                  <a:chOff x="10439400" y="1472460"/>
                  <a:chExt cx="1026160" cy="701040"/>
                </a:xfrm>
              </p:grpSpPr>
              <p:sp>
                <p:nvSpPr>
                  <p:cNvPr id="20" name="二等辺三角形 19">
                    <a:extLst>
                      <a:ext uri="{FF2B5EF4-FFF2-40B4-BE49-F238E27FC236}">
                        <a16:creationId xmlns:a16="http://schemas.microsoft.com/office/drawing/2014/main" id="{FAEFBBFC-AC54-0583-6CBF-0A2EA4E6EE29}"/>
                      </a:ext>
                    </a:extLst>
                  </p:cNvPr>
                  <p:cNvSpPr/>
                  <p:nvPr/>
                </p:nvSpPr>
                <p:spPr>
                  <a:xfrm>
                    <a:off x="10439400" y="1472460"/>
                    <a:ext cx="1026160" cy="701040"/>
                  </a:xfrm>
                  <a:prstGeom prst="triangle">
                    <a:avLst>
                      <a:gd name="adj" fmla="val 30198"/>
                    </a:avLst>
                  </a:prstGeom>
                  <a:solidFill>
                    <a:srgbClr val="FFFF99"/>
                  </a:solidFill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latin typeface="+mj-ea"/>
                      <a:ea typeface="+mj-ea"/>
                    </a:endParaRPr>
                  </a:p>
                </p:txBody>
              </p:sp>
              <p:cxnSp>
                <p:nvCxnSpPr>
                  <p:cNvPr id="30" name="直線コネクタ 29">
                    <a:extLst>
                      <a:ext uri="{FF2B5EF4-FFF2-40B4-BE49-F238E27FC236}">
                        <a16:creationId xmlns:a16="http://schemas.microsoft.com/office/drawing/2014/main" id="{5945A67B-7134-41A0-A992-61B239A17332}"/>
                      </a:ext>
                    </a:extLst>
                  </p:cNvPr>
                  <p:cNvCxnSpPr>
                    <a:cxnSpLocks/>
                    <a:endCxn id="20" idx="5"/>
                  </p:cNvCxnSpPr>
                  <p:nvPr/>
                </p:nvCxnSpPr>
                <p:spPr>
                  <a:xfrm>
                    <a:off x="10589260" y="1822980"/>
                    <a:ext cx="518160" cy="0"/>
                  </a:xfrm>
                  <a:prstGeom prst="line">
                    <a:avLst/>
                  </a:prstGeom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32" name="直線コネクタ 31">
                    <a:extLst>
                      <a:ext uri="{FF2B5EF4-FFF2-40B4-BE49-F238E27FC236}">
                        <a16:creationId xmlns:a16="http://schemas.microsoft.com/office/drawing/2014/main" id="{47DAE454-858C-2233-B5FC-72EA388458FC}"/>
                      </a:ext>
                    </a:extLst>
                  </p:cNvPr>
                  <p:cNvCxnSpPr>
                    <a:cxnSpLocks/>
                    <a:stCxn id="20" idx="1"/>
                  </p:cNvCxnSpPr>
                  <p:nvPr/>
                </p:nvCxnSpPr>
                <p:spPr>
                  <a:xfrm rot="6885889" flipV="1">
                    <a:off x="10691113" y="1761049"/>
                    <a:ext cx="161748" cy="465896"/>
                  </a:xfrm>
                  <a:prstGeom prst="line">
                    <a:avLst/>
                  </a:prstGeom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cxnSp>
              <p:nvCxnSpPr>
                <p:cNvPr id="35" name="直線コネクタ 34">
                  <a:extLst>
                    <a:ext uri="{FF2B5EF4-FFF2-40B4-BE49-F238E27FC236}">
                      <a16:creationId xmlns:a16="http://schemas.microsoft.com/office/drawing/2014/main" id="{32CF9E04-42EC-1FF4-5612-DE726411FD19}"/>
                    </a:ext>
                  </a:extLst>
                </p:cNvPr>
                <p:cNvCxnSpPr>
                  <a:cxnSpLocks/>
                  <a:endCxn id="20" idx="5"/>
                </p:cNvCxnSpPr>
                <p:nvPr/>
              </p:nvCxnSpPr>
              <p:spPr>
                <a:xfrm rot="6885889" flipH="1">
                  <a:off x="7693130" y="2849223"/>
                  <a:ext cx="376675" cy="0"/>
                </a:xfrm>
                <a:prstGeom prst="line">
                  <a:avLst/>
                </a:prstGeom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58" name="テキスト ボックス 57">
                <a:extLst>
                  <a:ext uri="{FF2B5EF4-FFF2-40B4-BE49-F238E27FC236}">
                    <a16:creationId xmlns:a16="http://schemas.microsoft.com/office/drawing/2014/main" id="{ED275419-6C6D-488C-8ED1-955326B11C30}"/>
                  </a:ext>
                </a:extLst>
              </p:cNvPr>
              <p:cNvSpPr txBox="1"/>
              <p:nvPr/>
            </p:nvSpPr>
            <p:spPr>
              <a:xfrm>
                <a:off x="10329863" y="1530152"/>
                <a:ext cx="391160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1200">
                    <a:latin typeface="+mj-ea"/>
                    <a:ea typeface="+mj-ea"/>
                  </a:rPr>
                  <a:t>D</a:t>
                </a:r>
                <a:endParaRPr kumimoji="1" lang="ja-JP" altLang="en-US" sz="1200">
                  <a:latin typeface="+mj-ea"/>
                  <a:ea typeface="+mj-ea"/>
                </a:endParaRPr>
              </a:p>
            </p:txBody>
          </p:sp>
          <p:sp>
            <p:nvSpPr>
              <p:cNvPr id="59" name="テキスト ボックス 58">
                <a:extLst>
                  <a:ext uri="{FF2B5EF4-FFF2-40B4-BE49-F238E27FC236}">
                    <a16:creationId xmlns:a16="http://schemas.microsoft.com/office/drawing/2014/main" id="{4B26F572-FE18-990C-244B-C5B408AD0C39}"/>
                  </a:ext>
                </a:extLst>
              </p:cNvPr>
              <p:cNvSpPr txBox="1"/>
              <p:nvPr/>
            </p:nvSpPr>
            <p:spPr>
              <a:xfrm>
                <a:off x="10804030" y="2005275"/>
                <a:ext cx="391160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1200">
                    <a:latin typeface="+mj-ea"/>
                    <a:ea typeface="+mj-ea"/>
                  </a:rPr>
                  <a:t>E</a:t>
                </a:r>
                <a:endParaRPr kumimoji="1" lang="ja-JP" altLang="en-US" sz="1200">
                  <a:latin typeface="+mj-ea"/>
                  <a:ea typeface="+mj-ea"/>
                </a:endParaRPr>
              </a:p>
            </p:txBody>
          </p:sp>
          <p:sp>
            <p:nvSpPr>
              <p:cNvPr id="61" name="テキスト ボックス 60">
                <a:extLst>
                  <a:ext uri="{FF2B5EF4-FFF2-40B4-BE49-F238E27FC236}">
                    <a16:creationId xmlns:a16="http://schemas.microsoft.com/office/drawing/2014/main" id="{9004E74E-E9CA-5EE6-0890-AB3AFD9B32D7}"/>
                  </a:ext>
                </a:extLst>
              </p:cNvPr>
              <p:cNvSpPr txBox="1"/>
              <p:nvPr/>
            </p:nvSpPr>
            <p:spPr>
              <a:xfrm>
                <a:off x="11083450" y="1493141"/>
                <a:ext cx="391160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1200">
                    <a:latin typeface="+mj-ea"/>
                    <a:ea typeface="+mj-ea"/>
                  </a:rPr>
                  <a:t>F</a:t>
                </a:r>
                <a:endParaRPr kumimoji="1" lang="ja-JP" altLang="en-US" sz="1200">
                  <a:latin typeface="+mj-ea"/>
                  <a:ea typeface="+mj-ea"/>
                </a:endParaRPr>
              </a:p>
            </p:txBody>
          </p:sp>
        </p:grpSp>
        <p:sp>
          <p:nvSpPr>
            <p:cNvPr id="63" name="テキスト ボックス 62">
              <a:extLst>
                <a:ext uri="{FF2B5EF4-FFF2-40B4-BE49-F238E27FC236}">
                  <a16:creationId xmlns:a16="http://schemas.microsoft.com/office/drawing/2014/main" id="{B965FF8A-D612-6FDA-B32B-85C09F071133}"/>
                </a:ext>
              </a:extLst>
            </p:cNvPr>
            <p:cNvSpPr txBox="1"/>
            <p:nvPr/>
          </p:nvSpPr>
          <p:spPr>
            <a:xfrm>
              <a:off x="10564773" y="305674"/>
              <a:ext cx="686760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1100"/>
                <a:t>【</a:t>
              </a:r>
              <a:r>
                <a:rPr lang="ja-JP" altLang="en-US" sz="1100"/>
                <a:t>例</a:t>
              </a:r>
              <a:r>
                <a:rPr kumimoji="1" lang="en-US" altLang="ja-JP" sz="1100"/>
                <a:t>】</a:t>
              </a:r>
              <a:endParaRPr kumimoji="1" lang="ja-JP" altLang="en-US"/>
            </a:p>
          </p:txBody>
        </p:sp>
        <p:sp>
          <p:nvSpPr>
            <p:cNvPr id="65" name="円弧 64">
              <a:extLst>
                <a:ext uri="{FF2B5EF4-FFF2-40B4-BE49-F238E27FC236}">
                  <a16:creationId xmlns:a16="http://schemas.microsoft.com/office/drawing/2014/main" id="{3774BD3C-57EC-98CE-597E-6D142E5BAF9C}"/>
                </a:ext>
              </a:extLst>
            </p:cNvPr>
            <p:cNvSpPr/>
            <p:nvPr/>
          </p:nvSpPr>
          <p:spPr>
            <a:xfrm rot="5400000">
              <a:off x="11075050" y="775576"/>
              <a:ext cx="550319" cy="1035210"/>
            </a:xfrm>
            <a:prstGeom prst="arc">
              <a:avLst>
                <a:gd name="adj1" fmla="val 16362885"/>
                <a:gd name="adj2" fmla="val 5185147"/>
              </a:avLst>
            </a:prstGeom>
            <a:ln w="9525">
              <a:solidFill>
                <a:schemeClr val="tx1"/>
              </a:solidFill>
              <a:prstDash val="sysDash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テキスト ボックス 65">
              <a:extLst>
                <a:ext uri="{FF2B5EF4-FFF2-40B4-BE49-F238E27FC236}">
                  <a16:creationId xmlns:a16="http://schemas.microsoft.com/office/drawing/2014/main" id="{8899F48B-1E48-BAB0-F7D6-1369ACB0D1CE}"/>
                </a:ext>
              </a:extLst>
            </p:cNvPr>
            <p:cNvSpPr txBox="1"/>
            <p:nvPr/>
          </p:nvSpPr>
          <p:spPr>
            <a:xfrm>
              <a:off x="11165192" y="1489766"/>
              <a:ext cx="479836" cy="230832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r>
                <a:rPr kumimoji="1" lang="en-US" altLang="ja-JP" sz="900">
                  <a:latin typeface="+mn-ea"/>
                </a:rPr>
                <a:t>10cm</a:t>
              </a:r>
              <a:endParaRPr kumimoji="1" lang="ja-JP" altLang="en-US" sz="900">
                <a:latin typeface="+mn-ea"/>
              </a:endParaRPr>
            </a:p>
          </p:txBody>
        </p:sp>
      </p:grpSp>
      <p:pic>
        <p:nvPicPr>
          <p:cNvPr id="2" name="Picture 1">
            <a:extLst>
              <a:ext uri="{FF2B5EF4-FFF2-40B4-BE49-F238E27FC236}">
                <a16:creationId xmlns:a16="http://schemas.microsoft.com/office/drawing/2014/main" id="{339D7597-2C89-4205-EC07-37DC6406530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716544" y="1166813"/>
            <a:ext cx="3531436" cy="48711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368716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ptos" panose="020B00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DBC812A3-ACBC-4F45-927F-6E33308AF7C6}"/>
</file>

<file path=customXml/itemProps2.xml><?xml version="1.0" encoding="utf-8"?>
<ds:datastoreItem xmlns:ds="http://schemas.openxmlformats.org/officeDocument/2006/customXml" ds:itemID="{01E14121-6BA2-4865-A476-96AC9284CC95}"/>
</file>

<file path=customXml/itemProps3.xml><?xml version="1.0" encoding="utf-8"?>
<ds:datastoreItem xmlns:ds="http://schemas.openxmlformats.org/officeDocument/2006/customXml" ds:itemID="{84165A76-32F4-4918-8713-3470F9B5167E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112</Words>
  <Application>Microsoft Office PowerPoint</Application>
  <PresentationFormat>ワイド画面</PresentationFormat>
  <Paragraphs>15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Aptos</vt:lpstr>
      <vt:lpstr>Aptos Display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2025-09-09T04:41:37Z</dcterms:created>
  <dcterms:modified xsi:type="dcterms:W3CDTF">2025-09-09T04:41:44Z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