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7" r:id="rId2"/>
    <p:sldId id="261" r:id="rId3"/>
    <p:sldId id="263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F3361B-D827-4C15-BEB5-B191BC2736C3}" v="3" dt="2025-08-09T03:59:31.9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5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B8FC1-7B39-49D4-A977-FFCB6C3EEA67}" type="datetimeFigureOut">
              <a:t>2025/8/9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F09D3-D7A0-4CBD-B2A0-5F3C41EC3F61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680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游ゴシック"/>
                <a:ea typeface="游ゴシック"/>
                <a:cs typeface="Calibri"/>
              </a:rPr>
              <a:t>由来を入れる欄がある故事成語用ワークシートです。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F09D3-D7A0-4CBD-B2A0-5F3C41EC3F61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14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由来を入れる欄がある故事成語用ワークシートです。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F09D3-D7A0-4CBD-B2A0-5F3C41EC3F61}" type="slidenum"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77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877488-EE34-3513-E9D4-44A99ECDC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F4932F-C67E-271A-630F-70B85ACB0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CCE9AF-572E-443F-34AD-23DB6D80C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68F61-1D54-4EF3-8EF1-09DA327F2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E24A9-FCBB-5148-D9B0-DC110B03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41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941360-9F47-FBF1-68EC-063E95C60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A8B1BE-B797-A22B-A3C3-65E05082A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CDF2C8-B451-1F62-AF9A-EC3CA932D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56C87-CF64-F3A7-FC83-5C5DAED9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F6781F-C4C1-58A1-E38D-666CEEDD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160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7D4A92F-41E2-1BB5-AFF1-A379EAC34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0391E0-0DD8-0EB9-4191-817A622F2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8FA04E-CFF0-9881-8B48-A890506E6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C0C193-F157-03F1-C2D5-8F6B97C5E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889F96-3144-3068-4F37-959EB07A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A6B32A-289A-7250-284B-8053162FE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1B05FA-D109-38D4-63A4-C9A9DAB11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BB76C-64CA-7D62-265C-B7FD9DCA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A5F8ED-7786-A7D8-E94F-F6EE97230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9FD80B-8744-6DB0-D669-52DAF455F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61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DBCFA7-C77B-D969-ABA8-07C6A056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E2F1B3-8A0E-FA23-B0F5-179AE4941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42DF96-899C-AA62-CD36-8407156E0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384CE3-3939-1FE0-4F26-8EE5D01AB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59FE22-4C57-6123-6B99-5355C727B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1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320A3-F658-2881-A196-7EF877FB4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D34365-4CEC-20D8-8595-5501EDCFA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11F3B5-4E75-C797-457E-9A72E6B57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06A787-6736-F9E8-F9EF-522344FA9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E59517-AD2B-E797-F3E6-BE06B073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3298FE-3C15-F48A-B1C6-DB8A846B2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43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ABF5C-8E31-DC87-46B6-06A58DE4C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7A8BC2-81E4-C543-C301-E9A8A499D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DF3BA6-6498-199A-53BE-375723F6B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7785533-D11E-70A4-02E3-67D689BFF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682C21-6850-396C-CDA3-E14AFC6CA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CCF56D3-6FFC-24C8-37CD-731C84011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66182F6-1E84-219C-77FA-05AFA4E6A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59CC4E4-0AF1-8A24-714E-7F11AD4B8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01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5D3879-626A-BB32-1773-62BA365B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7F2205-0619-9B92-A51A-CDFEE23A3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1C60D5-BDC4-8FA9-26DF-0E036B449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A3DF7C-7514-210A-3EAB-80B773BBE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3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2AC66E-A172-F979-8E68-C3B7E0BE9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BFE7F03-DFEA-0B29-1813-D98322A73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067D7C-A072-FC5E-B7A6-0533EAD3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54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95D934-20D2-33E1-01D1-DB4E03B5F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7D3D2-B00E-5F35-42E0-C003B03E7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BA5C6C-E774-31D7-86F3-4DB424739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D3F9FF-7586-CDEB-0AB0-884A79F5F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6860A-7A51-78AD-F7D3-CFE115D7F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853AFE-524C-7112-321E-C6EFAAD4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89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7749EA-09DB-2A9B-D373-C7929C42B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9A03DED-015A-4FA7-B99A-7E80CB456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BB7206-5B34-6125-5EE0-BC80E5383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7DB9D7-F9ED-ABB7-70EA-142323F5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557667-ADD9-0028-A593-CA775BE2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650D38-2662-8864-CA26-E645545DA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29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87540FD-D183-F404-A466-E0E11D723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0CA9632-82F8-291C-A767-CE204DFE1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C10C53-611A-C8C3-DB1D-7B8B88009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17F779-096B-352A-7E0A-93F23DD7A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12D684-E85E-4034-DE1B-122EA739F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3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434465E-D4EE-EE04-F499-DB9A09BE2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42213"/>
              </p:ext>
            </p:extLst>
          </p:nvPr>
        </p:nvGraphicFramePr>
        <p:xfrm>
          <a:off x="557562" y="719666"/>
          <a:ext cx="11121482" cy="57151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2555">
                  <a:extLst>
                    <a:ext uri="{9D8B030D-6E8A-4147-A177-3AD203B41FA5}">
                      <a16:colId xmlns:a16="http://schemas.microsoft.com/office/drawing/2014/main" val="2641667987"/>
                    </a:ext>
                  </a:extLst>
                </a:gridCol>
                <a:gridCol w="2986088">
                  <a:extLst>
                    <a:ext uri="{9D8B030D-6E8A-4147-A177-3AD203B41FA5}">
                      <a16:colId xmlns:a16="http://schemas.microsoft.com/office/drawing/2014/main" val="1084895284"/>
                    </a:ext>
                  </a:extLst>
                </a:gridCol>
                <a:gridCol w="2986088">
                  <a:extLst>
                    <a:ext uri="{9D8B030D-6E8A-4147-A177-3AD203B41FA5}">
                      <a16:colId xmlns:a16="http://schemas.microsoft.com/office/drawing/2014/main" val="3143086662"/>
                    </a:ext>
                  </a:extLst>
                </a:gridCol>
                <a:gridCol w="2986088">
                  <a:extLst>
                    <a:ext uri="{9D8B030D-6E8A-4147-A177-3AD203B41FA5}">
                      <a16:colId xmlns:a16="http://schemas.microsoft.com/office/drawing/2014/main" val="2847195018"/>
                    </a:ext>
                  </a:extLst>
                </a:gridCol>
                <a:gridCol w="1040663">
                  <a:extLst>
                    <a:ext uri="{9D8B030D-6E8A-4147-A177-3AD203B41FA5}">
                      <a16:colId xmlns:a16="http://schemas.microsoft.com/office/drawing/2014/main" val="2263852968"/>
                    </a:ext>
                  </a:extLst>
                </a:gridCol>
              </a:tblGrid>
              <a:tr h="7374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記入者</a:t>
                      </a:r>
                    </a:p>
                  </a:txBody>
                  <a:tcPr vert="eaVert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例文</a:t>
                      </a:r>
                    </a:p>
                  </a:txBody>
                  <a:tcPr vert="eaVert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言葉のもとになった出来事</a:t>
                      </a:r>
                    </a:p>
                  </a:txBody>
                  <a:tcPr vert="eaVert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意味</a:t>
                      </a:r>
                    </a:p>
                  </a:txBody>
                  <a:tcPr vert="eaVert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/>
                          <a:ea typeface="ＭＳ Ｐゴシック"/>
                        </a:rPr>
                        <a:t>調べた</a:t>
                      </a:r>
                      <a:endParaRPr lang="ja-JP">
                        <a:latin typeface="ＭＳ Ｐゴシック"/>
                        <a:ea typeface="ＭＳ Ｐゴシック"/>
                      </a:endParaRPr>
                    </a:p>
                    <a:p>
                      <a:pPr lvl="0" algn="ctr">
                        <a:buNone/>
                      </a:pPr>
                      <a:r>
                        <a:rPr lang="ja-JP" altLang="en-US" sz="1600">
                          <a:latin typeface="ＭＳ Ｐゴシック"/>
                          <a:ea typeface="ＭＳ Ｐゴシック"/>
                        </a:rPr>
                        <a:t>故事成語</a:t>
                      </a:r>
                      <a:endParaRPr kumimoji="1" lang="ja-JP" altLang="en-US" sz="1600">
                        <a:latin typeface="ＭＳ Ｐゴシック"/>
                        <a:ea typeface="ＭＳ Ｐゴシック"/>
                      </a:endParaRPr>
                    </a:p>
                  </a:txBody>
                  <a:tcPr vert="eaVert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56788"/>
                  </a:ext>
                </a:extLst>
              </a:tr>
              <a:tr h="4977756"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vert="eaVert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vert="eaVert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vert="eaVert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vert="eaVert" anchor="ctr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marL="137160" marR="137160" marT="137160" marB="137160" vert="eaVert" anchor="ctr"/>
                </a:tc>
                <a:extLst>
                  <a:ext uri="{0D108BD9-81ED-4DB2-BD59-A6C34878D82A}">
                    <a16:rowId xmlns:a16="http://schemas.microsoft.com/office/drawing/2014/main" val="23323089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4F02FA-B8C3-C613-F2E9-249D10014533}"/>
              </a:ext>
            </a:extLst>
          </p:cNvPr>
          <p:cNvSpPr txBox="1"/>
          <p:nvPr/>
        </p:nvSpPr>
        <p:spPr>
          <a:xfrm>
            <a:off x="73208" y="59131"/>
            <a:ext cx="619781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b="1">
                <a:latin typeface="ＭＳ Ｐゴシック"/>
                <a:ea typeface="ＭＳ Ｐゴシック"/>
              </a:rPr>
              <a:t>個人作業用　</a:t>
            </a:r>
            <a:r>
              <a:rPr lang="ja-JP" altLang="en-US">
                <a:latin typeface="ＭＳ Ｐゴシック"/>
                <a:ea typeface="ＭＳ Ｐゴシック"/>
              </a:rPr>
              <a:t>グループの人数分コピーして使用してください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330039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5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434465E-D4EE-EE04-F499-DB9A09BE2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561795"/>
              </p:ext>
            </p:extLst>
          </p:nvPr>
        </p:nvGraphicFramePr>
        <p:xfrm>
          <a:off x="557562" y="719666"/>
          <a:ext cx="11121482" cy="57151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2555">
                  <a:extLst>
                    <a:ext uri="{9D8B030D-6E8A-4147-A177-3AD203B41FA5}">
                      <a16:colId xmlns:a16="http://schemas.microsoft.com/office/drawing/2014/main" val="2641667987"/>
                    </a:ext>
                  </a:extLst>
                </a:gridCol>
                <a:gridCol w="2986088">
                  <a:extLst>
                    <a:ext uri="{9D8B030D-6E8A-4147-A177-3AD203B41FA5}">
                      <a16:colId xmlns:a16="http://schemas.microsoft.com/office/drawing/2014/main" val="1084895284"/>
                    </a:ext>
                  </a:extLst>
                </a:gridCol>
                <a:gridCol w="2986088">
                  <a:extLst>
                    <a:ext uri="{9D8B030D-6E8A-4147-A177-3AD203B41FA5}">
                      <a16:colId xmlns:a16="http://schemas.microsoft.com/office/drawing/2014/main" val="3143086662"/>
                    </a:ext>
                  </a:extLst>
                </a:gridCol>
                <a:gridCol w="2986088">
                  <a:extLst>
                    <a:ext uri="{9D8B030D-6E8A-4147-A177-3AD203B41FA5}">
                      <a16:colId xmlns:a16="http://schemas.microsoft.com/office/drawing/2014/main" val="2847195018"/>
                    </a:ext>
                  </a:extLst>
                </a:gridCol>
                <a:gridCol w="1040663">
                  <a:extLst>
                    <a:ext uri="{9D8B030D-6E8A-4147-A177-3AD203B41FA5}">
                      <a16:colId xmlns:a16="http://schemas.microsoft.com/office/drawing/2014/main" val="2263852968"/>
                    </a:ext>
                  </a:extLst>
                </a:gridCol>
              </a:tblGrid>
              <a:tr h="7374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メンバー</a:t>
                      </a:r>
                    </a:p>
                  </a:txBody>
                  <a:tcPr vert="eaVert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例文</a:t>
                      </a:r>
                    </a:p>
                  </a:txBody>
                  <a:tcPr vert="eaVert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言葉のもとになった出来事</a:t>
                      </a:r>
                    </a:p>
                  </a:txBody>
                  <a:tcPr vert="eaVert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意味</a:t>
                      </a:r>
                    </a:p>
                  </a:txBody>
                  <a:tcPr vert="eaVert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>
                          <a:latin typeface="ＭＳ Ｐゴシック"/>
                          <a:ea typeface="ＭＳ Ｐゴシック"/>
                        </a:rPr>
                        <a:t>調べた</a:t>
                      </a:r>
                      <a:endParaRPr lang="ja-JP" altLang="en-US" sz="1600">
                        <a:latin typeface="ＭＳ Ｐゴシック"/>
                        <a:ea typeface="ＭＳ Ｐゴシック"/>
                      </a:endParaRPr>
                    </a:p>
                    <a:p>
                      <a:pPr lvl="0" algn="ctr">
                        <a:buNone/>
                      </a:pPr>
                      <a:r>
                        <a:rPr lang="ja-JP" altLang="en-US" sz="1600">
                          <a:latin typeface="ＭＳ Ｐゴシック"/>
                          <a:ea typeface="ＭＳ Ｐゴシック"/>
                        </a:rPr>
                        <a:t>故事成語</a:t>
                      </a:r>
                      <a:endParaRPr kumimoji="1" lang="ja-JP" altLang="en-US" sz="1600">
                        <a:latin typeface="ＭＳ Ｐゴシック"/>
                        <a:ea typeface="ＭＳ Ｐゴシック"/>
                      </a:endParaRPr>
                    </a:p>
                  </a:txBody>
                  <a:tcPr vert="eaVert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56788"/>
                  </a:ext>
                </a:extLst>
              </a:tr>
              <a:tr h="4977756"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vert="eaVert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marL="137160" marR="137160" marT="137160" marB="137160" vert="eaVert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marL="137160" marR="137160" marT="137160" marB="137160" vert="eaVert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marL="137160" marR="137160" marT="137160" marB="137160" vert="eaVert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2400">
                        <a:latin typeface="ＭＳ Ｐゴシック"/>
                        <a:ea typeface="ＭＳ Ｐゴシック"/>
                      </a:endParaRPr>
                    </a:p>
                  </a:txBody>
                  <a:tcPr marL="137160" marR="137160" marT="137160" marB="137160" vert="eaVert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3089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853F83-62F9-A6F7-D4C8-040207423E3D}"/>
              </a:ext>
            </a:extLst>
          </p:cNvPr>
          <p:cNvSpPr txBox="1"/>
          <p:nvPr/>
        </p:nvSpPr>
        <p:spPr>
          <a:xfrm>
            <a:off x="52039" y="66907"/>
            <a:ext cx="217820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>
                <a:latin typeface="ＭＳ Ｐゴシック"/>
                <a:ea typeface="ＭＳ Ｐゴシック"/>
              </a:rPr>
              <a:t>グループ発表用</a:t>
            </a:r>
          </a:p>
        </p:txBody>
      </p:sp>
    </p:spTree>
    <p:extLst>
      <p:ext uri="{BB962C8B-B14F-4D97-AF65-F5344CB8AC3E}">
        <p14:creationId xmlns:p14="http://schemas.microsoft.com/office/powerpoint/2010/main" val="223684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5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853F83-62F9-A6F7-D4C8-040207423E3D}"/>
              </a:ext>
            </a:extLst>
          </p:cNvPr>
          <p:cNvSpPr txBox="1"/>
          <p:nvPr/>
        </p:nvSpPr>
        <p:spPr>
          <a:xfrm>
            <a:off x="52039" y="66907"/>
            <a:ext cx="217820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>
                <a:latin typeface="ＭＳ Ｐゴシック"/>
                <a:ea typeface="ＭＳ Ｐゴシック"/>
              </a:rPr>
              <a:t>グループ発表用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1E0B5F8-74DF-AAC4-FE67-9A43614733B1}"/>
              </a:ext>
            </a:extLst>
          </p:cNvPr>
          <p:cNvSpPr txBox="1"/>
          <p:nvPr/>
        </p:nvSpPr>
        <p:spPr>
          <a:xfrm>
            <a:off x="2501590" y="107794"/>
            <a:ext cx="4813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実演</a:t>
            </a:r>
            <a:r>
              <a:rPr kumimoji="1" lang="ja-JP" altLang="en-US"/>
              <a:t>動画を入れましょう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79155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A2DFC7D-8B7D-4A99-8FA3-117871D6FEB6}"/>
</file>

<file path=customXml/itemProps2.xml><?xml version="1.0" encoding="utf-8"?>
<ds:datastoreItem xmlns:ds="http://schemas.openxmlformats.org/officeDocument/2006/customXml" ds:itemID="{73E709C5-E635-429F-BAD8-5EE5B826EAD7}"/>
</file>

<file path=customXml/itemProps3.xml><?xml version="1.0" encoding="utf-8"?>
<ds:datastoreItem xmlns:ds="http://schemas.openxmlformats.org/officeDocument/2006/customXml" ds:itemID="{B4E946F0-A82C-48DD-9AA1-48C3EA0F006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ワイド画面</PresentationFormat>
  <Paragraphs>20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2025-08-09T03:59:31Z</dcterms:created>
  <dcterms:modified xsi:type="dcterms:W3CDTF">2025-08-09T04:00:18Z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