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 autoCompressPictures="0">
  <p:sldMasterIdLst>
    <p:sldMasterId id="2147483659" r:id="rId1"/>
  </p:sldMasterIdLst>
  <p:notesMasterIdLst>
    <p:notesMasterId r:id="rId4"/>
  </p:notesMasterIdLst>
  <p:sldIdLst>
    <p:sldId id="256" r:id="rId2"/>
    <p:sldId id="257" r:id="rId3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76CEFBF-9369-4A2A-A99C-848B08146D1C}" v="3" dt="2025-06-11T08:03:13.64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>
        <p:guide orient="horz" pos="1620"/>
        <p:guide pos="2880"/>
      </p:guideLst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df1e847cd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df1e847cd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/>
              <a:t>個人作業用のシート</a:t>
            </a:r>
            <a:endParaRPr lang="en-US" altLang="ja-JP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/>
              <a:t>班の人数分コピーしてください</a:t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df1e847cd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df1e847cd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/>
              <a:t>班のまとめ用のシート</a:t>
            </a:r>
            <a:endParaRPr/>
          </a:p>
        </p:txBody>
      </p:sp>
    </p:spTree>
    <p:extLst>
      <p:ext uri="{BB962C8B-B14F-4D97-AF65-F5344CB8AC3E}">
        <p14:creationId xmlns:p14="http://schemas.microsoft.com/office/powerpoint/2010/main" val="39509739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257DB513-A01E-0420-CED4-78F8026AD0DA}"/>
              </a:ext>
            </a:extLst>
          </p:cNvPr>
          <p:cNvSpPr/>
          <p:nvPr/>
        </p:nvSpPr>
        <p:spPr>
          <a:xfrm>
            <a:off x="79830" y="79828"/>
            <a:ext cx="1538514" cy="348343"/>
          </a:xfrm>
          <a:prstGeom prst="rect">
            <a:avLst/>
          </a:prstGeom>
          <a:solidFill>
            <a:schemeClr val="accent4">
              <a:lumMod val="75000"/>
            </a:schemeClr>
          </a:solidFill>
          <a:ln w="6350">
            <a:noFill/>
          </a:ln>
        </p:spPr>
        <p:style>
          <a:lnRef idx="2">
            <a:schemeClr val="accent5">
              <a:shade val="15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>
                <a:latin typeface="+mn-ea"/>
              </a:rPr>
              <a:t>名前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3955C82E-9D45-D597-1EC5-FEACC1C7D680}"/>
              </a:ext>
            </a:extLst>
          </p:cNvPr>
          <p:cNvSpPr txBox="1"/>
          <p:nvPr/>
        </p:nvSpPr>
        <p:spPr>
          <a:xfrm>
            <a:off x="7501270" y="179321"/>
            <a:ext cx="1620000" cy="52322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どんな勉強を</a:t>
            </a:r>
            <a:endParaRPr kumimoji="1" lang="en-US" altLang="ja-JP">
              <a:latin typeface="+mn-ea"/>
              <a:ea typeface="+mn-ea"/>
            </a:endParaRPr>
          </a:p>
          <a:p>
            <a:pPr algn="ctr"/>
            <a:r>
              <a:rPr kumimoji="1" lang="ja-JP" altLang="en-US">
                <a:latin typeface="+mn-ea"/>
                <a:ea typeface="+mn-ea"/>
              </a:rPr>
              <a:t>してもいい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B01999B3-108A-CFE8-2E52-83E1AB437DB0}"/>
              </a:ext>
            </a:extLst>
          </p:cNvPr>
          <p:cNvSpPr txBox="1"/>
          <p:nvPr/>
        </p:nvSpPr>
        <p:spPr>
          <a:xfrm>
            <a:off x="7512909" y="1907637"/>
            <a:ext cx="1620000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何を考えてもいい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7B4050BF-99EE-B8C0-0213-5B3D66A9E0C2}"/>
              </a:ext>
            </a:extLst>
          </p:cNvPr>
          <p:cNvSpPr txBox="1"/>
          <p:nvPr/>
        </p:nvSpPr>
        <p:spPr>
          <a:xfrm>
            <a:off x="7512909" y="2448630"/>
            <a:ext cx="1620000" cy="52322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働いて得たお金を自由に使える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2F368A13-4F29-8E7A-A871-244EA040C630}"/>
              </a:ext>
            </a:extLst>
          </p:cNvPr>
          <p:cNvSpPr txBox="1"/>
          <p:nvPr/>
        </p:nvSpPr>
        <p:spPr>
          <a:xfrm>
            <a:off x="7512909" y="3205066"/>
            <a:ext cx="1620000" cy="52322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住む場所を自由に選べる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FAA6BDE1-B2E7-4B8B-6B14-354675A4A7C2}"/>
              </a:ext>
            </a:extLst>
          </p:cNvPr>
          <p:cNvSpPr txBox="1"/>
          <p:nvPr/>
        </p:nvSpPr>
        <p:spPr>
          <a:xfrm>
            <a:off x="7512909" y="3961502"/>
            <a:ext cx="1620000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仕事を選べる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10DEBA75-707A-5A03-2FCC-5D2EDE14C892}"/>
              </a:ext>
            </a:extLst>
          </p:cNvPr>
          <p:cNvSpPr txBox="1"/>
          <p:nvPr/>
        </p:nvSpPr>
        <p:spPr>
          <a:xfrm>
            <a:off x="7512909" y="935757"/>
            <a:ext cx="1620000" cy="738664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現行犯以外では</a:t>
            </a:r>
            <a:endParaRPr kumimoji="1" lang="en-US" altLang="ja-JP">
              <a:latin typeface="+mn-ea"/>
              <a:ea typeface="+mn-ea"/>
            </a:endParaRPr>
          </a:p>
          <a:p>
            <a:pPr algn="ctr"/>
            <a:r>
              <a:rPr kumimoji="1" lang="ja-JP" altLang="en-US">
                <a:latin typeface="+mn-ea"/>
                <a:ea typeface="+mn-ea"/>
              </a:rPr>
              <a:t>令状なしに</a:t>
            </a:r>
            <a:endParaRPr kumimoji="1" lang="en-US" altLang="ja-JP">
              <a:latin typeface="+mn-ea"/>
              <a:ea typeface="+mn-ea"/>
            </a:endParaRPr>
          </a:p>
          <a:p>
            <a:pPr algn="ctr"/>
            <a:r>
              <a:rPr kumimoji="1" lang="ja-JP" altLang="en-US">
                <a:latin typeface="+mn-ea"/>
                <a:ea typeface="+mn-ea"/>
              </a:rPr>
              <a:t>逮捕されない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D659D517-0E91-BEBA-5874-BC16A22E2C5B}"/>
              </a:ext>
            </a:extLst>
          </p:cNvPr>
          <p:cNvSpPr txBox="1"/>
          <p:nvPr/>
        </p:nvSpPr>
        <p:spPr>
          <a:xfrm>
            <a:off x="7512909" y="4502493"/>
            <a:ext cx="1620000" cy="52322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取り調べや裁判で黙秘権が使える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D4B04B3-FF5C-D286-753C-FD42F4F4D8D3}"/>
              </a:ext>
            </a:extLst>
          </p:cNvPr>
          <p:cNvSpPr txBox="1"/>
          <p:nvPr/>
        </p:nvSpPr>
        <p:spPr>
          <a:xfrm>
            <a:off x="5271829" y="4717936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9C1C037D-C5E5-B9D8-2D2C-01A25E5A33EB}"/>
              </a:ext>
            </a:extLst>
          </p:cNvPr>
          <p:cNvSpPr txBox="1"/>
          <p:nvPr/>
        </p:nvSpPr>
        <p:spPr>
          <a:xfrm>
            <a:off x="5271829" y="4283110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入力できます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B96C337-E30E-FB1B-023A-0ABB04E40A8C}"/>
              </a:ext>
            </a:extLst>
          </p:cNvPr>
          <p:cNvSpPr txBox="1"/>
          <p:nvPr/>
        </p:nvSpPr>
        <p:spPr>
          <a:xfrm>
            <a:off x="7501270" y="179321"/>
            <a:ext cx="1620000" cy="52322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どんな勉強を</a:t>
            </a:r>
            <a:endParaRPr kumimoji="1" lang="en-US" altLang="ja-JP">
              <a:latin typeface="+mn-ea"/>
              <a:ea typeface="+mn-ea"/>
            </a:endParaRPr>
          </a:p>
          <a:p>
            <a:pPr algn="ctr"/>
            <a:r>
              <a:rPr kumimoji="1" lang="ja-JP" altLang="en-US">
                <a:latin typeface="+mn-ea"/>
                <a:ea typeface="+mn-ea"/>
              </a:rPr>
              <a:t>してもいい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E698ACE1-F99E-D468-1C02-069F28D4DFC9}"/>
              </a:ext>
            </a:extLst>
          </p:cNvPr>
          <p:cNvSpPr txBox="1"/>
          <p:nvPr/>
        </p:nvSpPr>
        <p:spPr>
          <a:xfrm>
            <a:off x="7512909" y="1907637"/>
            <a:ext cx="1620000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何を考えてもいい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492AC3B3-FEED-D945-CEAE-815E8B244454}"/>
              </a:ext>
            </a:extLst>
          </p:cNvPr>
          <p:cNvSpPr txBox="1"/>
          <p:nvPr/>
        </p:nvSpPr>
        <p:spPr>
          <a:xfrm>
            <a:off x="7512909" y="2448630"/>
            <a:ext cx="1620000" cy="52322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働いて得たお金を自由に使える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3DB7764-CED6-54F5-9EA8-A0FCF68C7DDC}"/>
              </a:ext>
            </a:extLst>
          </p:cNvPr>
          <p:cNvSpPr txBox="1"/>
          <p:nvPr/>
        </p:nvSpPr>
        <p:spPr>
          <a:xfrm>
            <a:off x="7512909" y="3205066"/>
            <a:ext cx="1620000" cy="52322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住む場所を自由に選べる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40C38A9-A1C6-6E29-692E-FD5BD6B1EAB0}"/>
              </a:ext>
            </a:extLst>
          </p:cNvPr>
          <p:cNvSpPr txBox="1"/>
          <p:nvPr/>
        </p:nvSpPr>
        <p:spPr>
          <a:xfrm>
            <a:off x="7512909" y="3961502"/>
            <a:ext cx="1620000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仕事を選べる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F3F91FC-B132-DA2C-C05E-636D9FBBDB45}"/>
              </a:ext>
            </a:extLst>
          </p:cNvPr>
          <p:cNvSpPr txBox="1"/>
          <p:nvPr/>
        </p:nvSpPr>
        <p:spPr>
          <a:xfrm>
            <a:off x="7512909" y="935757"/>
            <a:ext cx="1620000" cy="738664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現行犯以外では</a:t>
            </a:r>
            <a:endParaRPr kumimoji="1" lang="en-US" altLang="ja-JP">
              <a:latin typeface="+mn-ea"/>
              <a:ea typeface="+mn-ea"/>
            </a:endParaRPr>
          </a:p>
          <a:p>
            <a:pPr algn="ctr"/>
            <a:r>
              <a:rPr kumimoji="1" lang="ja-JP" altLang="en-US">
                <a:latin typeface="+mn-ea"/>
                <a:ea typeface="+mn-ea"/>
              </a:rPr>
              <a:t>令状なしに</a:t>
            </a:r>
            <a:endParaRPr kumimoji="1" lang="en-US" altLang="ja-JP">
              <a:latin typeface="+mn-ea"/>
              <a:ea typeface="+mn-ea"/>
            </a:endParaRPr>
          </a:p>
          <a:p>
            <a:pPr algn="ctr"/>
            <a:r>
              <a:rPr kumimoji="1" lang="ja-JP" altLang="en-US">
                <a:latin typeface="+mn-ea"/>
                <a:ea typeface="+mn-ea"/>
              </a:rPr>
              <a:t>逮捕されない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3E616909-22BF-4EF8-D12F-A0C2A092F5AE}"/>
              </a:ext>
            </a:extLst>
          </p:cNvPr>
          <p:cNvSpPr txBox="1"/>
          <p:nvPr/>
        </p:nvSpPr>
        <p:spPr>
          <a:xfrm>
            <a:off x="7512909" y="4502493"/>
            <a:ext cx="1620000" cy="52322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取り調べや裁判で黙秘権が使える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8FAD019-D262-F6AF-1326-E6146C317003}"/>
              </a:ext>
            </a:extLst>
          </p:cNvPr>
          <p:cNvSpPr txBox="1"/>
          <p:nvPr/>
        </p:nvSpPr>
        <p:spPr>
          <a:xfrm>
            <a:off x="157569" y="4717936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5E828F8-02C0-F4DB-E0E1-DAE895FE6FDD}"/>
              </a:ext>
            </a:extLst>
          </p:cNvPr>
          <p:cNvSpPr txBox="1"/>
          <p:nvPr/>
        </p:nvSpPr>
        <p:spPr>
          <a:xfrm>
            <a:off x="157569" y="4277793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257DB513-A01E-0420-CED4-78F8026AD0DA}"/>
              </a:ext>
            </a:extLst>
          </p:cNvPr>
          <p:cNvSpPr/>
          <p:nvPr/>
        </p:nvSpPr>
        <p:spPr>
          <a:xfrm>
            <a:off x="79830" y="79828"/>
            <a:ext cx="1025442" cy="629832"/>
          </a:xfrm>
          <a:prstGeom prst="rect">
            <a:avLst/>
          </a:prstGeom>
          <a:ln w="635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18000" rIns="91440" bIns="18000" rtlCol="0" anchor="ctr"/>
          <a:lstStyle/>
          <a:p>
            <a:pPr algn="ctr"/>
            <a:r>
              <a:rPr kumimoji="1" lang="ja-JP" altLang="en-US" sz="2400">
                <a:latin typeface="ＭＳ Ｐゴシック"/>
                <a:ea typeface="ＭＳ Ｐゴシック"/>
              </a:rPr>
              <a:t>  班</a:t>
            </a:r>
            <a:endParaRPr lang="ja-JP" altLang="en-US">
              <a:latin typeface="ＭＳ Ｐゴシック" panose="020B0600070205080204" pitchFamily="34" charset="-128"/>
              <a:ea typeface="ＭＳ Ｐゴシック" panose="020B0600070205080204" pitchFamily="34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D3884844-FAB4-F061-18B3-198A01E2EE9F}"/>
              </a:ext>
            </a:extLst>
          </p:cNvPr>
          <p:cNvSpPr txBox="1"/>
          <p:nvPr/>
        </p:nvSpPr>
        <p:spPr>
          <a:xfrm>
            <a:off x="1938522" y="4717936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FD1332AC-267A-360A-6D2F-C5B9CE6E1D21}"/>
              </a:ext>
            </a:extLst>
          </p:cNvPr>
          <p:cNvSpPr txBox="1"/>
          <p:nvPr/>
        </p:nvSpPr>
        <p:spPr>
          <a:xfrm>
            <a:off x="1938522" y="4277793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FAF9E940-E39B-F776-6B99-BF1C899690EB}"/>
              </a:ext>
            </a:extLst>
          </p:cNvPr>
          <p:cNvSpPr txBox="1"/>
          <p:nvPr/>
        </p:nvSpPr>
        <p:spPr>
          <a:xfrm>
            <a:off x="5271829" y="4717936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入力できます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03A0AA62-7C0F-75BF-162F-A4431494A511}"/>
              </a:ext>
            </a:extLst>
          </p:cNvPr>
          <p:cNvSpPr txBox="1"/>
          <p:nvPr/>
        </p:nvSpPr>
        <p:spPr>
          <a:xfrm>
            <a:off x="5271829" y="4283110"/>
            <a:ext cx="1631091" cy="30777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>
                <a:latin typeface="+mn-ea"/>
                <a:ea typeface="+mn-ea"/>
              </a:rPr>
              <a:t>入力できます</a:t>
            </a:r>
          </a:p>
        </p:txBody>
      </p:sp>
    </p:spTree>
    <p:extLst>
      <p:ext uri="{BB962C8B-B14F-4D97-AF65-F5344CB8AC3E}">
        <p14:creationId xmlns:p14="http://schemas.microsoft.com/office/powerpoint/2010/main" val="3868790060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63C216B6-8AF1-4897-B51C-370F9E65167E}"/>
</file>

<file path=customXml/itemProps2.xml><?xml version="1.0" encoding="utf-8"?>
<ds:datastoreItem xmlns:ds="http://schemas.openxmlformats.org/officeDocument/2006/customXml" ds:itemID="{633C6096-3346-44E1-8EC7-7D68DB353C06}"/>
</file>

<file path=customXml/itemProps3.xml><?xml version="1.0" encoding="utf-8"?>
<ds:datastoreItem xmlns:ds="http://schemas.openxmlformats.org/officeDocument/2006/customXml" ds:itemID="{60E5543B-DF3A-4624-8F6F-343E6433273B}"/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On-screen Show (16:9)</PresentationFormat>
  <Slides>2</Slides>
  <Notes>2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Simple Light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modified xsi:type="dcterms:W3CDTF">2025-06-11T08:03:23Z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