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6CEFBF-9369-4A2A-A99C-848B08146D1C}" v="3" dt="2025-06-11T08:03:13.6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f1e847c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f1e847c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/>
              <a:t>個人作業用のシート</a:t>
            </a:r>
            <a:endParaRPr lang="en-US" altLang="ja-JP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/>
              <a:t>班の人数分コピーしてください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f1e847c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f1e847c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/>
              <a:t>班のまとめ用のシート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50973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7DB513-A01E-0420-CED4-78F8026AD0DA}"/>
              </a:ext>
            </a:extLst>
          </p:cNvPr>
          <p:cNvSpPr/>
          <p:nvPr/>
        </p:nvSpPr>
        <p:spPr>
          <a:xfrm>
            <a:off x="79830" y="79828"/>
            <a:ext cx="1538514" cy="34834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6350"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+mn-ea"/>
              </a:rPr>
              <a:t>名前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955C82E-9D45-D597-1EC5-FEACC1C7D680}"/>
              </a:ext>
            </a:extLst>
          </p:cNvPr>
          <p:cNvSpPr txBox="1"/>
          <p:nvPr/>
        </p:nvSpPr>
        <p:spPr>
          <a:xfrm>
            <a:off x="7501270" y="179321"/>
            <a:ext cx="1620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どんな勉強を</a:t>
            </a:r>
            <a:endParaRPr kumimoji="1" lang="en-US" altLang="ja-JP">
              <a:latin typeface="+mn-ea"/>
              <a:ea typeface="+mn-ea"/>
            </a:endParaRPr>
          </a:p>
          <a:p>
            <a:pPr algn="ctr"/>
            <a:r>
              <a:rPr kumimoji="1" lang="ja-JP" altLang="en-US">
                <a:latin typeface="+mn-ea"/>
                <a:ea typeface="+mn-ea"/>
              </a:rPr>
              <a:t>してもいい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01999B3-108A-CFE8-2E52-83E1AB437DB0}"/>
              </a:ext>
            </a:extLst>
          </p:cNvPr>
          <p:cNvSpPr txBox="1"/>
          <p:nvPr/>
        </p:nvSpPr>
        <p:spPr>
          <a:xfrm>
            <a:off x="7512909" y="1907637"/>
            <a:ext cx="16200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何を考えてもいい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B4050BF-99EE-B8C0-0213-5B3D66A9E0C2}"/>
              </a:ext>
            </a:extLst>
          </p:cNvPr>
          <p:cNvSpPr txBox="1"/>
          <p:nvPr/>
        </p:nvSpPr>
        <p:spPr>
          <a:xfrm>
            <a:off x="7512909" y="2448630"/>
            <a:ext cx="1620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働いて得たお金を自由に使える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F368A13-4F29-8E7A-A871-244EA040C630}"/>
              </a:ext>
            </a:extLst>
          </p:cNvPr>
          <p:cNvSpPr txBox="1"/>
          <p:nvPr/>
        </p:nvSpPr>
        <p:spPr>
          <a:xfrm>
            <a:off x="7512909" y="3205066"/>
            <a:ext cx="1620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住む場所を自由に選べる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AA6BDE1-B2E7-4B8B-6B14-354675A4A7C2}"/>
              </a:ext>
            </a:extLst>
          </p:cNvPr>
          <p:cNvSpPr txBox="1"/>
          <p:nvPr/>
        </p:nvSpPr>
        <p:spPr>
          <a:xfrm>
            <a:off x="7512909" y="3961502"/>
            <a:ext cx="16200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仕事を選べる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0DEBA75-707A-5A03-2FCC-5D2EDE14C892}"/>
              </a:ext>
            </a:extLst>
          </p:cNvPr>
          <p:cNvSpPr txBox="1"/>
          <p:nvPr/>
        </p:nvSpPr>
        <p:spPr>
          <a:xfrm>
            <a:off x="7512909" y="935757"/>
            <a:ext cx="1620000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現行犯以外では</a:t>
            </a:r>
            <a:endParaRPr kumimoji="1" lang="en-US" altLang="ja-JP">
              <a:latin typeface="+mn-ea"/>
              <a:ea typeface="+mn-ea"/>
            </a:endParaRPr>
          </a:p>
          <a:p>
            <a:pPr algn="ctr"/>
            <a:r>
              <a:rPr kumimoji="1" lang="ja-JP" altLang="en-US">
                <a:latin typeface="+mn-ea"/>
                <a:ea typeface="+mn-ea"/>
              </a:rPr>
              <a:t>令状なしに</a:t>
            </a:r>
            <a:endParaRPr kumimoji="1" lang="en-US" altLang="ja-JP">
              <a:latin typeface="+mn-ea"/>
              <a:ea typeface="+mn-ea"/>
            </a:endParaRPr>
          </a:p>
          <a:p>
            <a:pPr algn="ctr"/>
            <a:r>
              <a:rPr kumimoji="1" lang="ja-JP" altLang="en-US">
                <a:latin typeface="+mn-ea"/>
                <a:ea typeface="+mn-ea"/>
              </a:rPr>
              <a:t>逮捕されない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659D517-0E91-BEBA-5874-BC16A22E2C5B}"/>
              </a:ext>
            </a:extLst>
          </p:cNvPr>
          <p:cNvSpPr txBox="1"/>
          <p:nvPr/>
        </p:nvSpPr>
        <p:spPr>
          <a:xfrm>
            <a:off x="7512909" y="4502493"/>
            <a:ext cx="1620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取り調べや裁判で黙秘権が使える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D4B04B3-FF5C-D286-753C-FD42F4F4D8D3}"/>
              </a:ext>
            </a:extLst>
          </p:cNvPr>
          <p:cNvSpPr txBox="1"/>
          <p:nvPr/>
        </p:nvSpPr>
        <p:spPr>
          <a:xfrm>
            <a:off x="5271829" y="4717936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C1C037D-C5E5-B9D8-2D2C-01A25E5A33EB}"/>
              </a:ext>
            </a:extLst>
          </p:cNvPr>
          <p:cNvSpPr txBox="1"/>
          <p:nvPr/>
        </p:nvSpPr>
        <p:spPr>
          <a:xfrm>
            <a:off x="5271829" y="4283110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入力できます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96C337-E30E-FB1B-023A-0ABB04E40A8C}"/>
              </a:ext>
            </a:extLst>
          </p:cNvPr>
          <p:cNvSpPr txBox="1"/>
          <p:nvPr/>
        </p:nvSpPr>
        <p:spPr>
          <a:xfrm>
            <a:off x="7501270" y="179321"/>
            <a:ext cx="1620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どんな勉強を</a:t>
            </a:r>
            <a:endParaRPr kumimoji="1" lang="en-US" altLang="ja-JP">
              <a:latin typeface="+mn-ea"/>
              <a:ea typeface="+mn-ea"/>
            </a:endParaRPr>
          </a:p>
          <a:p>
            <a:pPr algn="ctr"/>
            <a:r>
              <a:rPr kumimoji="1" lang="ja-JP" altLang="en-US">
                <a:latin typeface="+mn-ea"/>
                <a:ea typeface="+mn-ea"/>
              </a:rPr>
              <a:t>してもいい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98ACE1-F99E-D468-1C02-069F28D4DFC9}"/>
              </a:ext>
            </a:extLst>
          </p:cNvPr>
          <p:cNvSpPr txBox="1"/>
          <p:nvPr/>
        </p:nvSpPr>
        <p:spPr>
          <a:xfrm>
            <a:off x="7512909" y="1907637"/>
            <a:ext cx="16200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何を考えてもいい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92AC3B3-FEED-D945-CEAE-815E8B244454}"/>
              </a:ext>
            </a:extLst>
          </p:cNvPr>
          <p:cNvSpPr txBox="1"/>
          <p:nvPr/>
        </p:nvSpPr>
        <p:spPr>
          <a:xfrm>
            <a:off x="7512909" y="2448630"/>
            <a:ext cx="1620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働いて得たお金を自由に使える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3DB7764-CED6-54F5-9EA8-A0FCF68C7DDC}"/>
              </a:ext>
            </a:extLst>
          </p:cNvPr>
          <p:cNvSpPr txBox="1"/>
          <p:nvPr/>
        </p:nvSpPr>
        <p:spPr>
          <a:xfrm>
            <a:off x="7512909" y="3205066"/>
            <a:ext cx="1620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住む場所を自由に選べる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0C38A9-A1C6-6E29-692E-FD5BD6B1EAB0}"/>
              </a:ext>
            </a:extLst>
          </p:cNvPr>
          <p:cNvSpPr txBox="1"/>
          <p:nvPr/>
        </p:nvSpPr>
        <p:spPr>
          <a:xfrm>
            <a:off x="7512909" y="3961502"/>
            <a:ext cx="16200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仕事を選べる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3F91FC-B132-DA2C-C05E-636D9FBBDB45}"/>
              </a:ext>
            </a:extLst>
          </p:cNvPr>
          <p:cNvSpPr txBox="1"/>
          <p:nvPr/>
        </p:nvSpPr>
        <p:spPr>
          <a:xfrm>
            <a:off x="7512909" y="935757"/>
            <a:ext cx="1620000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現行犯以外では</a:t>
            </a:r>
            <a:endParaRPr kumimoji="1" lang="en-US" altLang="ja-JP">
              <a:latin typeface="+mn-ea"/>
              <a:ea typeface="+mn-ea"/>
            </a:endParaRPr>
          </a:p>
          <a:p>
            <a:pPr algn="ctr"/>
            <a:r>
              <a:rPr kumimoji="1" lang="ja-JP" altLang="en-US">
                <a:latin typeface="+mn-ea"/>
                <a:ea typeface="+mn-ea"/>
              </a:rPr>
              <a:t>令状なしに</a:t>
            </a:r>
            <a:endParaRPr kumimoji="1" lang="en-US" altLang="ja-JP">
              <a:latin typeface="+mn-ea"/>
              <a:ea typeface="+mn-ea"/>
            </a:endParaRPr>
          </a:p>
          <a:p>
            <a:pPr algn="ctr"/>
            <a:r>
              <a:rPr kumimoji="1" lang="ja-JP" altLang="en-US">
                <a:latin typeface="+mn-ea"/>
                <a:ea typeface="+mn-ea"/>
              </a:rPr>
              <a:t>逮捕されない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E616909-22BF-4EF8-D12F-A0C2A092F5AE}"/>
              </a:ext>
            </a:extLst>
          </p:cNvPr>
          <p:cNvSpPr txBox="1"/>
          <p:nvPr/>
        </p:nvSpPr>
        <p:spPr>
          <a:xfrm>
            <a:off x="7512909" y="4502493"/>
            <a:ext cx="1620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取り調べや裁判で黙秘権が使える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8FAD019-D262-F6AF-1326-E6146C317003}"/>
              </a:ext>
            </a:extLst>
          </p:cNvPr>
          <p:cNvSpPr txBox="1"/>
          <p:nvPr/>
        </p:nvSpPr>
        <p:spPr>
          <a:xfrm>
            <a:off x="157569" y="4717936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5E828F8-02C0-F4DB-E0E1-DAE895FE6FDD}"/>
              </a:ext>
            </a:extLst>
          </p:cNvPr>
          <p:cNvSpPr txBox="1"/>
          <p:nvPr/>
        </p:nvSpPr>
        <p:spPr>
          <a:xfrm>
            <a:off x="157569" y="4277793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7DB513-A01E-0420-CED4-78F8026AD0DA}"/>
              </a:ext>
            </a:extLst>
          </p:cNvPr>
          <p:cNvSpPr/>
          <p:nvPr/>
        </p:nvSpPr>
        <p:spPr>
          <a:xfrm>
            <a:off x="79830" y="79828"/>
            <a:ext cx="1025442" cy="629832"/>
          </a:xfrm>
          <a:prstGeom prst="rect">
            <a:avLst/>
          </a:prstGeom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18000" rIns="91440" bIns="18000" rtlCol="0" anchor="ctr"/>
          <a:lstStyle/>
          <a:p>
            <a:pPr algn="ctr"/>
            <a:r>
              <a:rPr kumimoji="1" lang="ja-JP" altLang="en-US" sz="2400">
                <a:latin typeface="ＭＳ Ｐゴシック"/>
                <a:ea typeface="ＭＳ Ｐゴシック"/>
              </a:rPr>
              <a:t>  班</a:t>
            </a:r>
            <a:endParaRPr lang="ja-JP" altLang="en-US">
              <a:latin typeface="ＭＳ Ｐゴシック" panose="020B0600070205080204" pitchFamily="34" charset="-128"/>
              <a:ea typeface="ＭＳ Ｐゴシック" panose="020B0600070205080204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3884844-FAB4-F061-18B3-198A01E2EE9F}"/>
              </a:ext>
            </a:extLst>
          </p:cNvPr>
          <p:cNvSpPr txBox="1"/>
          <p:nvPr/>
        </p:nvSpPr>
        <p:spPr>
          <a:xfrm>
            <a:off x="1938522" y="4717936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D1332AC-267A-360A-6D2F-C5B9CE6E1D21}"/>
              </a:ext>
            </a:extLst>
          </p:cNvPr>
          <p:cNvSpPr txBox="1"/>
          <p:nvPr/>
        </p:nvSpPr>
        <p:spPr>
          <a:xfrm>
            <a:off x="1938522" y="4277793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AF9E940-E39B-F776-6B99-BF1C899690EB}"/>
              </a:ext>
            </a:extLst>
          </p:cNvPr>
          <p:cNvSpPr txBox="1"/>
          <p:nvPr/>
        </p:nvSpPr>
        <p:spPr>
          <a:xfrm>
            <a:off x="5271829" y="4717936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3A0AA62-7C0F-75BF-162F-A4431494A511}"/>
              </a:ext>
            </a:extLst>
          </p:cNvPr>
          <p:cNvSpPr txBox="1"/>
          <p:nvPr/>
        </p:nvSpPr>
        <p:spPr>
          <a:xfrm>
            <a:off x="5271829" y="4283110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+mn-ea"/>
                <a:ea typeface="+mn-ea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386879006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3C216B6-8AF1-4897-B51C-370F9E65167E}"/>
</file>

<file path=customXml/itemProps2.xml><?xml version="1.0" encoding="utf-8"?>
<ds:datastoreItem xmlns:ds="http://schemas.openxmlformats.org/officeDocument/2006/customXml" ds:itemID="{633C6096-3346-44E1-8EC7-7D68DB353C06}"/>
</file>

<file path=customXml/itemProps3.xml><?xml version="1.0" encoding="utf-8"?>
<ds:datastoreItem xmlns:ds="http://schemas.openxmlformats.org/officeDocument/2006/customXml" ds:itemID="{60E5543B-DF3A-4624-8F6F-343E6433273B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modified xsi:type="dcterms:W3CDTF">2025-06-11T08:03:23Z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