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157378-36D1-4225-A027-17769D826A62}" v="3" dt="2025-06-11T06:35:51.3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7E424-9588-4321-A65A-0BFA2492349C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EFDC0-1653-41A3-92F0-E802C31614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962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1EFDC0-1653-41A3-92F0-E802C31614A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378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4DE98-9981-36A5-7BA4-676BDEBFE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456BC2-1AE5-340A-1E2D-AD75EC6E06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1B099A-ECD3-28AC-31C4-7E99A333E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D3842-E790-A924-A85E-D716F51EC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5091B8-8258-82B1-3171-6DDC8E7C3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97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C09F2E-7EC9-5627-5515-BA6B6EAF8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2A25FEE-A02F-ED11-4CD1-21C5F575A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D3D6A8-22C7-19C4-DCFE-F0A80E14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17A04C-DF99-F2BF-49EF-BC833E0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305DF-E2AF-4D1F-F305-723F2274B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28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C447CE-DBE3-F614-9E7E-DA4ACC953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384833-D8DF-3BD5-3489-1367896F1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390443-5ABE-FED9-8FDC-AAD4C201F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81CDEF-C318-C3C2-9DC6-BEE939476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7BE08-E4DD-EB25-BD2D-1886FADE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78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8B9CE5-5E4B-7167-020B-A5400D1C3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7BFA7B-C238-CF14-2CF8-E857608E7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B3C659-4FF5-8B4D-D545-C08C6B3ED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4C975C-7CEF-9644-0118-7DDEE7D0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ED84E-966B-C603-45E4-EFEBDFEE7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53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0E902C-344B-9C52-95AD-B4D21A042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9C0AE7-A58C-5FA7-295E-576746E6D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07368A-93D3-967C-8916-BED674577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4BA0FE-EFD1-C572-C231-CAE501FAB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D07233-4CF7-7B57-3811-C8C27DCB4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849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42B99-EA4D-1BDF-07AC-A8FA0A19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935476-3F73-B900-5713-D8CA45332A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F44B0B-056F-5A50-6AB7-E37F1077D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B5B445-FA20-2B6D-1B35-D91A337C5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6DA299-3FEE-841D-1965-5EE918192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C1EE6D-3F33-E140-DB72-B42EA24BE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7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A660AD-ED93-B835-A857-5FE43A8F7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A6013E-2F72-DEA2-AD59-2F51A23A2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A3FA89-D126-6EC9-4FF3-CC1DD6374E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EF7709-C4B2-6E82-C268-5414DD7442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B3EA86F-9D02-3E39-6FBB-4271FB7A8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F77A30A-E220-D6D1-D3AF-43890FC18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DB288A-C2BF-C6F3-AA3C-4537CBA2B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23C3E5-F45A-5F53-D2A3-861046A20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52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A5BA4-640B-504B-4127-32F4FDB4B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A846E38-A946-0FE9-A652-97E3B55EC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009535A-F959-F470-01B7-D2EF40C6D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F24A2A-CA05-646F-6AF0-5CEBDFF1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3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1F3A29-A766-C5DE-9864-8A67A7F26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00C3E0F-2316-1FA1-D403-F883388AC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E516ED-30ED-5DBE-FE4A-2D9CE0FC6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681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310925-CE8A-920F-9546-087F11DCD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E08E3D-F875-77A5-3F4E-2C51A5BF4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3EEB1B-82AE-F6A2-8862-2BC16A508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ECE722-7352-5A29-1C0E-B4FBEFF3C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A2B4A9-9329-ABB8-892D-8E1BBD3E6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887F72-9B20-0062-6CB5-A089DB7F1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64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87D9E9-CFBB-4599-453B-6E58148A8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040990-5E02-114C-E8C3-D42CA5C80B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6B7F8B4-6C6E-1B0E-F100-87AAF1350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C72CE9-461C-C21A-3F68-1D5D712D8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1C7FD8-B5DF-9EF8-3052-9EE4067E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7D5CAA-6579-22F6-9790-671CED39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96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DCCE76A-4A06-2C6D-0C16-1218C4171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2401A0E-A5C4-C79D-CBA0-DA61441C7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1CA92A-6EEE-073C-3E7F-A8B876905A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82606-AEE6-4528-BA1C-5160BA60E169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67E7F1-9FE0-97E3-FA5A-1C4CD915B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ADE1CB-5FDE-D1B3-775C-32E0EBA1AE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4FBD1-86C8-4DC9-AFA1-5723412E5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55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C7B2D68-6AD1-EAC2-45E1-A114F6AD4A64}"/>
              </a:ext>
            </a:extLst>
          </p:cNvPr>
          <p:cNvSpPr txBox="1"/>
          <p:nvPr/>
        </p:nvSpPr>
        <p:spPr>
          <a:xfrm>
            <a:off x="250141" y="553470"/>
            <a:ext cx="6938128" cy="17543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桁の好きな数を決める。（例：</a:t>
            </a:r>
            <a:r>
              <a:rPr kumimoji="1" lang="en-US" altLang="ja-JP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123</a:t>
            </a: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決めた数を</a:t>
            </a:r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回繰り返して</a:t>
            </a:r>
            <a:r>
              <a:rPr kumimoji="1" lang="en-US" altLang="ja-JP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桁の数にする。（例：</a:t>
            </a:r>
            <a:r>
              <a:rPr kumimoji="1" lang="en-US" altLang="ja-JP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123123</a:t>
            </a: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</a:t>
            </a:r>
            <a:r>
              <a:rPr kumimoji="1" lang="en-US" altLang="ja-JP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桁の数を７で割る。</a:t>
            </a:r>
            <a:endParaRPr kumimoji="1"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得られた商を</a:t>
            </a:r>
            <a:r>
              <a:rPr kumimoji="1" lang="en-US" altLang="ja-JP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で割る。</a:t>
            </a:r>
            <a:endParaRPr kumimoji="1"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得られた商を１３で割る。</a:t>
            </a:r>
            <a:endParaRPr kumimoji="1"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？？？（どうなったか自分で確かめよう）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7DDEE59-6B27-6EAD-A72C-7FAA76623EFA}"/>
              </a:ext>
            </a:extLst>
          </p:cNvPr>
          <p:cNvSpPr txBox="1"/>
          <p:nvPr/>
        </p:nvSpPr>
        <p:spPr>
          <a:xfrm>
            <a:off x="250141" y="79054"/>
            <a:ext cx="530844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文字式を使って、</a:t>
            </a:r>
            <a:r>
              <a:rPr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計算マジックの仕掛けを見破ろう！</a:t>
            </a:r>
            <a:endParaRPr kumimoji="1" lang="ja-JP" altLang="en-US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A9483D1-11EB-0DB1-A7C8-E74C427E97B8}"/>
              </a:ext>
            </a:extLst>
          </p:cNvPr>
          <p:cNvSpPr/>
          <p:nvPr/>
        </p:nvSpPr>
        <p:spPr>
          <a:xfrm>
            <a:off x="257531" y="2629247"/>
            <a:ext cx="4539915" cy="1927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3600FD1-7CE1-9FDB-8C23-477EF39CE941}"/>
              </a:ext>
            </a:extLst>
          </p:cNvPr>
          <p:cNvSpPr txBox="1"/>
          <p:nvPr/>
        </p:nvSpPr>
        <p:spPr>
          <a:xfrm>
            <a:off x="275263" y="2320122"/>
            <a:ext cx="3413247" cy="286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①好きな数字で計算してみよう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7AFB547-0144-7F30-BD15-CEEEE47967FF}"/>
              </a:ext>
            </a:extLst>
          </p:cNvPr>
          <p:cNvSpPr/>
          <p:nvPr/>
        </p:nvSpPr>
        <p:spPr>
          <a:xfrm>
            <a:off x="256939" y="4880805"/>
            <a:ext cx="4539915" cy="1927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458F34C-4417-DAFA-9EAE-DE49AA4C939D}"/>
              </a:ext>
            </a:extLst>
          </p:cNvPr>
          <p:cNvSpPr txBox="1"/>
          <p:nvPr/>
        </p:nvSpPr>
        <p:spPr>
          <a:xfrm>
            <a:off x="277683" y="4564889"/>
            <a:ext cx="275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②文字式で表してみよう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C7CAC2E-BED9-FFF8-8B41-11E33048409F}"/>
              </a:ext>
            </a:extLst>
          </p:cNvPr>
          <p:cNvSpPr/>
          <p:nvPr/>
        </p:nvSpPr>
        <p:spPr>
          <a:xfrm>
            <a:off x="5330090" y="2630360"/>
            <a:ext cx="6604379" cy="4178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037DC36-C609-0AE9-CC9E-4FE9BC5CA0EB}"/>
              </a:ext>
            </a:extLst>
          </p:cNvPr>
          <p:cNvSpPr txBox="1"/>
          <p:nvPr/>
        </p:nvSpPr>
        <p:spPr>
          <a:xfrm>
            <a:off x="5285139" y="2329302"/>
            <a:ext cx="6516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　①と②の活動を通して、文字式を使うとなぜ良いのか言葉で書いてみよう</a:t>
            </a:r>
          </a:p>
        </p:txBody>
      </p:sp>
      <p:pic>
        <p:nvPicPr>
          <p:cNvPr id="12" name="グラフィックス 11" descr="トランプ 枠線">
            <a:extLst>
              <a:ext uri="{FF2B5EF4-FFF2-40B4-BE49-F238E27FC236}">
                <a16:creationId xmlns:a16="http://schemas.microsoft.com/office/drawing/2014/main" id="{4B08CAED-690C-89B8-240F-EE1052ECE5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8057">
            <a:off x="8999623" y="973434"/>
            <a:ext cx="914400" cy="914400"/>
          </a:xfrm>
          <a:prstGeom prst="rect">
            <a:avLst/>
          </a:prstGeom>
        </p:spPr>
      </p:pic>
      <p:pic>
        <p:nvPicPr>
          <p:cNvPr id="14" name="グラフィックス 13" descr="トランプ 枠線">
            <a:extLst>
              <a:ext uri="{FF2B5EF4-FFF2-40B4-BE49-F238E27FC236}">
                <a16:creationId xmlns:a16="http://schemas.microsoft.com/office/drawing/2014/main" id="{9014EC2D-5D83-15DE-6F67-DC87EE624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801745">
            <a:off x="8449087" y="646412"/>
            <a:ext cx="914400" cy="9144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025D253-C311-E7A0-10D1-0A3088F97B85}"/>
              </a:ext>
            </a:extLst>
          </p:cNvPr>
          <p:cNvSpPr txBox="1"/>
          <p:nvPr/>
        </p:nvSpPr>
        <p:spPr>
          <a:xfrm>
            <a:off x="9980395" y="79054"/>
            <a:ext cx="1933921" cy="36933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0297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366C247-8EF1-4964-9E1A-DB07427A26AB}"/>
</file>

<file path=customXml/itemProps2.xml><?xml version="1.0" encoding="utf-8"?>
<ds:datastoreItem xmlns:ds="http://schemas.openxmlformats.org/officeDocument/2006/customXml" ds:itemID="{FDBF39A0-5EBC-43A1-A6D7-FE721086D2CD}"/>
</file>

<file path=customXml/itemProps3.xml><?xml version="1.0" encoding="utf-8"?>
<ds:datastoreItem xmlns:ds="http://schemas.openxmlformats.org/officeDocument/2006/customXml" ds:itemID="{3F2CB25E-7177-49B8-982A-E76EE9AEF5A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ワイド画面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2025-06-11T06:35:51Z</dcterms:created>
  <dcterms:modified xsi:type="dcterms:W3CDTF">2025-06-11T06:35:54Z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