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CCFF"/>
    <a:srgbClr val="FFFFCC"/>
    <a:srgbClr val="FFCC99"/>
    <a:srgbClr val="66FF99"/>
    <a:srgbClr val="FFCCFF"/>
    <a:srgbClr val="FF99CC"/>
    <a:srgbClr val="CCFFFF"/>
    <a:srgbClr val="FFCC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2A2C23-D888-4657-AB9B-AB5828A2EA25}" v="3" dt="2025-02-06T10:31:14.7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0" autoAdjust="0"/>
    <p:restoredTop sz="94660"/>
  </p:normalViewPr>
  <p:slideViewPr>
    <p:cSldViewPr snapToGrid="0">
      <p:cViewPr varScale="1">
        <p:scale>
          <a:sx n="94" d="100"/>
          <a:sy n="94" d="100"/>
        </p:scale>
        <p:origin x="8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839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365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95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67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89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648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202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146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35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3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344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CD94E1-C672-43C6-907D-68C989A16C1E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46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7C2F2E-3DCF-5127-CDE5-7E811E91A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491B5BF-3509-78C3-6E53-F55318ABDF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414821"/>
              </p:ext>
            </p:extLst>
          </p:nvPr>
        </p:nvGraphicFramePr>
        <p:xfrm>
          <a:off x="239346" y="191285"/>
          <a:ext cx="9427308" cy="36356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0323">
                  <a:extLst>
                    <a:ext uri="{9D8B030D-6E8A-4147-A177-3AD203B41FA5}">
                      <a16:colId xmlns:a16="http://schemas.microsoft.com/office/drawing/2014/main" val="3283354367"/>
                    </a:ext>
                  </a:extLst>
                </a:gridCol>
                <a:gridCol w="5565531">
                  <a:extLst>
                    <a:ext uri="{9D8B030D-6E8A-4147-A177-3AD203B41FA5}">
                      <a16:colId xmlns:a16="http://schemas.microsoft.com/office/drawing/2014/main" val="2345135315"/>
                    </a:ext>
                  </a:extLst>
                </a:gridCol>
                <a:gridCol w="2351454">
                  <a:extLst>
                    <a:ext uri="{9D8B030D-6E8A-4147-A177-3AD203B41FA5}">
                      <a16:colId xmlns:a16="http://schemas.microsoft.com/office/drawing/2014/main" val="1273182621"/>
                    </a:ext>
                  </a:extLst>
                </a:gridCol>
              </a:tblGrid>
              <a:tr h="82840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rgbClr val="FFFFFF"/>
                          </a:solidFill>
                          <a:latin typeface="MS PGothic"/>
                          <a:ea typeface="MS PGothic"/>
                        </a:rPr>
                        <a:t>（名称）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horzOverflow="overflow"/>
                </a:tc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1000" dirty="0">
                        <a:solidFill>
                          <a:srgbClr val="000000"/>
                        </a:solidFill>
                        <a:latin typeface="MS PGothic"/>
                      </a:endParaRPr>
                    </a:p>
                    <a:p>
                      <a:pPr algn="ctr"/>
                      <a:endParaRPr kumimoji="1" lang="en-US" altLang="ja-JP" sz="1000" dirty="0">
                        <a:solidFill>
                          <a:srgbClr val="000000"/>
                        </a:solidFill>
                        <a:latin typeface="MS PGothic"/>
                      </a:endParaRPr>
                    </a:p>
                    <a:p>
                      <a:pPr algn="ctr"/>
                      <a:endParaRPr kumimoji="1" lang="en-US" altLang="ja-JP" sz="1000" dirty="0">
                        <a:solidFill>
                          <a:srgbClr val="000000"/>
                        </a:solidFill>
                        <a:latin typeface="MS PGothic"/>
                      </a:endParaRPr>
                    </a:p>
                    <a:p>
                      <a:pPr algn="ctr"/>
                      <a:endParaRPr kumimoji="1" lang="en-US" altLang="ja-JP" sz="1000" dirty="0">
                        <a:solidFill>
                          <a:srgbClr val="000000"/>
                        </a:solidFill>
                        <a:latin typeface="MS PGothic"/>
                      </a:endParaRPr>
                    </a:p>
                    <a:p>
                      <a:pPr algn="ctr"/>
                      <a:r>
                        <a:rPr kumimoji="1" lang="ja-JP" altLang="en-US" sz="10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イメージ画像、イラスト</a:t>
                      </a:r>
                      <a:endParaRPr kumimoji="1" lang="en-US" altLang="ja-JP" sz="100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  <a:p>
                      <a:pPr algn="ctr"/>
                      <a:endParaRPr kumimoji="1" lang="en-US" altLang="ja-JP" sz="1000" dirty="0">
                        <a:solidFill>
                          <a:srgbClr val="FFFFFF"/>
                        </a:solidFill>
                        <a:latin typeface="MS PGothic"/>
                      </a:endParaRPr>
                    </a:p>
                    <a:p>
                      <a:pPr algn="ctr"/>
                      <a:endParaRPr kumimoji="1" lang="en-US" altLang="ja-JP" sz="1000" dirty="0">
                        <a:solidFill>
                          <a:srgbClr val="FFFFFF"/>
                        </a:solidFill>
                        <a:latin typeface="MS PGothic"/>
                      </a:endParaRPr>
                    </a:p>
                    <a:p>
                      <a:pPr algn="ctr"/>
                      <a:endParaRPr kumimoji="1" lang="en-US" altLang="ja-JP" sz="1000" dirty="0">
                        <a:solidFill>
                          <a:srgbClr val="FFFFFF"/>
                        </a:solidFill>
                        <a:latin typeface="MS PGothic"/>
                      </a:endParaRPr>
                    </a:p>
                    <a:p>
                      <a:pPr algn="ctr"/>
                      <a:endParaRPr kumimoji="1" lang="ja-JP" altLang="en-US" sz="1000" dirty="0">
                        <a:solidFill>
                          <a:srgbClr val="FFFFFF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716289"/>
                  </a:ext>
                </a:extLst>
              </a:tr>
              <a:tr h="3688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所在地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346841439"/>
                  </a:ext>
                </a:extLst>
              </a:tr>
              <a:tr h="246842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できた年、時代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>
                        <a:solidFill>
                          <a:srgbClr val="000000"/>
                        </a:solidFill>
                        <a:latin typeface="MS PGothic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618082835"/>
                  </a:ext>
                </a:extLst>
              </a:tr>
              <a:tr h="4487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関係する人物、団体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>
                        <a:solidFill>
                          <a:srgbClr val="000000"/>
                        </a:solidFill>
                        <a:latin typeface="MS PGothic"/>
                      </a:endParaRPr>
                    </a:p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S PGothic"/>
                          <a:ea typeface="MS PGothic"/>
                        </a:rPr>
                        <a:t>画像出典「サイト名」</a:t>
                      </a:r>
                      <a:endParaRPr kumimoji="1" lang="en-US" altLang="ja-JP" sz="1000" dirty="0">
                        <a:latin typeface="MS PGothic"/>
                        <a:ea typeface="MS PGothic"/>
                      </a:endParaRPr>
                    </a:p>
                    <a:p>
                      <a:r>
                        <a:rPr kumimoji="1" lang="en-US" altLang="ja-JP" sz="1000" dirty="0">
                          <a:latin typeface="MS PGothic"/>
                        </a:rPr>
                        <a:t>http://...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477932"/>
                  </a:ext>
                </a:extLst>
              </a:tr>
              <a:tr h="167164">
                <a:tc>
                  <a:txBody>
                    <a:bodyPr/>
                    <a:lstStyle/>
                    <a:p>
                      <a:r>
                        <a:rPr lang="ja-JP" altLang="en-US" sz="120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ことの始まり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en-US" altLang="ja-JP" sz="1400" dirty="0">
                        <a:solidFill>
                          <a:srgbClr val="000000"/>
                        </a:solidFill>
                        <a:latin typeface="MS PGothic"/>
                      </a:endParaRPr>
                    </a:p>
                    <a:p>
                      <a:endParaRPr kumimoji="1" lang="en-US" altLang="ja-JP" sz="1400" dirty="0">
                        <a:solidFill>
                          <a:srgbClr val="000000"/>
                        </a:solidFill>
                        <a:latin typeface="MS PGothic"/>
                      </a:endParaRPr>
                    </a:p>
                    <a:p>
                      <a:endParaRPr kumimoji="1" lang="en-US" altLang="ja-JP" sz="1400" dirty="0">
                        <a:solidFill>
                          <a:srgbClr val="000000"/>
                        </a:solidFill>
                        <a:latin typeface="MS PGothic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4161249974"/>
                  </a:ext>
                </a:extLst>
              </a:tr>
              <a:tr h="167164">
                <a:tc gridSpan="3"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900" u="none" strike="noStrike" noProof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参考資料：</a:t>
                      </a:r>
                      <a:endParaRPr lang="ja-JP" altLang="en-US" sz="900" u="none" strike="noStrike" noProof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ja-JP" sz="900" u="none" strike="noStrike" noProof="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2110052927"/>
                  </a:ext>
                </a:extLst>
              </a:tr>
              <a:tr h="322145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きっと</a:t>
                      </a:r>
                      <a:endParaRPr kumimoji="1" lang="en-US" altLang="ja-JP" sz="120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  <a:p>
                      <a:r>
                        <a:rPr kumimoji="1" lang="ja-JP" altLang="en-US" sz="12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こんなところだと思う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en-US" altLang="ja-JP" sz="1400" dirty="0">
                        <a:solidFill>
                          <a:srgbClr val="000000"/>
                        </a:solidFill>
                        <a:latin typeface="MS PGothic"/>
                      </a:endParaRPr>
                    </a:p>
                    <a:p>
                      <a:endParaRPr kumimoji="1" lang="en-US" altLang="ja-JP" sz="1400" dirty="0">
                        <a:solidFill>
                          <a:srgbClr val="000000"/>
                        </a:solidFill>
                        <a:latin typeface="MS PGothic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3628775180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55F20498-9671-92A8-3328-DB09B962BA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154345"/>
              </p:ext>
            </p:extLst>
          </p:nvPr>
        </p:nvGraphicFramePr>
        <p:xfrm>
          <a:off x="239347" y="3890538"/>
          <a:ext cx="9427307" cy="25827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27307">
                  <a:extLst>
                    <a:ext uri="{9D8B030D-6E8A-4147-A177-3AD203B41FA5}">
                      <a16:colId xmlns:a16="http://schemas.microsoft.com/office/drawing/2014/main" val="3441481924"/>
                    </a:ext>
                  </a:extLst>
                </a:gridCol>
              </a:tblGrid>
              <a:tr h="3389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行ってみて知ったこと、分かったこと</a:t>
                      </a:r>
                      <a:endParaRPr kumimoji="1" lang="en-US" altLang="ja-JP" sz="120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708693"/>
                  </a:ext>
                </a:extLst>
              </a:tr>
              <a:tr h="921296">
                <a:tc>
                  <a:txBody>
                    <a:bodyPr/>
                    <a:lstStyle/>
                    <a:p>
                      <a:endParaRPr kumimoji="1" lang="en-US" altLang="ja-JP" sz="1400" dirty="0">
                        <a:solidFill>
                          <a:srgbClr val="000000"/>
                        </a:solidFill>
                        <a:latin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2706546"/>
                  </a:ext>
                </a:extLst>
              </a:tr>
              <a:tr h="3389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行ってみて感じたこと</a:t>
                      </a: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6598456"/>
                  </a:ext>
                </a:extLst>
              </a:tr>
              <a:tr h="983646">
                <a:tc>
                  <a:txBody>
                    <a:bodyPr/>
                    <a:lstStyle/>
                    <a:p>
                      <a:endParaRPr kumimoji="1" lang="en-US" altLang="ja-JP" sz="1400" dirty="0">
                        <a:solidFill>
                          <a:srgbClr val="000000"/>
                        </a:solidFill>
                        <a:latin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6764347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A1BBDAE-B277-7C41-FE09-7510F15DCEBF}"/>
              </a:ext>
            </a:extLst>
          </p:cNvPr>
          <p:cNvSpPr txBox="1"/>
          <p:nvPr/>
        </p:nvSpPr>
        <p:spPr>
          <a:xfrm>
            <a:off x="239346" y="6465957"/>
            <a:ext cx="4800600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ja-JP" altLang="en-US" sz="1600">
                <a:latin typeface="ＭＳ Ｐゴシック"/>
                <a:ea typeface="ＭＳ Ｐゴシック"/>
              </a:rPr>
              <a:t>年　組　番　名前：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6FF88E1-C22D-84B6-67C5-8C58EB0FCFAC}"/>
              </a:ext>
            </a:extLst>
          </p:cNvPr>
          <p:cNvSpPr txBox="1"/>
          <p:nvPr/>
        </p:nvSpPr>
        <p:spPr>
          <a:xfrm>
            <a:off x="8778563" y="6465957"/>
            <a:ext cx="888089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kumimoji="1" lang="ja-JP" altLang="en-US" sz="1600">
                <a:latin typeface="ＭＳ Ｐゴシック"/>
                <a:ea typeface="ＭＳ Ｐゴシック"/>
              </a:rPr>
              <a:t>班</a:t>
            </a:r>
          </a:p>
        </p:txBody>
      </p:sp>
    </p:spTree>
    <p:extLst>
      <p:ext uri="{BB962C8B-B14F-4D97-AF65-F5344CB8AC3E}">
        <p14:creationId xmlns:p14="http://schemas.microsoft.com/office/powerpoint/2010/main" val="3952078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70898B2-FC3B-4387-955D-90958DDBC82B}"/>
</file>

<file path=customXml/itemProps2.xml><?xml version="1.0" encoding="utf-8"?>
<ds:datastoreItem xmlns:ds="http://schemas.openxmlformats.org/officeDocument/2006/customXml" ds:itemID="{F88F0866-8734-45F8-A84F-46676004911F}"/>
</file>

<file path=customXml/itemProps3.xml><?xml version="1.0" encoding="utf-8"?>
<ds:datastoreItem xmlns:ds="http://schemas.openxmlformats.org/officeDocument/2006/customXml" ds:itemID="{B522F8A4-2DB8-4826-9726-C2C53DA16C8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</Words>
  <Application>Microsoft Office PowerPoint</Application>
  <PresentationFormat>A4 210 x 297 mm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Ｐゴシック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2025-02-06T10:31:14Z</dcterms:created>
  <dcterms:modified xsi:type="dcterms:W3CDTF">2025-02-06T10:31:21Z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