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sldIdLst>
    <p:sldId id="262" r:id="rId5"/>
    <p:sldId id="261" r:id="rId6"/>
    <p:sldId id="260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CCECFF"/>
    <a:srgbClr val="FFFFCC"/>
    <a:srgbClr val="CCCCFF"/>
    <a:srgbClr val="FFCCCC"/>
    <a:srgbClr val="CCFFCC"/>
    <a:srgbClr val="99CCFF"/>
    <a:srgbClr val="3399FF"/>
    <a:srgbClr val="DDDDDD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A70B15-B73D-0893-4B4F-AC2604FA2C94}" v="189" dt="2025-01-30T06:44:06.495"/>
    <p1510:client id="{EBB85324-2523-9669-1317-042A943CFCBC}" v="42" dt="2025-01-30T06:56:38.2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87443" autoAdjust="0"/>
  </p:normalViewPr>
  <p:slideViewPr>
    <p:cSldViewPr snapToGrid="0">
      <p:cViewPr varScale="1">
        <p:scale>
          <a:sx n="70" d="100"/>
          <a:sy n="70" d="100"/>
        </p:scale>
        <p:origin x="11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839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365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95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67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89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648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202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46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35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3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34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CD94E1-C672-43C6-907D-68C989A16C1E}" type="datetimeFigureOut">
              <a:rPr kumimoji="1" lang="ja-JP" altLang="en-US" smtClean="0"/>
              <a:t>2025/1/29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46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C12259-AFA3-10D6-5513-236042192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0CEEB1E-2567-9D97-B36E-AA6FF25335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065186"/>
              </p:ext>
            </p:extLst>
          </p:nvPr>
        </p:nvGraphicFramePr>
        <p:xfrm>
          <a:off x="288193" y="694264"/>
          <a:ext cx="9356968" cy="57006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9242">
                  <a:extLst>
                    <a:ext uri="{9D8B030D-6E8A-4147-A177-3AD203B41FA5}">
                      <a16:colId xmlns:a16="http://schemas.microsoft.com/office/drawing/2014/main" val="3885363167"/>
                    </a:ext>
                  </a:extLst>
                </a:gridCol>
                <a:gridCol w="2339242">
                  <a:extLst>
                    <a:ext uri="{9D8B030D-6E8A-4147-A177-3AD203B41FA5}">
                      <a16:colId xmlns:a16="http://schemas.microsoft.com/office/drawing/2014/main" val="1585282251"/>
                    </a:ext>
                  </a:extLst>
                </a:gridCol>
                <a:gridCol w="2339242">
                  <a:extLst>
                    <a:ext uri="{9D8B030D-6E8A-4147-A177-3AD203B41FA5}">
                      <a16:colId xmlns:a16="http://schemas.microsoft.com/office/drawing/2014/main" val="595255984"/>
                    </a:ext>
                  </a:extLst>
                </a:gridCol>
                <a:gridCol w="2339242">
                  <a:extLst>
                    <a:ext uri="{9D8B030D-6E8A-4147-A177-3AD203B41FA5}">
                      <a16:colId xmlns:a16="http://schemas.microsoft.com/office/drawing/2014/main" val="2450456755"/>
                    </a:ext>
                  </a:extLst>
                </a:gridCol>
              </a:tblGrid>
              <a:tr h="3989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海でくらす</a:t>
                      </a:r>
                    </a:p>
                  </a:txBody>
                  <a:tcPr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川や海でくらす</a:t>
                      </a:r>
                    </a:p>
                  </a:txBody>
                  <a:tcPr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水中でも陸上でもくらす</a:t>
                      </a: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土の中でくらす</a:t>
                      </a: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665861"/>
                  </a:ext>
                </a:extLst>
              </a:tr>
              <a:tr h="2426677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873142"/>
                  </a:ext>
                </a:extLst>
              </a:tr>
              <a:tr h="44840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草原でくらす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空を飛んでくらす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森でくらす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人間とくらす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8870594"/>
                  </a:ext>
                </a:extLst>
              </a:tr>
              <a:tr h="2426677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889164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ED09B3B-1DB3-F784-0FF2-B695C99CC1AD}"/>
              </a:ext>
            </a:extLst>
          </p:cNvPr>
          <p:cNvSpPr/>
          <p:nvPr/>
        </p:nvSpPr>
        <p:spPr>
          <a:xfrm>
            <a:off x="369279" y="1207476"/>
            <a:ext cx="844061" cy="3516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マグロ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57778E1-DDBF-14B9-9B01-45C57D62419C}"/>
              </a:ext>
            </a:extLst>
          </p:cNvPr>
          <p:cNvSpPr txBox="1"/>
          <p:nvPr/>
        </p:nvSpPr>
        <p:spPr>
          <a:xfrm>
            <a:off x="260839" y="189464"/>
            <a:ext cx="5833648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>
                <a:latin typeface="ＭＳ Ｐゴシック"/>
                <a:ea typeface="ＭＳ Ｐゴシック"/>
              </a:rPr>
              <a:t>①様々な動物を活動している場所ごとに挙げてみましょう。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19460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7B7DC-3619-2DB9-09D2-F53614628E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CF6E72E-7D2A-B405-4301-F774E63823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789594"/>
              </p:ext>
            </p:extLst>
          </p:nvPr>
        </p:nvGraphicFramePr>
        <p:xfrm>
          <a:off x="237340" y="815730"/>
          <a:ext cx="9205542" cy="40215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2838">
                  <a:extLst>
                    <a:ext uri="{9D8B030D-6E8A-4147-A177-3AD203B41FA5}">
                      <a16:colId xmlns:a16="http://schemas.microsoft.com/office/drawing/2014/main" val="4285190545"/>
                    </a:ext>
                  </a:extLst>
                </a:gridCol>
                <a:gridCol w="1022838">
                  <a:extLst>
                    <a:ext uri="{9D8B030D-6E8A-4147-A177-3AD203B41FA5}">
                      <a16:colId xmlns:a16="http://schemas.microsoft.com/office/drawing/2014/main" val="2507457073"/>
                    </a:ext>
                  </a:extLst>
                </a:gridCol>
                <a:gridCol w="1022838">
                  <a:extLst>
                    <a:ext uri="{9D8B030D-6E8A-4147-A177-3AD203B41FA5}">
                      <a16:colId xmlns:a16="http://schemas.microsoft.com/office/drawing/2014/main" val="3487193525"/>
                    </a:ext>
                  </a:extLst>
                </a:gridCol>
                <a:gridCol w="1022838">
                  <a:extLst>
                    <a:ext uri="{9D8B030D-6E8A-4147-A177-3AD203B41FA5}">
                      <a16:colId xmlns:a16="http://schemas.microsoft.com/office/drawing/2014/main" val="2257482612"/>
                    </a:ext>
                  </a:extLst>
                </a:gridCol>
                <a:gridCol w="1022838">
                  <a:extLst>
                    <a:ext uri="{9D8B030D-6E8A-4147-A177-3AD203B41FA5}">
                      <a16:colId xmlns:a16="http://schemas.microsoft.com/office/drawing/2014/main" val="2728402434"/>
                    </a:ext>
                  </a:extLst>
                </a:gridCol>
                <a:gridCol w="1022838">
                  <a:extLst>
                    <a:ext uri="{9D8B030D-6E8A-4147-A177-3AD203B41FA5}">
                      <a16:colId xmlns:a16="http://schemas.microsoft.com/office/drawing/2014/main" val="2342967645"/>
                    </a:ext>
                  </a:extLst>
                </a:gridCol>
                <a:gridCol w="1022838">
                  <a:extLst>
                    <a:ext uri="{9D8B030D-6E8A-4147-A177-3AD203B41FA5}">
                      <a16:colId xmlns:a16="http://schemas.microsoft.com/office/drawing/2014/main" val="3214973438"/>
                    </a:ext>
                  </a:extLst>
                </a:gridCol>
                <a:gridCol w="1022838">
                  <a:extLst>
                    <a:ext uri="{9D8B030D-6E8A-4147-A177-3AD203B41FA5}">
                      <a16:colId xmlns:a16="http://schemas.microsoft.com/office/drawing/2014/main" val="3451341115"/>
                    </a:ext>
                  </a:extLst>
                </a:gridCol>
                <a:gridCol w="1022838">
                  <a:extLst>
                    <a:ext uri="{9D8B030D-6E8A-4147-A177-3AD203B41FA5}">
                      <a16:colId xmlns:a16="http://schemas.microsoft.com/office/drawing/2014/main" val="3395933968"/>
                    </a:ext>
                  </a:extLst>
                </a:gridCol>
              </a:tblGrid>
              <a:tr h="430824">
                <a:tc row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脊椎動物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horzOverflow="overflow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horzOverflow="overflow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horzOverflow="overflow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horzOverflow="overflow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無脊椎動物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horzOverflow="overflow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38024722"/>
                  </a:ext>
                </a:extLst>
              </a:tr>
              <a:tr h="430824">
                <a:tc vMerge="1"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魚類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両生類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は虫類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鳥類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哺乳類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節足動物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軟体動物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その他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425215"/>
                  </a:ext>
                </a:extLst>
              </a:tr>
              <a:tr h="597876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背骨の</a:t>
                      </a:r>
                      <a:endParaRPr kumimoji="1" lang="en-US" altLang="ja-JP" sz="160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  <a:p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有無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04049"/>
                  </a:ext>
                </a:extLst>
              </a:tr>
              <a:tr h="615462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子の</a:t>
                      </a:r>
                      <a:endParaRPr kumimoji="1" lang="en-US" altLang="ja-JP" sz="160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  <a:p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生まれ方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762260"/>
                  </a:ext>
                </a:extLst>
              </a:tr>
              <a:tr h="1946577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呼吸を</a:t>
                      </a:r>
                      <a:endParaRPr kumimoji="1" lang="en-US" altLang="ja-JP" sz="160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  <a:p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行う場所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346903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9AEA118-5980-B1AD-7168-52187B51ED98}"/>
              </a:ext>
            </a:extLst>
          </p:cNvPr>
          <p:cNvSpPr txBox="1"/>
          <p:nvPr/>
        </p:nvSpPr>
        <p:spPr>
          <a:xfrm>
            <a:off x="237340" y="281651"/>
            <a:ext cx="4793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 動物を分類するときの観点を整理しましょう。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793074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95C64-A8A1-B52B-4AB2-D563FF3A2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70DF733-D550-13E4-8FF5-CE7B31F7F2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716711"/>
              </p:ext>
            </p:extLst>
          </p:nvPr>
        </p:nvGraphicFramePr>
        <p:xfrm>
          <a:off x="288193" y="713312"/>
          <a:ext cx="9356968" cy="57006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9242">
                  <a:extLst>
                    <a:ext uri="{9D8B030D-6E8A-4147-A177-3AD203B41FA5}">
                      <a16:colId xmlns:a16="http://schemas.microsoft.com/office/drawing/2014/main" val="3885363167"/>
                    </a:ext>
                  </a:extLst>
                </a:gridCol>
                <a:gridCol w="2339242">
                  <a:extLst>
                    <a:ext uri="{9D8B030D-6E8A-4147-A177-3AD203B41FA5}">
                      <a16:colId xmlns:a16="http://schemas.microsoft.com/office/drawing/2014/main" val="1585282251"/>
                    </a:ext>
                  </a:extLst>
                </a:gridCol>
                <a:gridCol w="2339242">
                  <a:extLst>
                    <a:ext uri="{9D8B030D-6E8A-4147-A177-3AD203B41FA5}">
                      <a16:colId xmlns:a16="http://schemas.microsoft.com/office/drawing/2014/main" val="595255984"/>
                    </a:ext>
                  </a:extLst>
                </a:gridCol>
                <a:gridCol w="2339242">
                  <a:extLst>
                    <a:ext uri="{9D8B030D-6E8A-4147-A177-3AD203B41FA5}">
                      <a16:colId xmlns:a16="http://schemas.microsoft.com/office/drawing/2014/main" val="2450456755"/>
                    </a:ext>
                  </a:extLst>
                </a:gridCol>
              </a:tblGrid>
              <a:tr h="3989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魚類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両生類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は虫類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鳥類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665861"/>
                  </a:ext>
                </a:extLst>
              </a:tr>
              <a:tr h="2426677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873142"/>
                  </a:ext>
                </a:extLst>
              </a:tr>
              <a:tr h="44840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哺乳（ほにゅう）類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節足動物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軟（なん）体動物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その他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870594"/>
                  </a:ext>
                </a:extLst>
              </a:tr>
              <a:tr h="2426677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4889164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73C60C2-4E2C-45BC-E9B7-A4800F66C70E}"/>
              </a:ext>
            </a:extLst>
          </p:cNvPr>
          <p:cNvSpPr txBox="1"/>
          <p:nvPr/>
        </p:nvSpPr>
        <p:spPr>
          <a:xfrm>
            <a:off x="260839" y="258641"/>
            <a:ext cx="6288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 ①で挙げた動物を②で整理した観点をもとに分類しましょう。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1638773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56CB92-825E-4F80-9A18-C7004FDFE3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eaadb8-670c-4bbc-bf54-732c07c9b9a6"/>
    <ds:schemaRef ds:uri="9240f669-f077-4ccc-9b51-f4d7bb1f72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C79C8C-8A14-472E-84D9-C0F2CD7F5757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ceeaadb8-670c-4bbc-bf54-732c07c9b9a6"/>
    <ds:schemaRef ds:uri="http://schemas.microsoft.com/office/2006/metadata/properties"/>
    <ds:schemaRef ds:uri="http://schemas.openxmlformats.org/package/2006/metadata/core-properties"/>
    <ds:schemaRef ds:uri="9240f669-f077-4ccc-9b51-f4d7bb1f72f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45C23E-A961-45DE-A5B3-167470D0F4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</Words>
  <Application>Microsoft Office PowerPoint</Application>
  <PresentationFormat>A4 Paper (210x297 mm)</PresentationFormat>
  <Paragraphs>36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テーマ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41</cp:revision>
  <dcterms:created xsi:type="dcterms:W3CDTF">2024-04-08T03:01:57Z</dcterms:created>
  <dcterms:modified xsi:type="dcterms:W3CDTF">2025-01-30T06:56:56Z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0x010100DAC8B651FE8FAB4980A0CD832FD20183</vt:lpwstr>
  </property>
  <property fmtid="{D5CDD505-2E9C-101B-9397-08002B2CF9AE}" pid="3" name="MediaServiceImageTags">
    <vt:lpwstr/>
  </property>
</Properties>
</file>