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CC99"/>
    <a:srgbClr val="CCFFCC"/>
    <a:srgbClr val="66FF99"/>
    <a:srgbClr val="FFCCFF"/>
    <a:srgbClr val="FF99CC"/>
    <a:srgbClr val="CCFFFF"/>
    <a:srgbClr val="FFCCCC"/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BE70295-7E83-41FC-BB2A-51F8727328C2}" v="3" dt="2025-02-06T04:45:40.04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18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D94E1-C672-43C6-907D-68C989A16C1E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31985-AC0E-4EFB-9CD6-34AB8A1DB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18392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D94E1-C672-43C6-907D-68C989A16C1E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31985-AC0E-4EFB-9CD6-34AB8A1DB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9365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D94E1-C672-43C6-907D-68C989A16C1E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31985-AC0E-4EFB-9CD6-34AB8A1DB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89592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D94E1-C672-43C6-907D-68C989A16C1E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31985-AC0E-4EFB-9CD6-34AB8A1DB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8671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D94E1-C672-43C6-907D-68C989A16C1E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31985-AC0E-4EFB-9CD6-34AB8A1DB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08931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D94E1-C672-43C6-907D-68C989A16C1E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31985-AC0E-4EFB-9CD6-34AB8A1DB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26480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D94E1-C672-43C6-907D-68C989A16C1E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31985-AC0E-4EFB-9CD6-34AB8A1DB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202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D94E1-C672-43C6-907D-68C989A16C1E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31985-AC0E-4EFB-9CD6-34AB8A1DB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31469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D94E1-C672-43C6-907D-68C989A16C1E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31985-AC0E-4EFB-9CD6-34AB8A1DB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93559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D94E1-C672-43C6-907D-68C989A16C1E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31985-AC0E-4EFB-9CD6-34AB8A1DB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3391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CD94E1-C672-43C6-907D-68C989A16C1E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31985-AC0E-4EFB-9CD6-34AB8A1DB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0344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ACD94E1-C672-43C6-907D-68C989A16C1E}" type="datetimeFigureOut">
              <a:rPr kumimoji="1" lang="ja-JP" altLang="en-US" smtClean="0"/>
              <a:t>2025/2/5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C731985-AC0E-4EFB-9CD6-34AB8A1DB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2463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7A583AB0-854B-9841-C168-A0A3B6349E95}"/>
              </a:ext>
            </a:extLst>
          </p:cNvPr>
          <p:cNvSpPr/>
          <p:nvPr/>
        </p:nvSpPr>
        <p:spPr>
          <a:xfrm>
            <a:off x="258232" y="3869265"/>
            <a:ext cx="9389533" cy="281940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7D54E494-EA73-63D7-E0BA-F4004A34565B}"/>
              </a:ext>
            </a:extLst>
          </p:cNvPr>
          <p:cNvSpPr/>
          <p:nvPr/>
        </p:nvSpPr>
        <p:spPr>
          <a:xfrm>
            <a:off x="3509433" y="177798"/>
            <a:ext cx="2887133" cy="6011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五大栄養素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7357A6BF-7FB7-B7F9-1258-7EBFBEF17F64}"/>
              </a:ext>
            </a:extLst>
          </p:cNvPr>
          <p:cNvSpPr/>
          <p:nvPr/>
        </p:nvSpPr>
        <p:spPr>
          <a:xfrm>
            <a:off x="258231" y="956731"/>
            <a:ext cx="2184400" cy="6011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三大栄養素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C6A9C5E9-102A-0246-B660-223E6B6174C4}"/>
              </a:ext>
            </a:extLst>
          </p:cNvPr>
          <p:cNvSpPr/>
          <p:nvPr/>
        </p:nvSpPr>
        <p:spPr>
          <a:xfrm>
            <a:off x="258233" y="956729"/>
            <a:ext cx="9389533" cy="281940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944DC32A-03E8-4E35-2BB7-D4F78ED81705}"/>
              </a:ext>
            </a:extLst>
          </p:cNvPr>
          <p:cNvSpPr/>
          <p:nvPr/>
        </p:nvSpPr>
        <p:spPr>
          <a:xfrm>
            <a:off x="241301" y="3869265"/>
            <a:ext cx="2184400" cy="6011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微量栄養素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822D9529-1836-D7AB-F13D-7F7FDD8C0F9D}"/>
              </a:ext>
            </a:extLst>
          </p:cNvPr>
          <p:cNvSpPr/>
          <p:nvPr/>
        </p:nvSpPr>
        <p:spPr>
          <a:xfrm>
            <a:off x="440267" y="1854198"/>
            <a:ext cx="2921000" cy="1490134"/>
          </a:xfrm>
          <a:prstGeom prst="rect">
            <a:avLst/>
          </a:prstGeom>
          <a:solidFill>
            <a:srgbClr val="FF99CC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【】</a:t>
            </a:r>
          </a:p>
          <a:p>
            <a:pPr algn="ctr"/>
            <a:r>
              <a:rPr kumimoji="1" lang="ja-JP" altLang="en-US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体の組織をつくる。</a:t>
            </a:r>
            <a:endParaRPr kumimoji="1" lang="en-US" altLang="ja-JP" sz="240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エネルギーになる。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6E7EF8EC-E7DD-AEE2-0644-BE926472FB98}"/>
              </a:ext>
            </a:extLst>
          </p:cNvPr>
          <p:cNvSpPr/>
          <p:nvPr/>
        </p:nvSpPr>
        <p:spPr>
          <a:xfrm>
            <a:off x="3513665" y="1854198"/>
            <a:ext cx="2921000" cy="1490134"/>
          </a:xfrm>
          <a:prstGeom prst="rect">
            <a:avLst/>
          </a:prstGeom>
          <a:solidFill>
            <a:srgbClr val="FFCCCC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【】</a:t>
            </a:r>
          </a:p>
          <a:p>
            <a:pPr algn="ctr"/>
            <a:r>
              <a:rPr kumimoji="1" lang="ja-JP" altLang="en-US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エネルギーになる。</a:t>
            </a: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644B3439-B921-E745-C8D6-9CF7569CB532}"/>
              </a:ext>
            </a:extLst>
          </p:cNvPr>
          <p:cNvSpPr/>
          <p:nvPr/>
        </p:nvSpPr>
        <p:spPr>
          <a:xfrm>
            <a:off x="6574364" y="1854198"/>
            <a:ext cx="2921000" cy="1490134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【】</a:t>
            </a:r>
          </a:p>
          <a:p>
            <a:pPr algn="ctr"/>
            <a:r>
              <a:rPr kumimoji="1" lang="ja-JP" altLang="en-US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体の組織をつくる。</a:t>
            </a:r>
            <a:endParaRPr kumimoji="1" lang="en-US" altLang="ja-JP" sz="240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エネルギーになる。</a:t>
            </a: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5021826D-937F-2A7B-9FC0-CDEAC5A62AD4}"/>
              </a:ext>
            </a:extLst>
          </p:cNvPr>
          <p:cNvSpPr/>
          <p:nvPr/>
        </p:nvSpPr>
        <p:spPr>
          <a:xfrm>
            <a:off x="1706032" y="4698999"/>
            <a:ext cx="2921000" cy="1490134"/>
          </a:xfrm>
          <a:prstGeom prst="rect">
            <a:avLst/>
          </a:prstGeom>
          <a:solidFill>
            <a:srgbClr val="CCFF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【】</a:t>
            </a:r>
          </a:p>
          <a:p>
            <a:pPr algn="ctr"/>
            <a:r>
              <a:rPr kumimoji="1" lang="ja-JP" altLang="en-US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体の組織をつくる。</a:t>
            </a:r>
            <a:endParaRPr kumimoji="1" lang="en-US" altLang="ja-JP" sz="240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体の調子を整える。</a:t>
            </a: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0ED65076-26EC-0825-2DED-3D089ABA604C}"/>
              </a:ext>
            </a:extLst>
          </p:cNvPr>
          <p:cNvSpPr/>
          <p:nvPr/>
        </p:nvSpPr>
        <p:spPr>
          <a:xfrm>
            <a:off x="5278968" y="4698999"/>
            <a:ext cx="2921000" cy="1490134"/>
          </a:xfrm>
          <a:prstGeom prst="rect">
            <a:avLst/>
          </a:prstGeom>
          <a:solidFill>
            <a:srgbClr val="CCFFCC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【】</a:t>
            </a:r>
          </a:p>
          <a:p>
            <a:pPr algn="ctr"/>
            <a:r>
              <a:rPr kumimoji="1" lang="ja-JP" altLang="en-US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体の調子を整える。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5AFA01CA-B20E-BFFA-B920-D3B3263384CC}"/>
              </a:ext>
            </a:extLst>
          </p:cNvPr>
          <p:cNvSpPr/>
          <p:nvPr/>
        </p:nvSpPr>
        <p:spPr>
          <a:xfrm>
            <a:off x="7327899" y="575731"/>
            <a:ext cx="2578101" cy="4064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【】</a:t>
            </a:r>
            <a:r>
              <a:rPr kumimoji="1" lang="ja-JP" altLang="en-US" sz="1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の中に入力しましょう。</a:t>
            </a:r>
          </a:p>
        </p:txBody>
      </p:sp>
    </p:spTree>
    <p:extLst>
      <p:ext uri="{BB962C8B-B14F-4D97-AF65-F5344CB8AC3E}">
        <p14:creationId xmlns:p14="http://schemas.microsoft.com/office/powerpoint/2010/main" val="39383422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8D22A3EC-09FE-E509-EB58-2D3516322865}"/>
              </a:ext>
            </a:extLst>
          </p:cNvPr>
          <p:cNvSpPr/>
          <p:nvPr/>
        </p:nvSpPr>
        <p:spPr>
          <a:xfrm>
            <a:off x="114297" y="406401"/>
            <a:ext cx="3128436" cy="6223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E2786097-1356-6F8F-16F6-E7C0DC7F497B}"/>
              </a:ext>
            </a:extLst>
          </p:cNvPr>
          <p:cNvSpPr/>
          <p:nvPr/>
        </p:nvSpPr>
        <p:spPr>
          <a:xfrm>
            <a:off x="114297" y="364067"/>
            <a:ext cx="3128436" cy="6011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主に体の組織をつくる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75851EBB-07ED-A225-642F-AD716392E472}"/>
              </a:ext>
            </a:extLst>
          </p:cNvPr>
          <p:cNvSpPr/>
          <p:nvPr/>
        </p:nvSpPr>
        <p:spPr>
          <a:xfrm>
            <a:off x="3329513" y="406401"/>
            <a:ext cx="3128436" cy="622300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D9DF5129-72FB-4389-25BB-4DE2E72EF6DA}"/>
              </a:ext>
            </a:extLst>
          </p:cNvPr>
          <p:cNvSpPr/>
          <p:nvPr/>
        </p:nvSpPr>
        <p:spPr>
          <a:xfrm>
            <a:off x="6557430" y="406401"/>
            <a:ext cx="3263902" cy="6223000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4765070B-AF60-180B-A170-868D5D24C1A3}"/>
              </a:ext>
            </a:extLst>
          </p:cNvPr>
          <p:cNvSpPr/>
          <p:nvPr/>
        </p:nvSpPr>
        <p:spPr>
          <a:xfrm>
            <a:off x="3297769" y="364066"/>
            <a:ext cx="3128436" cy="6011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主に体の調子を整える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DF5378D8-81AE-4709-A516-23DE3BFDD247}"/>
              </a:ext>
            </a:extLst>
          </p:cNvPr>
          <p:cNvSpPr/>
          <p:nvPr/>
        </p:nvSpPr>
        <p:spPr>
          <a:xfrm>
            <a:off x="6625163" y="364065"/>
            <a:ext cx="3128436" cy="6011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主にエネルギーになる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1D4786BA-E759-1EF9-3C7B-C18AAB5916DB}"/>
              </a:ext>
            </a:extLst>
          </p:cNvPr>
          <p:cNvSpPr/>
          <p:nvPr/>
        </p:nvSpPr>
        <p:spPr>
          <a:xfrm>
            <a:off x="1261534" y="67734"/>
            <a:ext cx="8602135" cy="4064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kumimoji="1" lang="ja-JP" altLang="en-US" sz="1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五大栄養素のはたらきに応じて下記の枠に入れましょう。複数の枠に入る栄養素もあります。</a:t>
            </a:r>
          </a:p>
        </p:txBody>
      </p:sp>
    </p:spTree>
    <p:extLst>
      <p:ext uri="{BB962C8B-B14F-4D97-AF65-F5344CB8AC3E}">
        <p14:creationId xmlns:p14="http://schemas.microsoft.com/office/powerpoint/2010/main" val="35117782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7D54E494-EA73-63D7-E0BA-F4004A34565B}"/>
              </a:ext>
            </a:extLst>
          </p:cNvPr>
          <p:cNvSpPr/>
          <p:nvPr/>
        </p:nvSpPr>
        <p:spPr>
          <a:xfrm>
            <a:off x="2980267" y="177798"/>
            <a:ext cx="3886200" cy="6011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６つの基礎食品群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C08FD72C-6086-9DF1-9234-D43C07FFE260}"/>
              </a:ext>
            </a:extLst>
          </p:cNvPr>
          <p:cNvSpPr/>
          <p:nvPr/>
        </p:nvSpPr>
        <p:spPr>
          <a:xfrm>
            <a:off x="364067" y="778933"/>
            <a:ext cx="9271000" cy="736600"/>
          </a:xfrm>
          <a:prstGeom prst="rect">
            <a:avLst/>
          </a:prstGeom>
          <a:solidFill>
            <a:srgbClr val="FF99CC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群</a:t>
            </a:r>
            <a:r>
              <a:rPr kumimoji="1" lang="en-US" altLang="ja-JP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【】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E3C2A6E9-126D-265E-1509-7CFB0159D626}"/>
              </a:ext>
            </a:extLst>
          </p:cNvPr>
          <p:cNvSpPr/>
          <p:nvPr/>
        </p:nvSpPr>
        <p:spPr>
          <a:xfrm>
            <a:off x="364067" y="1659467"/>
            <a:ext cx="9271000" cy="457201"/>
          </a:xfrm>
          <a:prstGeom prst="rect">
            <a:avLst/>
          </a:prstGeom>
          <a:solidFill>
            <a:srgbClr val="FF99CC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0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主に</a:t>
            </a:r>
            <a:r>
              <a:rPr kumimoji="1" lang="en-US" altLang="ja-JP" sz="20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【】</a:t>
            </a:r>
            <a:r>
              <a:rPr kumimoji="1" lang="ja-JP" altLang="en-US" sz="20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を多く含む食品群</a:t>
            </a:r>
            <a:endParaRPr kumimoji="1" lang="en-US" altLang="ja-JP" sz="200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64E3A050-06A5-6E4F-79FB-01552693F4B1}"/>
              </a:ext>
            </a:extLst>
          </p:cNvPr>
          <p:cNvSpPr/>
          <p:nvPr/>
        </p:nvSpPr>
        <p:spPr>
          <a:xfrm>
            <a:off x="364067" y="2260602"/>
            <a:ext cx="956733" cy="4064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食品の例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9B090FB3-D17B-CF04-8BCC-DFDD03DCB7DC}"/>
              </a:ext>
            </a:extLst>
          </p:cNvPr>
          <p:cNvSpPr/>
          <p:nvPr/>
        </p:nvSpPr>
        <p:spPr>
          <a:xfrm>
            <a:off x="364068" y="2260602"/>
            <a:ext cx="9271000" cy="42925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四角形: 角を丸くする 37">
            <a:extLst>
              <a:ext uri="{FF2B5EF4-FFF2-40B4-BE49-F238E27FC236}">
                <a16:creationId xmlns:a16="http://schemas.microsoft.com/office/drawing/2014/main" id="{36C8BD1A-819D-1409-F051-5A8AB44310A2}"/>
              </a:ext>
            </a:extLst>
          </p:cNvPr>
          <p:cNvSpPr/>
          <p:nvPr/>
        </p:nvSpPr>
        <p:spPr>
          <a:xfrm>
            <a:off x="794152" y="2844916"/>
            <a:ext cx="1053296" cy="567159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ぶり</a:t>
            </a:r>
          </a:p>
        </p:txBody>
      </p:sp>
    </p:spTree>
    <p:extLst>
      <p:ext uri="{BB962C8B-B14F-4D97-AF65-F5344CB8AC3E}">
        <p14:creationId xmlns:p14="http://schemas.microsoft.com/office/powerpoint/2010/main" val="31314697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7D54E494-EA73-63D7-E0BA-F4004A34565B}"/>
              </a:ext>
            </a:extLst>
          </p:cNvPr>
          <p:cNvSpPr/>
          <p:nvPr/>
        </p:nvSpPr>
        <p:spPr>
          <a:xfrm>
            <a:off x="2980267" y="177798"/>
            <a:ext cx="3886200" cy="6011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６つの基礎食品群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C08FD72C-6086-9DF1-9234-D43C07FFE260}"/>
              </a:ext>
            </a:extLst>
          </p:cNvPr>
          <p:cNvSpPr/>
          <p:nvPr/>
        </p:nvSpPr>
        <p:spPr>
          <a:xfrm>
            <a:off x="364067" y="778933"/>
            <a:ext cx="9271000" cy="736600"/>
          </a:xfrm>
          <a:prstGeom prst="rect">
            <a:avLst/>
          </a:prstGeom>
          <a:solidFill>
            <a:srgbClr val="FFCC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2</a:t>
            </a:r>
            <a:r>
              <a:rPr kumimoji="1" lang="ja-JP" altLang="en-US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群</a:t>
            </a:r>
            <a:r>
              <a:rPr kumimoji="1" lang="en-US" altLang="ja-JP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【】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E3C2A6E9-126D-265E-1509-7CFB0159D626}"/>
              </a:ext>
            </a:extLst>
          </p:cNvPr>
          <p:cNvSpPr/>
          <p:nvPr/>
        </p:nvSpPr>
        <p:spPr>
          <a:xfrm>
            <a:off x="364067" y="1659467"/>
            <a:ext cx="9271000" cy="457201"/>
          </a:xfrm>
          <a:prstGeom prst="rect">
            <a:avLst/>
          </a:prstGeom>
          <a:solidFill>
            <a:srgbClr val="FFCC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0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主に</a:t>
            </a:r>
            <a:r>
              <a:rPr kumimoji="1" lang="en-US" altLang="ja-JP" sz="20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【】</a:t>
            </a:r>
            <a:r>
              <a:rPr kumimoji="1" lang="ja-JP" altLang="en-US" sz="20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を多く含む食品群</a:t>
            </a:r>
            <a:endParaRPr kumimoji="1" lang="en-US" altLang="ja-JP" sz="200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64E3A050-06A5-6E4F-79FB-01552693F4B1}"/>
              </a:ext>
            </a:extLst>
          </p:cNvPr>
          <p:cNvSpPr/>
          <p:nvPr/>
        </p:nvSpPr>
        <p:spPr>
          <a:xfrm>
            <a:off x="364067" y="2260602"/>
            <a:ext cx="956733" cy="4064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食品の例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9B090FB3-D17B-CF04-8BCC-DFDD03DCB7DC}"/>
              </a:ext>
            </a:extLst>
          </p:cNvPr>
          <p:cNvSpPr/>
          <p:nvPr/>
        </p:nvSpPr>
        <p:spPr>
          <a:xfrm>
            <a:off x="364068" y="2260602"/>
            <a:ext cx="9271000" cy="42925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B65B22F8-8737-5C77-506F-12897495F035}"/>
              </a:ext>
            </a:extLst>
          </p:cNvPr>
          <p:cNvSpPr/>
          <p:nvPr/>
        </p:nvSpPr>
        <p:spPr>
          <a:xfrm>
            <a:off x="794152" y="2844916"/>
            <a:ext cx="1053296" cy="567159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牛乳</a:t>
            </a:r>
          </a:p>
        </p:txBody>
      </p:sp>
    </p:spTree>
    <p:extLst>
      <p:ext uri="{BB962C8B-B14F-4D97-AF65-F5344CB8AC3E}">
        <p14:creationId xmlns:p14="http://schemas.microsoft.com/office/powerpoint/2010/main" val="13588771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7D54E494-EA73-63D7-E0BA-F4004A34565B}"/>
              </a:ext>
            </a:extLst>
          </p:cNvPr>
          <p:cNvSpPr/>
          <p:nvPr/>
        </p:nvSpPr>
        <p:spPr>
          <a:xfrm>
            <a:off x="2980267" y="177798"/>
            <a:ext cx="3886200" cy="6011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６つの基礎食品群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C08FD72C-6086-9DF1-9234-D43C07FFE260}"/>
              </a:ext>
            </a:extLst>
          </p:cNvPr>
          <p:cNvSpPr/>
          <p:nvPr/>
        </p:nvSpPr>
        <p:spPr>
          <a:xfrm>
            <a:off x="363800" y="778933"/>
            <a:ext cx="9271000" cy="736600"/>
          </a:xfrm>
          <a:prstGeom prst="rect">
            <a:avLst/>
          </a:prstGeom>
          <a:solidFill>
            <a:srgbClr val="66FF9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</a:t>
            </a:r>
            <a:r>
              <a:rPr kumimoji="1" lang="ja-JP" altLang="en-US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群</a:t>
            </a:r>
            <a:r>
              <a:rPr kumimoji="1" lang="en-US" altLang="ja-JP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【】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E3C2A6E9-126D-265E-1509-7CFB0159D626}"/>
              </a:ext>
            </a:extLst>
          </p:cNvPr>
          <p:cNvSpPr/>
          <p:nvPr/>
        </p:nvSpPr>
        <p:spPr>
          <a:xfrm>
            <a:off x="363800" y="1659467"/>
            <a:ext cx="9271000" cy="457201"/>
          </a:xfrm>
          <a:prstGeom prst="rect">
            <a:avLst/>
          </a:prstGeom>
          <a:solidFill>
            <a:srgbClr val="66FF9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0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主に</a:t>
            </a:r>
            <a:r>
              <a:rPr kumimoji="1" lang="en-US" altLang="ja-JP" sz="20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【】</a:t>
            </a:r>
            <a:r>
              <a:rPr kumimoji="1" lang="ja-JP" altLang="en-US" sz="20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を多く含む食品群</a:t>
            </a:r>
            <a:endParaRPr kumimoji="1" lang="en-US" altLang="ja-JP" sz="200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64E3A050-06A5-6E4F-79FB-01552693F4B1}"/>
              </a:ext>
            </a:extLst>
          </p:cNvPr>
          <p:cNvSpPr/>
          <p:nvPr/>
        </p:nvSpPr>
        <p:spPr>
          <a:xfrm>
            <a:off x="364067" y="2260602"/>
            <a:ext cx="956733" cy="4064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食品の例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9B090FB3-D17B-CF04-8BCC-DFDD03DCB7DC}"/>
              </a:ext>
            </a:extLst>
          </p:cNvPr>
          <p:cNvSpPr/>
          <p:nvPr/>
        </p:nvSpPr>
        <p:spPr>
          <a:xfrm>
            <a:off x="364068" y="2260602"/>
            <a:ext cx="9271000" cy="42925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13ABB4B3-CB66-A96E-4E11-FEBC7609B7E1}"/>
              </a:ext>
            </a:extLst>
          </p:cNvPr>
          <p:cNvSpPr/>
          <p:nvPr/>
        </p:nvSpPr>
        <p:spPr>
          <a:xfrm>
            <a:off x="794152" y="2844916"/>
            <a:ext cx="1705980" cy="567159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ほうれんそう</a:t>
            </a:r>
          </a:p>
        </p:txBody>
      </p:sp>
    </p:spTree>
    <p:extLst>
      <p:ext uri="{BB962C8B-B14F-4D97-AF65-F5344CB8AC3E}">
        <p14:creationId xmlns:p14="http://schemas.microsoft.com/office/powerpoint/2010/main" val="1574614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7D54E494-EA73-63D7-E0BA-F4004A34565B}"/>
              </a:ext>
            </a:extLst>
          </p:cNvPr>
          <p:cNvSpPr/>
          <p:nvPr/>
        </p:nvSpPr>
        <p:spPr>
          <a:xfrm>
            <a:off x="2980267" y="177798"/>
            <a:ext cx="3886200" cy="6011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６つの基礎食品群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C08FD72C-6086-9DF1-9234-D43C07FFE260}"/>
              </a:ext>
            </a:extLst>
          </p:cNvPr>
          <p:cNvSpPr/>
          <p:nvPr/>
        </p:nvSpPr>
        <p:spPr>
          <a:xfrm>
            <a:off x="363800" y="778933"/>
            <a:ext cx="9271000" cy="736600"/>
          </a:xfrm>
          <a:prstGeom prst="rect">
            <a:avLst/>
          </a:prstGeom>
          <a:solidFill>
            <a:srgbClr val="CCFFCC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4</a:t>
            </a:r>
            <a:r>
              <a:rPr kumimoji="1" lang="ja-JP" altLang="en-US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群</a:t>
            </a:r>
            <a:r>
              <a:rPr kumimoji="1" lang="en-US" altLang="ja-JP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【】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E3C2A6E9-126D-265E-1509-7CFB0159D626}"/>
              </a:ext>
            </a:extLst>
          </p:cNvPr>
          <p:cNvSpPr/>
          <p:nvPr/>
        </p:nvSpPr>
        <p:spPr>
          <a:xfrm>
            <a:off x="363800" y="1659467"/>
            <a:ext cx="9271000" cy="457201"/>
          </a:xfrm>
          <a:prstGeom prst="rect">
            <a:avLst/>
          </a:prstGeom>
          <a:solidFill>
            <a:srgbClr val="CCFFCC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0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主に</a:t>
            </a:r>
            <a:r>
              <a:rPr kumimoji="1" lang="en-US" altLang="ja-JP" sz="20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【】</a:t>
            </a:r>
            <a:r>
              <a:rPr kumimoji="1" lang="ja-JP" altLang="en-US" sz="20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を多く含む食品群</a:t>
            </a:r>
            <a:endParaRPr kumimoji="1" lang="en-US" altLang="ja-JP" sz="200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64E3A050-06A5-6E4F-79FB-01552693F4B1}"/>
              </a:ext>
            </a:extLst>
          </p:cNvPr>
          <p:cNvSpPr/>
          <p:nvPr/>
        </p:nvSpPr>
        <p:spPr>
          <a:xfrm>
            <a:off x="364067" y="2260602"/>
            <a:ext cx="956733" cy="4064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食品の例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9B090FB3-D17B-CF04-8BCC-DFDD03DCB7DC}"/>
              </a:ext>
            </a:extLst>
          </p:cNvPr>
          <p:cNvSpPr/>
          <p:nvPr/>
        </p:nvSpPr>
        <p:spPr>
          <a:xfrm>
            <a:off x="364068" y="2260602"/>
            <a:ext cx="9271000" cy="42925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6937FCEC-67C2-30C8-C5F6-37BD58137CF7}"/>
              </a:ext>
            </a:extLst>
          </p:cNvPr>
          <p:cNvSpPr/>
          <p:nvPr/>
        </p:nvSpPr>
        <p:spPr>
          <a:xfrm>
            <a:off x="794152" y="2844916"/>
            <a:ext cx="1242992" cy="567159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はくさい</a:t>
            </a:r>
          </a:p>
        </p:txBody>
      </p:sp>
    </p:spTree>
    <p:extLst>
      <p:ext uri="{BB962C8B-B14F-4D97-AF65-F5344CB8AC3E}">
        <p14:creationId xmlns:p14="http://schemas.microsoft.com/office/powerpoint/2010/main" val="15837283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7D54E494-EA73-63D7-E0BA-F4004A34565B}"/>
              </a:ext>
            </a:extLst>
          </p:cNvPr>
          <p:cNvSpPr/>
          <p:nvPr/>
        </p:nvSpPr>
        <p:spPr>
          <a:xfrm>
            <a:off x="2980267" y="177798"/>
            <a:ext cx="3886200" cy="6011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６つの基礎食品群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C08FD72C-6086-9DF1-9234-D43C07FFE260}"/>
              </a:ext>
            </a:extLst>
          </p:cNvPr>
          <p:cNvSpPr/>
          <p:nvPr/>
        </p:nvSpPr>
        <p:spPr>
          <a:xfrm>
            <a:off x="363800" y="778933"/>
            <a:ext cx="9271000" cy="736600"/>
          </a:xfrm>
          <a:prstGeom prst="rect">
            <a:avLst/>
          </a:prstGeom>
          <a:solidFill>
            <a:srgbClr val="FFCC9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5</a:t>
            </a:r>
            <a:r>
              <a:rPr kumimoji="1" lang="ja-JP" altLang="en-US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群</a:t>
            </a:r>
            <a:r>
              <a:rPr kumimoji="1" lang="en-US" altLang="ja-JP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【】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E3C2A6E9-126D-265E-1509-7CFB0159D626}"/>
              </a:ext>
            </a:extLst>
          </p:cNvPr>
          <p:cNvSpPr/>
          <p:nvPr/>
        </p:nvSpPr>
        <p:spPr>
          <a:xfrm>
            <a:off x="363800" y="1659467"/>
            <a:ext cx="9271000" cy="457201"/>
          </a:xfrm>
          <a:prstGeom prst="rect">
            <a:avLst/>
          </a:prstGeom>
          <a:solidFill>
            <a:srgbClr val="FFCC9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0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主に</a:t>
            </a:r>
            <a:r>
              <a:rPr kumimoji="1" lang="en-US" altLang="ja-JP" sz="20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【】</a:t>
            </a:r>
            <a:r>
              <a:rPr kumimoji="1" lang="ja-JP" altLang="en-US" sz="20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を多く含む食品群</a:t>
            </a:r>
            <a:endParaRPr kumimoji="1" lang="en-US" altLang="ja-JP" sz="200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64E3A050-06A5-6E4F-79FB-01552693F4B1}"/>
              </a:ext>
            </a:extLst>
          </p:cNvPr>
          <p:cNvSpPr/>
          <p:nvPr/>
        </p:nvSpPr>
        <p:spPr>
          <a:xfrm>
            <a:off x="364067" y="2260602"/>
            <a:ext cx="956733" cy="4064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食品の例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9B090FB3-D17B-CF04-8BCC-DFDD03DCB7DC}"/>
              </a:ext>
            </a:extLst>
          </p:cNvPr>
          <p:cNvSpPr/>
          <p:nvPr/>
        </p:nvSpPr>
        <p:spPr>
          <a:xfrm>
            <a:off x="364068" y="2260602"/>
            <a:ext cx="9271000" cy="42925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C116C4B0-749A-44D8-DE5B-E2A8AC3D15FF}"/>
              </a:ext>
            </a:extLst>
          </p:cNvPr>
          <p:cNvSpPr/>
          <p:nvPr/>
        </p:nvSpPr>
        <p:spPr>
          <a:xfrm>
            <a:off x="794152" y="2844916"/>
            <a:ext cx="1053296" cy="567159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米飯</a:t>
            </a:r>
          </a:p>
        </p:txBody>
      </p:sp>
    </p:spTree>
    <p:extLst>
      <p:ext uri="{BB962C8B-B14F-4D97-AF65-F5344CB8AC3E}">
        <p14:creationId xmlns:p14="http://schemas.microsoft.com/office/powerpoint/2010/main" val="31928537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7D54E494-EA73-63D7-E0BA-F4004A34565B}"/>
              </a:ext>
            </a:extLst>
          </p:cNvPr>
          <p:cNvSpPr/>
          <p:nvPr/>
        </p:nvSpPr>
        <p:spPr>
          <a:xfrm>
            <a:off x="2980267" y="177798"/>
            <a:ext cx="3886200" cy="6011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６つの基礎食品群</a:t>
            </a:r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C08FD72C-6086-9DF1-9234-D43C07FFE260}"/>
              </a:ext>
            </a:extLst>
          </p:cNvPr>
          <p:cNvSpPr/>
          <p:nvPr/>
        </p:nvSpPr>
        <p:spPr>
          <a:xfrm>
            <a:off x="363800" y="778933"/>
            <a:ext cx="9271000" cy="736600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6</a:t>
            </a:r>
            <a:r>
              <a:rPr kumimoji="1" lang="ja-JP" altLang="en-US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群</a:t>
            </a:r>
            <a:r>
              <a:rPr kumimoji="1" lang="en-US" altLang="ja-JP" sz="2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【】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E3C2A6E9-126D-265E-1509-7CFB0159D626}"/>
              </a:ext>
            </a:extLst>
          </p:cNvPr>
          <p:cNvSpPr/>
          <p:nvPr/>
        </p:nvSpPr>
        <p:spPr>
          <a:xfrm>
            <a:off x="363800" y="1659467"/>
            <a:ext cx="9271000" cy="457201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0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主に</a:t>
            </a:r>
            <a:r>
              <a:rPr kumimoji="1" lang="en-US" altLang="ja-JP" sz="20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【】</a:t>
            </a:r>
            <a:r>
              <a:rPr kumimoji="1" lang="ja-JP" altLang="en-US" sz="20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を多く含む食品群</a:t>
            </a:r>
            <a:endParaRPr kumimoji="1" lang="en-US" altLang="ja-JP" sz="200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64E3A050-06A5-6E4F-79FB-01552693F4B1}"/>
              </a:ext>
            </a:extLst>
          </p:cNvPr>
          <p:cNvSpPr/>
          <p:nvPr/>
        </p:nvSpPr>
        <p:spPr>
          <a:xfrm>
            <a:off x="364067" y="2260602"/>
            <a:ext cx="956733" cy="4064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4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食品の例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9B090FB3-D17B-CF04-8BCC-DFDD03DCB7DC}"/>
              </a:ext>
            </a:extLst>
          </p:cNvPr>
          <p:cNvSpPr/>
          <p:nvPr/>
        </p:nvSpPr>
        <p:spPr>
          <a:xfrm>
            <a:off x="364068" y="2260602"/>
            <a:ext cx="9271000" cy="42925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C0F841EF-BA6D-19D3-62D9-4C855E5C53A2}"/>
              </a:ext>
            </a:extLst>
          </p:cNvPr>
          <p:cNvSpPr/>
          <p:nvPr/>
        </p:nvSpPr>
        <p:spPr>
          <a:xfrm>
            <a:off x="794152" y="2844916"/>
            <a:ext cx="1053296" cy="567159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バター</a:t>
            </a:r>
          </a:p>
        </p:txBody>
      </p:sp>
    </p:spTree>
    <p:extLst>
      <p:ext uri="{BB962C8B-B14F-4D97-AF65-F5344CB8AC3E}">
        <p14:creationId xmlns:p14="http://schemas.microsoft.com/office/powerpoint/2010/main" val="28361396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7D54E494-EA73-63D7-E0BA-F4004A34565B}"/>
              </a:ext>
            </a:extLst>
          </p:cNvPr>
          <p:cNvSpPr/>
          <p:nvPr/>
        </p:nvSpPr>
        <p:spPr>
          <a:xfrm>
            <a:off x="243068" y="124472"/>
            <a:ext cx="9560689" cy="6011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６つの基礎食品群から「</a:t>
            </a:r>
            <a:r>
              <a:rPr kumimoji="1" lang="en-US" altLang="ja-JP" sz="20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kumimoji="1" lang="ja-JP" altLang="en-US" sz="20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回の食事でおいしく食べられる」ことを意識して</a:t>
            </a:r>
            <a:endParaRPr kumimoji="1" lang="en-US" altLang="ja-JP" sz="200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 algn="ctr"/>
            <a:r>
              <a:rPr kumimoji="1" lang="ja-JP" altLang="en-US" sz="20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バランスよく食品を選んでみましょう</a:t>
            </a:r>
          </a:p>
        </p:txBody>
      </p:sp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A2682A31-2222-35EF-E5E3-185F10BC61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3947356"/>
              </p:ext>
            </p:extLst>
          </p:nvPr>
        </p:nvGraphicFramePr>
        <p:xfrm>
          <a:off x="447955" y="805512"/>
          <a:ext cx="9150913" cy="44725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86770">
                  <a:extLst>
                    <a:ext uri="{9D8B030D-6E8A-4147-A177-3AD203B41FA5}">
                      <a16:colId xmlns:a16="http://schemas.microsoft.com/office/drawing/2014/main" val="25900886"/>
                    </a:ext>
                  </a:extLst>
                </a:gridCol>
                <a:gridCol w="8264143">
                  <a:extLst>
                    <a:ext uri="{9D8B030D-6E8A-4147-A177-3AD203B41FA5}">
                      <a16:colId xmlns:a16="http://schemas.microsoft.com/office/drawing/2014/main" val="81637868"/>
                    </a:ext>
                  </a:extLst>
                </a:gridCol>
              </a:tblGrid>
              <a:tr h="74542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>
                          <a:solidFill>
                            <a:srgbClr val="000000"/>
                          </a:solidFill>
                          <a:latin typeface="MS PGothic"/>
                          <a:ea typeface="MS PGothic"/>
                        </a:rPr>
                        <a:t>１群</a:t>
                      </a:r>
                    </a:p>
                  </a:txBody>
                  <a:tcPr anchor="ctr"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solidFill>
                          <a:srgbClr val="000000"/>
                        </a:solidFill>
                        <a:latin typeface="MS PGothic"/>
                        <a:ea typeface="MS PGothic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856958"/>
                  </a:ext>
                </a:extLst>
              </a:tr>
              <a:tr h="74542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>
                          <a:solidFill>
                            <a:srgbClr val="000000"/>
                          </a:solidFill>
                          <a:latin typeface="MS PGothic"/>
                          <a:ea typeface="MS PGothic"/>
                        </a:rPr>
                        <a:t>２群</a:t>
                      </a: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solidFill>
                          <a:srgbClr val="000000"/>
                        </a:solidFill>
                        <a:latin typeface="MS PGothic"/>
                        <a:ea typeface="MS PGothic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4596113"/>
                  </a:ext>
                </a:extLst>
              </a:tr>
              <a:tr h="74542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>
                          <a:solidFill>
                            <a:srgbClr val="000000"/>
                          </a:solidFill>
                          <a:latin typeface="MS PGothic"/>
                          <a:ea typeface="MS PGothic"/>
                        </a:rPr>
                        <a:t>３群</a:t>
                      </a:r>
                    </a:p>
                  </a:txBody>
                  <a:tcPr anchor="ctr">
                    <a:solidFill>
                      <a:srgbClr val="66FF99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solidFill>
                          <a:srgbClr val="000000"/>
                        </a:solidFill>
                        <a:latin typeface="MS PGothic"/>
                        <a:ea typeface="MS PGothic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7866798"/>
                  </a:ext>
                </a:extLst>
              </a:tr>
              <a:tr h="74542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>
                          <a:solidFill>
                            <a:srgbClr val="000000"/>
                          </a:solidFill>
                          <a:latin typeface="MS PGothic"/>
                          <a:ea typeface="MS PGothic"/>
                        </a:rPr>
                        <a:t>４群</a:t>
                      </a:r>
                    </a:p>
                  </a:txBody>
                  <a:tcPr anchor="ctr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solidFill>
                          <a:srgbClr val="000000"/>
                        </a:solidFill>
                        <a:latin typeface="MS PGothic"/>
                        <a:ea typeface="MS PGothic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0842676"/>
                  </a:ext>
                </a:extLst>
              </a:tr>
              <a:tr h="74542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>
                          <a:solidFill>
                            <a:srgbClr val="000000"/>
                          </a:solidFill>
                          <a:latin typeface="MS PGothic"/>
                          <a:ea typeface="MS PGothic"/>
                        </a:rPr>
                        <a:t>５群</a:t>
                      </a:r>
                    </a:p>
                  </a:txBody>
                  <a:tcPr anchor="ctr"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solidFill>
                          <a:srgbClr val="000000"/>
                        </a:solidFill>
                        <a:latin typeface="MS PGothic"/>
                        <a:ea typeface="MS PGothic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7658537"/>
                  </a:ext>
                </a:extLst>
              </a:tr>
              <a:tr h="74542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>
                          <a:solidFill>
                            <a:srgbClr val="000000"/>
                          </a:solidFill>
                          <a:latin typeface="MS PGothic"/>
                          <a:ea typeface="MS PGothic"/>
                        </a:rPr>
                        <a:t>６群</a:t>
                      </a:r>
                    </a:p>
                  </a:txBody>
                  <a:tcPr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>
                        <a:solidFill>
                          <a:srgbClr val="000000"/>
                        </a:solidFill>
                        <a:latin typeface="MS PGothic"/>
                        <a:ea typeface="MS PGothic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6365246"/>
                  </a:ext>
                </a:extLst>
              </a:tr>
            </a:tbl>
          </a:graphicData>
        </a:graphic>
      </p:graphicFrame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D131BA27-039A-7BDC-92C7-2C78E048A39F}"/>
              </a:ext>
            </a:extLst>
          </p:cNvPr>
          <p:cNvSpPr/>
          <p:nvPr/>
        </p:nvSpPr>
        <p:spPr>
          <a:xfrm>
            <a:off x="447955" y="5293060"/>
            <a:ext cx="4274516" cy="44798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6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食材選びをして考えたこと、気づいたこと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431C2D5D-0674-FE98-221D-85C3E0AD0D1A}"/>
              </a:ext>
            </a:extLst>
          </p:cNvPr>
          <p:cNvSpPr/>
          <p:nvPr/>
        </p:nvSpPr>
        <p:spPr>
          <a:xfrm>
            <a:off x="447955" y="5648447"/>
            <a:ext cx="9150913" cy="914400"/>
          </a:xfrm>
          <a:prstGeom prst="rect">
            <a:avLst/>
          </a:prstGeom>
          <a:noFill/>
          <a:ln w="31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t"/>
          <a:lstStyle/>
          <a:p>
            <a:endParaRPr kumimoji="1" lang="ja-JP" altLang="en-US">
              <a:solidFill>
                <a:schemeClr val="tx1"/>
              </a:solidFill>
              <a:latin typeface="ＭＳ Ｐゴシック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1462692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4" ma:contentTypeDescription="新しいドキュメントを作成します。" ma:contentTypeScope="" ma:versionID="f55c6d87594eb038529a4d193d472864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ef3970dc47d36abe38cc0442fbcdf65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D36DE53B-D6D9-40EF-A3D0-B434A3897BA0}"/>
</file>

<file path=customXml/itemProps2.xml><?xml version="1.0" encoding="utf-8"?>
<ds:datastoreItem xmlns:ds="http://schemas.openxmlformats.org/officeDocument/2006/customXml" ds:itemID="{9418A5E9-E799-40A0-974D-1C18F8A8627E}"/>
</file>

<file path=customXml/itemProps3.xml><?xml version="1.0" encoding="utf-8"?>
<ds:datastoreItem xmlns:ds="http://schemas.openxmlformats.org/officeDocument/2006/customXml" ds:itemID="{D6E80888-CD13-40EF-B6BD-E55B7986781D}"/>
</file>

<file path=docProps/app.xml><?xml version="1.0" encoding="utf-8"?>
<Properties xmlns="http://schemas.openxmlformats.org/officeDocument/2006/extended-properties" xmlns:vt="http://schemas.openxmlformats.org/officeDocument/2006/docPropsVTypes">
  <Template/>
  <Application>Microsoft Office PowerPoint</Application>
  <PresentationFormat>A4 Paper (210x297 mm)</PresentationFormat>
  <Slides>9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テーマ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2025-02-06T04:45:40Z</dcterms:created>
  <dcterms:modified xsi:type="dcterms:W3CDTF">2025-02-06T04:45:52Z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