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CCECFF"/>
    <a:srgbClr val="FFFFFF"/>
    <a:srgbClr val="DDDDDD"/>
    <a:srgbClr val="CCFF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6CE5EE-CD64-4650-BE13-2D4D1A261B8D}" v="3" dt="2026-02-24T02:57:56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8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3012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855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436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7175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7961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0387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3977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91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5285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3769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1669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2026/2/24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945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26D098-9133-A41E-0B10-20130AFD062B}"/>
              </a:ext>
            </a:extLst>
          </p:cNvPr>
          <p:cNvSpPr/>
          <p:nvPr/>
        </p:nvSpPr>
        <p:spPr>
          <a:xfrm>
            <a:off x="58189" y="66502"/>
            <a:ext cx="4183610" cy="407323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自動車ができるまで＜調べよう＞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D6CFEA2D-59A9-D659-2D93-5E0528228B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863590"/>
              </p:ext>
            </p:extLst>
          </p:nvPr>
        </p:nvGraphicFramePr>
        <p:xfrm>
          <a:off x="58189" y="605856"/>
          <a:ext cx="9789623" cy="6065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3535">
                  <a:extLst>
                    <a:ext uri="{9D8B030D-6E8A-4147-A177-3AD203B41FA5}">
                      <a16:colId xmlns:a16="http://schemas.microsoft.com/office/drawing/2014/main" val="607333317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381495541"/>
                    </a:ext>
                  </a:extLst>
                </a:gridCol>
                <a:gridCol w="1720734">
                  <a:extLst>
                    <a:ext uri="{9D8B030D-6E8A-4147-A177-3AD203B41FA5}">
                      <a16:colId xmlns:a16="http://schemas.microsoft.com/office/drawing/2014/main" val="1134970019"/>
                    </a:ext>
                  </a:extLst>
                </a:gridCol>
                <a:gridCol w="1720735">
                  <a:extLst>
                    <a:ext uri="{9D8B030D-6E8A-4147-A177-3AD203B41FA5}">
                      <a16:colId xmlns:a16="http://schemas.microsoft.com/office/drawing/2014/main" val="4104146097"/>
                    </a:ext>
                  </a:extLst>
                </a:gridCol>
                <a:gridCol w="1778923">
                  <a:extLst>
                    <a:ext uri="{9D8B030D-6E8A-4147-A177-3AD203B41FA5}">
                      <a16:colId xmlns:a16="http://schemas.microsoft.com/office/drawing/2014/main" val="672335713"/>
                    </a:ext>
                  </a:extLst>
                </a:gridCol>
                <a:gridCol w="1568336">
                  <a:extLst>
                    <a:ext uri="{9D8B030D-6E8A-4147-A177-3AD203B41FA5}">
                      <a16:colId xmlns:a16="http://schemas.microsoft.com/office/drawing/2014/main" val="3235338593"/>
                    </a:ext>
                  </a:extLst>
                </a:gridCol>
              </a:tblGrid>
              <a:tr h="361100">
                <a:tc>
                  <a:txBody>
                    <a:bodyPr/>
                    <a:lstStyle/>
                    <a:p>
                      <a:endParaRPr kumimoji="1" lang="ja-JP" altLang="en-US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①プレス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②ようせつ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③とそう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④組み立て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⑤検査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79317"/>
                  </a:ext>
                </a:extLst>
              </a:tr>
              <a:tr h="1947364">
                <a:tc>
                  <a:txBody>
                    <a:bodyPr/>
                    <a:lstStyle/>
                    <a:p>
                      <a:r>
                        <a:rPr kumimoji="1" lang="ja-JP" altLang="en-US" sz="1200" b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どのような</a:t>
                      </a:r>
                      <a:endParaRPr kumimoji="1" lang="en-US" altLang="ja-JP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r>
                        <a:rPr kumimoji="1" lang="ja-JP" altLang="en-US" sz="1200" b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工程か</a:t>
                      </a:r>
                      <a:endParaRPr kumimoji="1" lang="en-US" altLang="ja-JP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09800"/>
                  </a:ext>
                </a:extLst>
              </a:tr>
              <a:tr h="135412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ja-JP" sz="1200" b="0" i="0" u="none" strike="noStrike" noProof="0">
                          <a:solidFill>
                            <a:schemeClr val="tx1"/>
                          </a:solidFill>
                          <a:latin typeface="MS PGothic"/>
                          <a:ea typeface="MS PGothic"/>
                        </a:rPr>
                        <a:t>様々な種類の自動車を効率的につくるためのくふう</a:t>
                      </a:r>
                      <a:endParaRPr kumimoji="1" lang="ja-JP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3839"/>
                  </a:ext>
                </a:extLst>
              </a:tr>
              <a:tr h="1173575">
                <a:tc>
                  <a:txBody>
                    <a:bodyPr/>
                    <a:lstStyle/>
                    <a:p>
                      <a:r>
                        <a:rPr lang="ja-JP" altLang="en-US" sz="12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高い品質の自動車をつくるためのくふう</a:t>
                      </a: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411891"/>
                  </a:ext>
                </a:extLst>
              </a:tr>
              <a:tr h="1225161">
                <a:tc>
                  <a:txBody>
                    <a:bodyPr/>
                    <a:lstStyle/>
                    <a:p>
                      <a:r>
                        <a:rPr kumimoji="1" lang="ja-JP" altLang="en-US" sz="1200" b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その他のくふう</a:t>
                      </a:r>
                      <a:endParaRPr kumimoji="1" lang="en-US" altLang="ja-JP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r>
                        <a:rPr kumimoji="1" lang="ja-JP" altLang="en-US" sz="1200" b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・安全な作業</a:t>
                      </a:r>
                      <a:endParaRPr kumimoji="1" lang="en-US" altLang="ja-JP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r>
                        <a:rPr kumimoji="1" lang="ja-JP" altLang="en-US" sz="12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・</a:t>
                      </a:r>
                      <a:r>
                        <a:rPr lang="ja-JP" altLang="en-US" sz="12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かん</a:t>
                      </a:r>
                      <a:r>
                        <a:rPr kumimoji="1" lang="ja-JP" altLang="en-US" sz="12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境への配りょ</a:t>
                      </a:r>
                      <a:endParaRPr kumimoji="1" lang="en-US" altLang="ja-JP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  <a:p>
                      <a:r>
                        <a:rPr kumimoji="1" lang="ja-JP" altLang="en-US" sz="1200" b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など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606351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97B6948-948D-0412-3041-81AABBA17C78}"/>
              </a:ext>
            </a:extLst>
          </p:cNvPr>
          <p:cNvSpPr/>
          <p:nvPr/>
        </p:nvSpPr>
        <p:spPr>
          <a:xfrm>
            <a:off x="4241799" y="66502"/>
            <a:ext cx="5606011" cy="40732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r>
              <a:rPr kumimoji="1" lang="ja-JP" altLang="en-US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年　　組　　番　名前</a:t>
            </a:r>
          </a:p>
        </p:txBody>
      </p:sp>
    </p:spTree>
    <p:extLst>
      <p:ext uri="{BB962C8B-B14F-4D97-AF65-F5344CB8AC3E}">
        <p14:creationId xmlns:p14="http://schemas.microsoft.com/office/powerpoint/2010/main" val="261208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D6CFEA2D-59A9-D659-2D93-5E0528228B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783469"/>
              </p:ext>
            </p:extLst>
          </p:nvPr>
        </p:nvGraphicFramePr>
        <p:xfrm>
          <a:off x="58189" y="605856"/>
          <a:ext cx="9776470" cy="6096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1837">
                  <a:extLst>
                    <a:ext uri="{9D8B030D-6E8A-4147-A177-3AD203B41FA5}">
                      <a16:colId xmlns:a16="http://schemas.microsoft.com/office/drawing/2014/main" val="607333317"/>
                    </a:ext>
                  </a:extLst>
                </a:gridCol>
                <a:gridCol w="1735026">
                  <a:extLst>
                    <a:ext uri="{9D8B030D-6E8A-4147-A177-3AD203B41FA5}">
                      <a16:colId xmlns:a16="http://schemas.microsoft.com/office/drawing/2014/main" val="1381495541"/>
                    </a:ext>
                  </a:extLst>
                </a:gridCol>
                <a:gridCol w="1718422">
                  <a:extLst>
                    <a:ext uri="{9D8B030D-6E8A-4147-A177-3AD203B41FA5}">
                      <a16:colId xmlns:a16="http://schemas.microsoft.com/office/drawing/2014/main" val="1134970019"/>
                    </a:ext>
                  </a:extLst>
                </a:gridCol>
                <a:gridCol w="1718423">
                  <a:extLst>
                    <a:ext uri="{9D8B030D-6E8A-4147-A177-3AD203B41FA5}">
                      <a16:colId xmlns:a16="http://schemas.microsoft.com/office/drawing/2014/main" val="4104146097"/>
                    </a:ext>
                  </a:extLst>
                </a:gridCol>
                <a:gridCol w="1776533">
                  <a:extLst>
                    <a:ext uri="{9D8B030D-6E8A-4147-A177-3AD203B41FA5}">
                      <a16:colId xmlns:a16="http://schemas.microsoft.com/office/drawing/2014/main" val="672335713"/>
                    </a:ext>
                  </a:extLst>
                </a:gridCol>
                <a:gridCol w="1566229">
                  <a:extLst>
                    <a:ext uri="{9D8B030D-6E8A-4147-A177-3AD203B41FA5}">
                      <a16:colId xmlns:a16="http://schemas.microsoft.com/office/drawing/2014/main" val="3235338593"/>
                    </a:ext>
                  </a:extLst>
                </a:gridCol>
              </a:tblGrid>
              <a:tr h="337869">
                <a:tc>
                  <a:txBody>
                    <a:bodyPr/>
                    <a:lstStyle/>
                    <a:p>
                      <a:endParaRPr kumimoji="1" lang="ja-JP" altLang="en-US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①プレス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②ようせつ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③とそう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④組み立て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⑤検査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79317"/>
                  </a:ext>
                </a:extLst>
              </a:tr>
              <a:tr h="1164915">
                <a:tc>
                  <a:txBody>
                    <a:bodyPr/>
                    <a:lstStyle/>
                    <a:p>
                      <a:r>
                        <a:rPr lang="ja-JP" altLang="en-US" sz="12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注目ポイント、</a:t>
                      </a:r>
                    </a:p>
                    <a:p>
                      <a:pPr lvl="0">
                        <a:buNone/>
                      </a:pPr>
                      <a:r>
                        <a:rPr lang="ja-JP" altLang="en-US" sz="12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ぎ問点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09800"/>
                  </a:ext>
                </a:extLst>
              </a:tr>
              <a:tr h="135401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ja-JP" altLang="en-US" sz="1200" b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気づいたこと</a:t>
                      </a: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385169"/>
                  </a:ext>
                </a:extLst>
              </a:tr>
              <a:tr h="1257300">
                <a:tc>
                  <a:txBody>
                    <a:bodyPr/>
                    <a:lstStyle/>
                    <a:p>
                      <a:r>
                        <a:rPr kumimoji="1" lang="ja-JP" altLang="en-US" sz="1200" b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分かったこと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411891"/>
                  </a:ext>
                </a:extLst>
              </a:tr>
              <a:tr h="1954819">
                <a:tc gridSpan="6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</a:rPr>
                        <a:t>見学をした感想</a:t>
                      </a:r>
                      <a:endParaRPr lang="en-US" altLang="ja-JP" sz="12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  <a:p>
                      <a:pPr lvl="0">
                        <a:buNone/>
                      </a:pPr>
                      <a:endParaRPr kumimoji="1" lang="ja-JP" altLang="en-US" sz="1200" b="0" dirty="0">
                        <a:solidFill>
                          <a:schemeClr val="tx1"/>
                        </a:solidFill>
                        <a:latin typeface="ＭＳ Ｐゴシック"/>
                        <a:ea typeface="ＭＳ Ｐゴシック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216682"/>
                  </a:ext>
                </a:extLst>
              </a:tr>
            </a:tbl>
          </a:graphicData>
        </a:graphic>
      </p:graphicFrame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F15C59E-4E98-17C3-2216-94D01970A954}"/>
              </a:ext>
            </a:extLst>
          </p:cNvPr>
          <p:cNvSpPr/>
          <p:nvPr/>
        </p:nvSpPr>
        <p:spPr>
          <a:xfrm>
            <a:off x="58189" y="66502"/>
            <a:ext cx="4183610" cy="407323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自動車ができるまで＜工場見学＞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72BCD1F-9EAC-07E6-E5FD-CD7D2B330C3F}"/>
              </a:ext>
            </a:extLst>
          </p:cNvPr>
          <p:cNvSpPr/>
          <p:nvPr/>
        </p:nvSpPr>
        <p:spPr>
          <a:xfrm>
            <a:off x="4241799" y="66502"/>
            <a:ext cx="5606011" cy="40732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r>
              <a:rPr kumimoji="1" lang="ja-JP" altLang="en-US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年　　組　　番　名前</a:t>
            </a:r>
          </a:p>
        </p:txBody>
      </p:sp>
    </p:spTree>
    <p:extLst>
      <p:ext uri="{BB962C8B-B14F-4D97-AF65-F5344CB8AC3E}">
        <p14:creationId xmlns:p14="http://schemas.microsoft.com/office/powerpoint/2010/main" val="337212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7A94E072-FBBC-415B-8732-8CF516C01D68}"/>
</file>

<file path=customXml/itemProps2.xml><?xml version="1.0" encoding="utf-8"?>
<ds:datastoreItem xmlns:ds="http://schemas.openxmlformats.org/officeDocument/2006/customXml" ds:itemID="{A54646B3-59F8-417B-8523-63286D061AFB}"/>
</file>

<file path=customXml/itemProps3.xml><?xml version="1.0" encoding="utf-8"?>
<ds:datastoreItem xmlns:ds="http://schemas.openxmlformats.org/officeDocument/2006/customXml" ds:itemID="{74A7DC17-D4AD-429B-81D4-CAA1E732197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101</Words>
  <Application>Microsoft Office PowerPoint</Application>
  <PresentationFormat>A4 210 x 297 mm</PresentationFormat>
  <Paragraphs>27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MS PGothic</vt:lpstr>
      <vt:lpstr>MS PGothic</vt:lpstr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2026-02-24T02:57:56Z</dcterms:created>
  <dcterms:modified xsi:type="dcterms:W3CDTF">2026-02-24T02:58:00Z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