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614979-114A-4028-A73A-E88F86334BA0}" v="3" dt="2025-11-17T04:50:19.4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AB0367-1F22-240F-040A-AEC48130C4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850EBE-E472-4E10-0F01-186231EA3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D9B0F-FC6D-08CF-9B2D-EF4A417B7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A22953-6E16-9868-EFA0-7AB1CCEB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2F0A3-04BA-3E56-4F1D-CDCA7FF8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31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C792-AF46-677B-9279-68E0B8A4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50E232-25AE-AA36-21DE-F4FD88E5E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1BD4AD-983E-DBED-340F-B4E97AE5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38D895-0039-8C81-6287-169EB7421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445BA-91F0-E27F-899A-9A37E007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4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674B69-6796-0AAF-7C85-893CCB3D3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B8743D-E7D5-075C-E5DA-9F48A2C35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2EC264-674C-64F2-E560-6F6342EA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874A5C-731E-6EAD-1208-DA9FB58F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2ADCA-3E87-14B5-8745-3550D63B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0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B614A-4B08-FB6C-A51D-88088A07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A99005-4E90-39B2-1408-ED232B79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698C6-0037-BE73-232C-D8C50958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76F4B-F082-85B1-D60D-55F98CD99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F54B48-FEB3-1A83-9C74-0B43C2D4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936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740483-312D-1560-03CA-65C5C932E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B7C5ED-19CB-5277-B9FF-29E5896D4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8EC89E-22B6-8CBB-19F1-1F9B95E8B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B655C1-3D1F-8BA2-39AE-141227D3E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3EE3-D451-83E1-270F-5AF5DC08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1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853CE-82E7-0001-B512-B6580AB5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319CC8-75BC-6AEC-87E5-D3BE03AEB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AB2882A-ADAE-5123-B455-D554889E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674F0B-A0D1-BE33-CD8B-1AC619F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C2E0E2-8E1D-D005-A19D-14E63B473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0E8C23-D722-6BF9-B096-D341D68B2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3EF43C-1F7F-04D5-5977-DB943A4F6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CAC4DE-0F46-6E23-AB08-B5EB59776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9AA218-84AF-E171-4D80-5F4DB9BF3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4C21556-7ED1-81F1-9CFC-E7B37E678B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D0B8C1B-3F6C-9236-88B4-A1C9908B5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AE886-B183-9FC9-9A9F-96EF780D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178BC6-5878-212C-5C99-FEFE180D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0B26F46-D671-1EB6-3A97-34855D0FF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8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2CC35D-731C-42BF-50DA-CCD8243A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89FAEC-2450-A89E-DE70-2B94CC3D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43D00E8-1409-9813-D4EB-E3C1051C1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207255-8CC9-A7BE-4A96-23734909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8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008D1C-255B-FC6E-DF94-0EF94757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98C3688-D03D-2BC8-ADCF-FB458105D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4F8547-8B63-3EAB-BC63-64CB59B0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3C40E4-D5EA-FCB9-1161-D3828E62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BE9DE-08FC-1564-F935-7290BD64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7715DC-67F8-CCA7-6449-D2C4451A0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DB1A94-F14B-4824-8C34-6A60D5C1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643435-851D-43C3-4AEA-95E8F99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DF7DC1-51A8-66CB-818B-D7E681E6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19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4E8A8E-70DA-39E7-5FBD-AFF051A2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5655F0-C5E1-D51D-A91F-2BDD857F80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7B6F57-3EA9-04FD-BEF1-0A1EA865E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9716B8-D728-FDF9-C129-E366CCE74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2B4A43-DCD0-A507-0F57-ECF1762B5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764B1D-89C1-063F-6EE2-A6E8F339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23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811929F-D20C-FCBC-CE14-D9189E652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887A23-77AF-4A00-4E73-F431F0AE4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22C72D-A3FC-BECF-DE16-8B6707767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4A9485-1A39-C3CE-3CCE-2989D6D99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8A0431-9647-1375-20BF-A494AC07A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85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F385D0D-3C5E-C473-3B43-DAC78078A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21582"/>
              </p:ext>
            </p:extLst>
          </p:nvPr>
        </p:nvGraphicFramePr>
        <p:xfrm>
          <a:off x="242709" y="512615"/>
          <a:ext cx="11682591" cy="581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197">
                  <a:extLst>
                    <a:ext uri="{9D8B030D-6E8A-4147-A177-3AD203B41FA5}">
                      <a16:colId xmlns:a16="http://schemas.microsoft.com/office/drawing/2014/main" val="348809724"/>
                    </a:ext>
                  </a:extLst>
                </a:gridCol>
                <a:gridCol w="3894197">
                  <a:extLst>
                    <a:ext uri="{9D8B030D-6E8A-4147-A177-3AD203B41FA5}">
                      <a16:colId xmlns:a16="http://schemas.microsoft.com/office/drawing/2014/main" val="750525954"/>
                    </a:ext>
                  </a:extLst>
                </a:gridCol>
                <a:gridCol w="3894197">
                  <a:extLst>
                    <a:ext uri="{9D8B030D-6E8A-4147-A177-3AD203B41FA5}">
                      <a16:colId xmlns:a16="http://schemas.microsoft.com/office/drawing/2014/main" val="2005195185"/>
                    </a:ext>
                  </a:extLst>
                </a:gridCol>
              </a:tblGrid>
              <a:tr h="290772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135360"/>
                  </a:ext>
                </a:extLst>
              </a:tr>
              <a:tr h="290772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445562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07CC61-490A-F231-AB03-EB61366CD4BC}"/>
              </a:ext>
            </a:extLst>
          </p:cNvPr>
          <p:cNvSpPr txBox="1"/>
          <p:nvPr/>
        </p:nvSpPr>
        <p:spPr>
          <a:xfrm>
            <a:off x="266700" y="19782"/>
            <a:ext cx="4007828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2400">
                <a:latin typeface="ＭＳ Ｐゴシック"/>
                <a:ea typeface="ＭＳ Ｐゴシック"/>
              </a:rPr>
              <a:t>スクラッチで</a:t>
            </a:r>
            <a:r>
              <a:rPr lang="ja-JP" altLang="en-US" sz="2400">
                <a:latin typeface="ＭＳ Ｐゴシック"/>
                <a:ea typeface="ＭＳ Ｐゴシック"/>
              </a:rPr>
              <a:t>正</a:t>
            </a:r>
            <a:r>
              <a:rPr kumimoji="1" lang="ja-JP" altLang="en-US" sz="2400">
                <a:latin typeface="ＭＳ Ｐゴシック"/>
                <a:ea typeface="ＭＳ Ｐゴシック"/>
              </a:rPr>
              <a:t>多角形をかこう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7EAF80B-2622-5785-A7C2-D5BA2DC76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296" y="947663"/>
            <a:ext cx="1905319" cy="228993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D757F52-72C1-E491-E277-6152BEDEB2A0}"/>
              </a:ext>
            </a:extLst>
          </p:cNvPr>
          <p:cNvSpPr txBox="1"/>
          <p:nvPr/>
        </p:nvSpPr>
        <p:spPr>
          <a:xfrm>
            <a:off x="351559" y="67194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正三角形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217DB85-8703-081C-9165-E7CF51BD8302}"/>
              </a:ext>
            </a:extLst>
          </p:cNvPr>
          <p:cNvSpPr txBox="1"/>
          <p:nvPr/>
        </p:nvSpPr>
        <p:spPr>
          <a:xfrm>
            <a:off x="4372474" y="67194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正六角形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E2FF6A-02BA-3F8F-C727-D0C7DEB7690B}"/>
              </a:ext>
            </a:extLst>
          </p:cNvPr>
          <p:cNvSpPr txBox="1"/>
          <p:nvPr/>
        </p:nvSpPr>
        <p:spPr>
          <a:xfrm>
            <a:off x="8305434" y="67194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正八角形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EC94DDE-37BA-5771-A494-C3EE66E39DBF}"/>
              </a:ext>
            </a:extLst>
          </p:cNvPr>
          <p:cNvSpPr txBox="1"/>
          <p:nvPr/>
        </p:nvSpPr>
        <p:spPr>
          <a:xfrm>
            <a:off x="351559" y="356404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正十二角形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3CF8967-B0ED-2E02-520A-A1139D956F7B}"/>
              </a:ext>
            </a:extLst>
          </p:cNvPr>
          <p:cNvSpPr txBox="1"/>
          <p:nvPr/>
        </p:nvSpPr>
        <p:spPr>
          <a:xfrm>
            <a:off x="4261294" y="356404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正二十角形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93974C0-E7FE-216A-6991-55E5450F865E}"/>
              </a:ext>
            </a:extLst>
          </p:cNvPr>
          <p:cNvSpPr txBox="1"/>
          <p:nvPr/>
        </p:nvSpPr>
        <p:spPr>
          <a:xfrm>
            <a:off x="8157120" y="3574435"/>
            <a:ext cx="1675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正</a:t>
            </a:r>
            <a:r>
              <a:rPr kumimoji="1" lang="en-US" altLang="ja-JP" sz="2000" b="1" dirty="0"/>
              <a:t>(       )</a:t>
            </a:r>
            <a:r>
              <a:rPr kumimoji="1" lang="ja-JP" altLang="en-US" sz="2000" b="1" dirty="0"/>
              <a:t>角形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DF5FD9A-B865-6B2D-63F0-72317CD1CF95}"/>
              </a:ext>
            </a:extLst>
          </p:cNvPr>
          <p:cNvSpPr txBox="1"/>
          <p:nvPr/>
        </p:nvSpPr>
        <p:spPr>
          <a:xfrm>
            <a:off x="147205" y="6425047"/>
            <a:ext cx="11927031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Scratch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はプログラミング言語とオンラインのコミュニティです。対話的な物語やゲームやアニメを作成でき、世界中の人とあなたの作品を共有できる場所です。子供たちは、</a:t>
            </a:r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Scratch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プロジェクトをデザインし、プログラミングする過程で、創造的に考え、体系的に議論し、皆と共同で取り組むことを学びます。</a:t>
            </a:r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Scratch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Scratch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財団が</a:t>
            </a:r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MIT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メディアラボのライフロング・キンダーガーテン・グループの協力により開発しているプロジェクトです。</a:t>
            </a:r>
            <a:r>
              <a:rPr lang="en-US" altLang="ja-JP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https://scratch.mit.edu </a:t>
            </a:r>
            <a:r>
              <a:rPr lang="ja-JP" altLang="en-US" sz="800" b="0" i="0" u="none" strike="noStrike" baseline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で無料で利用することができます。</a:t>
            </a:r>
            <a:endParaRPr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1A7E451F-3A6F-ABC9-8B9E-55624863A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638" y="947663"/>
            <a:ext cx="1905319" cy="2289933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C46EC6E5-0A0D-7053-A322-4C0A1E503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41" y="1467081"/>
            <a:ext cx="1691685" cy="142838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A21CC883-741B-CD0F-76CC-9FD0A0983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856" y="1314052"/>
            <a:ext cx="1734430" cy="155715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084CD4FC-2910-CC06-3E67-CD3F8D938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7082" y="1371681"/>
            <a:ext cx="1545497" cy="1484005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6C1E4F2E-1BFA-A574-894D-FCA05073F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5122" y="947663"/>
            <a:ext cx="1905319" cy="2289933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E01F3EA5-9E1B-B337-0853-711F3800C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919" y="4457692"/>
            <a:ext cx="1551927" cy="1487857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C30CE5FE-EAFE-CDFF-0F9B-3F8CC0B77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296" y="3935138"/>
            <a:ext cx="1905319" cy="228993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2404A4AC-9F29-D706-CD7E-A51DC59F0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638" y="3935138"/>
            <a:ext cx="1905319" cy="2289933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5448740F-DA39-5083-9023-DD247853A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5122" y="3935138"/>
            <a:ext cx="1905319" cy="2289933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51E20B20-8B25-A6E7-AA4C-8CA026BC9B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2474" y="4457692"/>
            <a:ext cx="1684174" cy="158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4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A3E56F4-52E0-4363-9808-0B54842AA976}"/>
</file>

<file path=customXml/itemProps2.xml><?xml version="1.0" encoding="utf-8"?>
<ds:datastoreItem xmlns:ds="http://schemas.openxmlformats.org/officeDocument/2006/customXml" ds:itemID="{7F947D1A-88B3-425C-9D36-F22415A2F311}"/>
</file>

<file path=customXml/itemProps3.xml><?xml version="1.0" encoding="utf-8"?>
<ds:datastoreItem xmlns:ds="http://schemas.openxmlformats.org/officeDocument/2006/customXml" ds:itemID="{888CA7A8-C0EA-4EC9-B038-A377BAEB237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2025-11-17T04:50:19Z</dcterms:created>
  <dcterms:modified xsi:type="dcterms:W3CDTF">2025-11-17T04:50:29Z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