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37C97A-DF97-4151-8750-380DA6A0F21F}" v="3" dt="2025-11-17T04:48:12.742"/>
    <p1510:client id="{7E3D9477-07BD-49BF-8CF7-EB3D84BD96F9}" v="5" dt="2025-11-17T01:23:48.2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AB0367-1F22-240F-040A-AEC48130C4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850EBE-E472-4E10-0F01-186231EA3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D9B0F-FC6D-08CF-9B2D-EF4A417B7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A22953-6E16-9868-EFA0-7AB1CCEB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2F0A3-04BA-3E56-4F1D-CDCA7FF83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317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C792-AF46-677B-9279-68E0B8A4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50E232-25AE-AA36-21DE-F4FD88E5E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1BD4AD-983E-DBED-340F-B4E97AE5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38D895-0039-8C81-6287-169EB7421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8445BA-91F0-E27F-899A-9A37E0075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43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A674B69-6796-0AAF-7C85-893CCB3D3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B8743D-E7D5-075C-E5DA-9F48A2C35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2EC264-674C-64F2-E560-6F6342EA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874A5C-731E-6EAD-1208-DA9FB58F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72ADCA-3E87-14B5-8745-3550D63B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0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B614A-4B08-FB6C-A51D-88088A071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A99005-4E90-39B2-1408-ED232B79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F698C6-0037-BE73-232C-D8C50958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76F4B-F082-85B1-D60D-55F98CD99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F54B48-FEB3-1A83-9C74-0B43C2D4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936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740483-312D-1560-03CA-65C5C932E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B7C5ED-19CB-5277-B9FF-29E5896D4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8EC89E-22B6-8CBB-19F1-1F9B95E8B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B655C1-3D1F-8BA2-39AE-141227D3E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03EE3-D451-83E1-270F-5AF5DC08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1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853CE-82E7-0001-B512-B6580AB5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319CC8-75BC-6AEC-87E5-D3BE03AEB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AB2882A-ADAE-5123-B455-D554889E2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674F0B-A0D1-BE33-CD8B-1AC619FF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C2E0E2-8E1D-D005-A19D-14E63B473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0E8C23-D722-6BF9-B096-D341D68B2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92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3EF43C-1F7F-04D5-5977-DB943A4F6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CAC4DE-0F46-6E23-AB08-B5EB59776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9AA218-84AF-E171-4D80-5F4DB9BF3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4C21556-7ED1-81F1-9CFC-E7B37E678B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D0B8C1B-3F6C-9236-88B4-A1C9908B5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78AE886-B183-9FC9-9A9F-96EF780D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178BC6-5878-212C-5C99-FEFE180D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0B26F46-D671-1EB6-3A97-34855D0FF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85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2CC35D-731C-42BF-50DA-CCD8243A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89FAEC-2450-A89E-DE70-2B94CC3D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43D00E8-1409-9813-D4EB-E3C1051C1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207255-8CC9-A7BE-4A96-23734909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8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008D1C-255B-FC6E-DF94-0EF947577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98C3688-D03D-2BC8-ADCF-FB458105D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4F8547-8B63-3EAB-BC63-64CB59B01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3C40E4-D5EA-FCB9-1161-D3828E62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FBE9DE-08FC-1564-F935-7290BD64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7715DC-67F8-CCA7-6449-D2C4451A0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DB1A94-F14B-4824-8C34-6A60D5C14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643435-851D-43C3-4AEA-95E8F99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DF7DC1-51A8-66CB-818B-D7E681E61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19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4E8A8E-70DA-39E7-5FBD-AFF051A2C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5655F0-C5E1-D51D-A91F-2BDD857F80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7B6F57-3EA9-04FD-BEF1-0A1EA865E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9716B8-D728-FDF9-C129-E366CCE74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2B4A43-DCD0-A507-0F57-ECF1762B5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764B1D-89C1-063F-6EE2-A6E8F339C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23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811929F-D20C-FCBC-CE14-D9189E652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887A23-77AF-4A00-4E73-F431F0AE4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22C72D-A3FC-BECF-DE16-8B6707767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33483-C526-40A3-853E-EAF713284FC1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4A9485-1A39-C3CE-3CCE-2989D6D99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8A0431-9647-1375-20BF-A494AC07A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07ED38-13D4-4BD1-A238-3EE3BFAF6F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85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27B0F57-9592-4155-9AC9-1153BAC6BE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247255"/>
              </p:ext>
            </p:extLst>
          </p:nvPr>
        </p:nvGraphicFramePr>
        <p:xfrm>
          <a:off x="936401" y="1068249"/>
          <a:ext cx="10412916" cy="53526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5531">
                  <a:extLst>
                    <a:ext uri="{9D8B030D-6E8A-4147-A177-3AD203B41FA5}">
                      <a16:colId xmlns:a16="http://schemas.microsoft.com/office/drawing/2014/main" val="2779467525"/>
                    </a:ext>
                  </a:extLst>
                </a:gridCol>
                <a:gridCol w="2757630">
                  <a:extLst>
                    <a:ext uri="{9D8B030D-6E8A-4147-A177-3AD203B41FA5}">
                      <a16:colId xmlns:a16="http://schemas.microsoft.com/office/drawing/2014/main" val="3399559606"/>
                    </a:ext>
                  </a:extLst>
                </a:gridCol>
                <a:gridCol w="2746526">
                  <a:extLst>
                    <a:ext uri="{9D8B030D-6E8A-4147-A177-3AD203B41FA5}">
                      <a16:colId xmlns:a16="http://schemas.microsoft.com/office/drawing/2014/main" val="1663479203"/>
                    </a:ext>
                  </a:extLst>
                </a:gridCol>
                <a:gridCol w="2603229">
                  <a:extLst>
                    <a:ext uri="{9D8B030D-6E8A-4147-A177-3AD203B41FA5}">
                      <a16:colId xmlns:a16="http://schemas.microsoft.com/office/drawing/2014/main" val="546537244"/>
                    </a:ext>
                  </a:extLst>
                </a:gridCol>
              </a:tblGrid>
              <a:tr h="7805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チャレンジレベル</a:t>
                      </a:r>
                    </a:p>
                  </a:txBody>
                  <a:tcPr marL="186118" marR="186118" marT="93059" marB="93059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分かったこと</a:t>
                      </a:r>
                    </a:p>
                  </a:txBody>
                  <a:tcPr marL="186118" marR="186118" marT="93059" marB="9305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プログラミングで</a:t>
                      </a:r>
                      <a:br>
                        <a:rPr kumimoji="1" lang="en-US" altLang="ja-JP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できたこと</a:t>
                      </a:r>
                    </a:p>
                  </a:txBody>
                  <a:tcPr marL="186118" marR="186118" marT="93059" marB="9305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友達と</a:t>
                      </a:r>
                    </a:p>
                    <a:p>
                      <a:pPr algn="ctr"/>
                      <a:r>
                        <a:rPr kumimoji="1" lang="ja-JP" altLang="en-US" sz="18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協力できたか</a:t>
                      </a:r>
                    </a:p>
                  </a:txBody>
                  <a:tcPr marL="186118" marR="186118" marT="93059" marB="9305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015470"/>
                  </a:ext>
                </a:extLst>
              </a:tr>
              <a:tr h="12419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レベル３</a:t>
                      </a:r>
                    </a:p>
                  </a:txBody>
                  <a:tcPr marL="186118" marR="186118" marT="93059" marB="93059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「辺の長さが全て等しく，角の大きさも全て等しい」という正多角形の意味が理解できた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正八角形、正十二角形、正二十角形などの正多角形をかくことができた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友達と分からないことを教えあうなど、協力することができた</a:t>
                      </a: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1372855624"/>
                  </a:ext>
                </a:extLst>
              </a:tr>
              <a:tr h="9542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レベル２</a:t>
                      </a:r>
                    </a:p>
                  </a:txBody>
                  <a:tcPr marL="186118" marR="186118" marT="93059" marB="93059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/>
                          <a:ea typeface="ＭＳ Ｐゴシック"/>
                        </a:rPr>
                        <a:t>外角の意味や、</a:t>
                      </a:r>
                      <a:r>
                        <a:rPr lang="ja-JP" altLang="en-US" sz="1800" b="0">
                          <a:latin typeface="ＭＳ Ｐゴシック"/>
                          <a:ea typeface="ＭＳ Ｐゴシック"/>
                        </a:rPr>
                        <a:t>く</a:t>
                      </a:r>
                      <a:r>
                        <a:rPr kumimoji="1" lang="ja-JP" altLang="en-US" sz="1800" b="0">
                          <a:latin typeface="ＭＳ Ｐゴシック"/>
                          <a:ea typeface="ＭＳ Ｐゴシック"/>
                        </a:rPr>
                        <a:t>り返しを使って正多角形をかけることが理解できた</a:t>
                      </a:r>
                      <a:endParaRPr kumimoji="1" lang="en-US" altLang="ja-JP" sz="1800" b="0">
                        <a:latin typeface="ＭＳ Ｐゴシック"/>
                        <a:ea typeface="ＭＳ Ｐゴシック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正三角形、正六角形をかくことができた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>
                          <a:latin typeface="ＭＳ Ｐゴシック"/>
                          <a:ea typeface="ＭＳ Ｐゴシック"/>
                        </a:rPr>
                        <a:t>分からないことがあれば友達に聞</a:t>
                      </a:r>
                      <a:r>
                        <a:rPr lang="ja-JP" altLang="en-US" sz="1800" b="0">
                          <a:latin typeface="ＭＳ Ｐゴシック"/>
                          <a:ea typeface="ＭＳ Ｐゴシック"/>
                        </a:rPr>
                        <a:t>いて、解決する</a:t>
                      </a:r>
                      <a:r>
                        <a:rPr kumimoji="1" lang="ja-JP" altLang="en-US" sz="1800" b="0">
                          <a:latin typeface="ＭＳ Ｐゴシック"/>
                          <a:ea typeface="ＭＳ Ｐゴシック"/>
                        </a:rPr>
                        <a:t>ことができた</a:t>
                      </a: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3843771596"/>
                  </a:ext>
                </a:extLst>
              </a:tr>
              <a:tr h="10719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レベル１</a:t>
                      </a:r>
                    </a:p>
                  </a:txBody>
                  <a:tcPr marL="186118" marR="186118" marT="93059" marB="93059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ＭＳ Ｐゴシック"/>
                          <a:ea typeface="ＭＳ Ｐゴシック"/>
                        </a:rPr>
                        <a:t>スプライトの動く大きさと、角度を使って図形</a:t>
                      </a:r>
                      <a:r>
                        <a:rPr lang="ja-JP" altLang="en-US" sz="1800" b="0">
                          <a:latin typeface="ＭＳ Ｐゴシック"/>
                          <a:ea typeface="ＭＳ Ｐゴシック"/>
                        </a:rPr>
                        <a:t>が</a:t>
                      </a:r>
                      <a:r>
                        <a:rPr kumimoji="1" lang="ja-JP" altLang="en-US" sz="1800" b="0">
                          <a:latin typeface="ＭＳ Ｐゴシック"/>
                          <a:ea typeface="ＭＳ Ｐゴシック"/>
                        </a:rPr>
                        <a:t>かけることが理解できた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正方形をかくことができた</a:t>
                      </a: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b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分からないことがあっても、工夫しながら取り組むことができた</a:t>
                      </a: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3582498207"/>
                  </a:ext>
                </a:extLst>
              </a:tr>
              <a:tr h="12076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がんばったこと、</a:t>
                      </a:r>
                      <a:endParaRPr kumimoji="1" lang="en-US" altLang="ja-JP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工夫したこと</a:t>
                      </a:r>
                      <a:endParaRPr kumimoji="1" lang="ja-JP" altLang="en-US" sz="1600" b="1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800" b="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6118" marR="186118" marT="93059" marB="93059"/>
                </a:tc>
                <a:extLst>
                  <a:ext uri="{0D108BD9-81ED-4DB2-BD59-A6C34878D82A}">
                    <a16:rowId xmlns:a16="http://schemas.microsoft.com/office/drawing/2014/main" val="95313608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87833E7-58A6-F43F-D13D-80D8A8453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442238"/>
              </p:ext>
            </p:extLst>
          </p:nvPr>
        </p:nvGraphicFramePr>
        <p:xfrm>
          <a:off x="936401" y="252074"/>
          <a:ext cx="10319196" cy="6727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3854">
                  <a:extLst>
                    <a:ext uri="{9D8B030D-6E8A-4147-A177-3AD203B41FA5}">
                      <a16:colId xmlns:a16="http://schemas.microsoft.com/office/drawing/2014/main" val="2412682119"/>
                    </a:ext>
                  </a:extLst>
                </a:gridCol>
                <a:gridCol w="8645342">
                  <a:extLst>
                    <a:ext uri="{9D8B030D-6E8A-4147-A177-3AD203B41FA5}">
                      <a16:colId xmlns:a16="http://schemas.microsoft.com/office/drawing/2014/main" val="1472923641"/>
                    </a:ext>
                  </a:extLst>
                </a:gridCol>
              </a:tblGrid>
              <a:tr h="6727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スクラッチで正多角形をかこう</a:t>
                      </a:r>
                      <a:endParaRPr kumimoji="1" lang="en-US" altLang="ja-JP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4982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546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6387458-ACD8-467D-945F-5645EE9B08CF}"/>
</file>

<file path=customXml/itemProps2.xml><?xml version="1.0" encoding="utf-8"?>
<ds:datastoreItem xmlns:ds="http://schemas.openxmlformats.org/officeDocument/2006/customXml" ds:itemID="{1BA50112-260D-4F31-A046-F9122A0C30E2}"/>
</file>

<file path=customXml/itemProps3.xml><?xml version="1.0" encoding="utf-8"?>
<ds:datastoreItem xmlns:ds="http://schemas.openxmlformats.org/officeDocument/2006/customXml" ds:itemID="{8D9A66EE-5DDF-4A5D-9D38-D8E927C22EF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2025-11-17T04:48:12Z</dcterms:created>
  <dcterms:modified xsi:type="dcterms:W3CDTF">2025-11-17T04:48:24Z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