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2" r:id="rId1"/>
  </p:sldMasterIdLst>
  <p:sldIdLst>
    <p:sldId id="282" r:id="rId2"/>
    <p:sldId id="257" r:id="rId3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349" userDrawn="1">
          <p15:clr>
            <a:srgbClr val="A4A3A4"/>
          </p15:clr>
        </p15:guide>
        <p15:guide id="4" pos="9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7FF"/>
    <a:srgbClr val="E1FFFF"/>
    <a:srgbClr val="FFE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44EA45-0C4E-4DB4-ABB2-E93907C8DF51}" v="3" dt="2025-09-09T02:38:16.9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6242" autoAdjust="0"/>
  </p:normalViewPr>
  <p:slideViewPr>
    <p:cSldViewPr snapToGrid="0" showGuides="1">
      <p:cViewPr>
        <p:scale>
          <a:sx n="75" d="100"/>
          <a:sy n="75" d="100"/>
        </p:scale>
        <p:origin x="1252" y="636"/>
      </p:cViewPr>
      <p:guideLst>
        <p:guide orient="horz" pos="1800"/>
        <p:guide pos="2880"/>
        <p:guide orient="horz" pos="349"/>
        <p:guide pos="9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8/10/relationships/authors" Target="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935302"/>
            <a:ext cx="6858000" cy="19896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3284-38F0-46EA-A0C0-BC88845F3C19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E89E4-FDDC-4BC4-8FA5-B42FC9F27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19918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3284-38F0-46EA-A0C0-BC88845F3C19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E89E4-FDDC-4BC4-8FA5-B42FC9F27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509023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3284-38F0-46EA-A0C0-BC88845F3C19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E89E4-FDDC-4BC4-8FA5-B42FC9F27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1479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3284-38F0-46EA-A0C0-BC88845F3C19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E89E4-FDDC-4BC4-8FA5-B42FC9F27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5245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3284-38F0-46EA-A0C0-BC88845F3C19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E89E4-FDDC-4BC4-8FA5-B42FC9F27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5987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3284-38F0-46EA-A0C0-BC88845F3C19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E89E4-FDDC-4BC4-8FA5-B42FC9F27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92154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3284-38F0-46EA-A0C0-BC88845F3C19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E89E4-FDDC-4BC4-8FA5-B42FC9F27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2715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3284-38F0-46EA-A0C0-BC88845F3C19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E89E4-FDDC-4BC4-8FA5-B42FC9F27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8477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3284-38F0-46EA-A0C0-BC88845F3C19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E89E4-FDDC-4BC4-8FA5-B42FC9F27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77687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3284-38F0-46EA-A0C0-BC88845F3C19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E89E4-FDDC-4BC4-8FA5-B42FC9F27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70037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3284-38F0-46EA-A0C0-BC88845F3C19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E89E4-FDDC-4BC4-8FA5-B42FC9F27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0695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173284-38F0-46EA-A0C0-BC88845F3C19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BE89E4-FDDC-4BC4-8FA5-B42FC9F27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0844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2.png"/><Relationship Id="rId12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23.png"/><Relationship Id="rId5" Type="http://schemas.openxmlformats.org/officeDocument/2006/relationships/image" Target="../media/image4.png"/><Relationship Id="rId10" Type="http://schemas.openxmlformats.org/officeDocument/2006/relationships/image" Target="../media/image22.png"/><Relationship Id="rId4" Type="http://schemas.openxmlformats.org/officeDocument/2006/relationships/image" Target="../media/image3.png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53850AE-1AA8-9648-FBBC-798804898B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1512" y="1996138"/>
            <a:ext cx="6388227" cy="856183"/>
          </a:xfrm>
          <a:solidFill>
            <a:schemeClr val="bg2"/>
          </a:solidFill>
        </p:spPr>
        <p:txBody>
          <a:bodyPr vert="horz" lIns="74066" tIns="37034" rIns="74066" bIns="37034" rtlCol="0" anchor="ctr">
            <a:normAutofit/>
          </a:bodyPr>
          <a:lstStyle/>
          <a:p>
            <a:pPr algn="ctr"/>
            <a:r>
              <a:rPr lang="ja-JP" altLang="en-US" sz="1944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以下のスライドは、カスタマイズの際、ご活用ください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E9576DEF-CB98-5BAA-0ACB-D96371468488}"/>
              </a:ext>
            </a:extLst>
          </p:cNvPr>
          <p:cNvSpPr txBox="1"/>
          <p:nvPr/>
        </p:nvSpPr>
        <p:spPr>
          <a:xfrm>
            <a:off x="1775661" y="2991588"/>
            <a:ext cx="5007244" cy="7729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74066" tIns="37034" rIns="74066" bIns="37034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defTabSz="370332"/>
            <a:r>
              <a:rPr lang="ja-JP" altLang="en-US" sz="1134">
                <a:solidFill>
                  <a:prstClr val="black"/>
                </a:solidFill>
                <a:latin typeface="ＭＳ Ｐゴシック"/>
                <a:ea typeface="ＭＳ Ｐゴシック"/>
              </a:rPr>
              <a:t>【説明】</a:t>
            </a:r>
          </a:p>
          <a:p>
            <a:pPr defTabSz="370332"/>
            <a:r>
              <a:rPr lang="ja-JP" altLang="en-US" sz="1134">
                <a:solidFill>
                  <a:prstClr val="black"/>
                </a:solidFill>
                <a:latin typeface="ＭＳ Ｐゴシック"/>
                <a:ea typeface="ＭＳ Ｐゴシック"/>
              </a:rPr>
              <a:t>・編集可能です。​</a:t>
            </a:r>
          </a:p>
          <a:p>
            <a:pPr defTabSz="370332"/>
            <a:endParaRPr lang="ja-JP" altLang="en-US" sz="1134">
              <a:solidFill>
                <a:prstClr val="black"/>
              </a:solidFill>
              <a:latin typeface="ＭＳ Ｐゴシック"/>
              <a:ea typeface="ＭＳ Ｐゴシック"/>
            </a:endParaRPr>
          </a:p>
          <a:p>
            <a:pPr defTabSz="370332"/>
            <a:endParaRPr lang="ja-JP" altLang="en-US" sz="1134">
              <a:solidFill>
                <a:prstClr val="black"/>
              </a:solidFill>
              <a:latin typeface="ＭＳ Ｐゴシック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2065224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図形, 多角形&#10;&#10;自動的に生成された説明">
            <a:extLst>
              <a:ext uri="{FF2B5EF4-FFF2-40B4-BE49-F238E27FC236}">
                <a16:creationId xmlns:a16="http://schemas.microsoft.com/office/drawing/2014/main" id="{74D1FE43-9FAC-06CA-4EB4-E109A3683E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77340" y="285751"/>
            <a:ext cx="1397569" cy="1234519"/>
          </a:xfrm>
          <a:prstGeom prst="rect">
            <a:avLst/>
          </a:prstGeom>
        </p:spPr>
      </p:pic>
      <p:pic>
        <p:nvPicPr>
          <p:cNvPr id="5" name="図 4" descr="図形, 正方形&#10;&#10;自動的に生成された説明">
            <a:extLst>
              <a:ext uri="{FF2B5EF4-FFF2-40B4-BE49-F238E27FC236}">
                <a16:creationId xmlns:a16="http://schemas.microsoft.com/office/drawing/2014/main" id="{2C2A60DD-ED58-890C-0D1B-ACA4AB4CDF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8487" y="1689631"/>
            <a:ext cx="1126161" cy="1167871"/>
          </a:xfrm>
          <a:prstGeom prst="rect">
            <a:avLst/>
          </a:prstGeom>
        </p:spPr>
      </p:pic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909B56E5-92C8-D34D-B594-345C4719F711}"/>
              </a:ext>
            </a:extLst>
          </p:cNvPr>
          <p:cNvSpPr/>
          <p:nvPr/>
        </p:nvSpPr>
        <p:spPr>
          <a:xfrm>
            <a:off x="-1731035" y="3096414"/>
            <a:ext cx="1621465" cy="824024"/>
          </a:xfrm>
          <a:prstGeom prst="rect">
            <a:avLst/>
          </a:prstGeom>
          <a:solidFill>
            <a:schemeClr val="bg1"/>
          </a:solidFill>
          <a:ln w="28575">
            <a:solidFill>
              <a:srgbClr val="0000F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ja-JP" altLang="en-US" sz="1013"/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C4C98D2E-450F-0CCE-54DE-16530FCAE4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833487" y="5854436"/>
            <a:ext cx="2647418" cy="228620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93F1FF70-C765-FA5B-84F3-5973116058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934052" y="4050738"/>
            <a:ext cx="2217612" cy="1248264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403F3F14-D5B9-C9DC-2AC5-5D1E38014F0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7244" r="19228"/>
          <a:stretch/>
        </p:blipFill>
        <p:spPr>
          <a:xfrm>
            <a:off x="5152479" y="145806"/>
            <a:ext cx="3877407" cy="298382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表 2">
                <a:extLst>
                  <a:ext uri="{FF2B5EF4-FFF2-40B4-BE49-F238E27FC236}">
                    <a16:creationId xmlns:a16="http://schemas.microsoft.com/office/drawing/2014/main" id="{80048E9B-B701-F793-F375-D91BCE75339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13083815"/>
                  </p:ext>
                </p:extLst>
              </p:nvPr>
            </p:nvGraphicFramePr>
            <p:xfrm>
              <a:off x="195412" y="3266331"/>
              <a:ext cx="5700369" cy="779305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936049">
                      <a:extLst>
                        <a:ext uri="{9D8B030D-6E8A-4147-A177-3AD203B41FA5}">
                          <a16:colId xmlns:a16="http://schemas.microsoft.com/office/drawing/2014/main" val="2431986097"/>
                        </a:ext>
                      </a:extLst>
                    </a:gridCol>
                    <a:gridCol w="952864">
                      <a:extLst>
                        <a:ext uri="{9D8B030D-6E8A-4147-A177-3AD203B41FA5}">
                          <a16:colId xmlns:a16="http://schemas.microsoft.com/office/drawing/2014/main" val="2441551771"/>
                        </a:ext>
                      </a:extLst>
                    </a:gridCol>
                    <a:gridCol w="952864">
                      <a:extLst>
                        <a:ext uri="{9D8B030D-6E8A-4147-A177-3AD203B41FA5}">
                          <a16:colId xmlns:a16="http://schemas.microsoft.com/office/drawing/2014/main" val="573338527"/>
                        </a:ext>
                      </a:extLst>
                    </a:gridCol>
                    <a:gridCol w="952864">
                      <a:extLst>
                        <a:ext uri="{9D8B030D-6E8A-4147-A177-3AD203B41FA5}">
                          <a16:colId xmlns:a16="http://schemas.microsoft.com/office/drawing/2014/main" val="3093025214"/>
                        </a:ext>
                      </a:extLst>
                    </a:gridCol>
                    <a:gridCol w="952864">
                      <a:extLst>
                        <a:ext uri="{9D8B030D-6E8A-4147-A177-3AD203B41FA5}">
                          <a16:colId xmlns:a16="http://schemas.microsoft.com/office/drawing/2014/main" val="2980861951"/>
                        </a:ext>
                      </a:extLst>
                    </a:gridCol>
                    <a:gridCol w="952864">
                      <a:extLst>
                        <a:ext uri="{9D8B030D-6E8A-4147-A177-3AD203B41FA5}">
                          <a16:colId xmlns:a16="http://schemas.microsoft.com/office/drawing/2014/main" val="2799349187"/>
                        </a:ext>
                      </a:extLst>
                    </a:gridCol>
                  </a:tblGrid>
                  <a:tr h="408486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1" lang="ja-JP" altLang="en-US" sz="1400" i="0" smtClean="0">
                                    <a:latin typeface="Cambria Math" panose="02040503050406030204" pitchFamily="18" charset="0"/>
                                    <a:ea typeface="Meiryo UI" panose="020B0604030504040204" pitchFamily="50" charset="-128"/>
                                  </a:rPr>
                                  <m:t>𝒳</m:t>
                                </m:r>
                              </m:oMath>
                            </m:oMathPara>
                          </a14:m>
                          <a:endParaRPr kumimoji="1" lang="en-US" altLang="ja-JP" sz="1400" i="0" dirty="0">
                            <a:latin typeface="ＭＳ Ｐゴシック" panose="020B0600070205080204" pitchFamily="50" charset="-128"/>
                            <a:ea typeface="ＭＳ Ｐゴシック" panose="020B0600070205080204" pitchFamily="50" charset="-128"/>
                          </a:endParaRPr>
                        </a:p>
                      </a:txBody>
                      <a:tcPr marL="68580" marR="68580" marT="34290" marB="34290">
                        <a:lnL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latin typeface="ＭＳ Ｐゴシック" panose="020B0600070205080204" pitchFamily="50" charset="-128"/>
                            <a:ea typeface="ＭＳ Ｐゴシック" panose="020B0600070205080204" pitchFamily="50" charset="-128"/>
                          </a:endParaRPr>
                        </a:p>
                      </a:txBody>
                      <a:tcPr marL="68580" marR="68580" marT="34290" marB="34290" anchor="ctr">
                        <a:lnL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latin typeface="ＭＳ Ｐゴシック" panose="020B0600070205080204" pitchFamily="50" charset="-128"/>
                            <a:ea typeface="ＭＳ Ｐゴシック" panose="020B0600070205080204" pitchFamily="50" charset="-128"/>
                          </a:endParaRPr>
                        </a:p>
                      </a:txBody>
                      <a:tcPr marL="68580" marR="68580" marT="34290" marB="34290" anchor="ctr">
                        <a:lnL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>
                            <a:latin typeface="ＭＳ Ｐゴシック" panose="020B0600070205080204" pitchFamily="50" charset="-128"/>
                            <a:ea typeface="ＭＳ Ｐゴシック" panose="020B0600070205080204" pitchFamily="50" charset="-128"/>
                          </a:endParaRPr>
                        </a:p>
                      </a:txBody>
                      <a:tcPr marL="68580" marR="68580" marT="34290" marB="34290" anchor="ctr">
                        <a:lnL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latin typeface="ＭＳ Ｐゴシック" panose="020B0600070205080204" pitchFamily="50" charset="-128"/>
                            <a:ea typeface="ＭＳ Ｐゴシック" panose="020B0600070205080204" pitchFamily="50" charset="-128"/>
                          </a:endParaRPr>
                        </a:p>
                      </a:txBody>
                      <a:tcPr marL="68580" marR="68580" marT="34290" marB="34290" anchor="ctr">
                        <a:lnL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latin typeface="ＭＳ Ｐゴシック" panose="020B0600070205080204" pitchFamily="50" charset="-128"/>
                            <a:ea typeface="ＭＳ Ｐゴシック" panose="020B0600070205080204" pitchFamily="50" charset="-128"/>
                          </a:endParaRPr>
                        </a:p>
                      </a:txBody>
                      <a:tcPr marL="68580" marR="68580" marT="34290" marB="34290" anchor="ctr">
                        <a:lnL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695859533"/>
                      </a:ext>
                    </a:extLst>
                  </a:tr>
                  <a:tr h="370819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1" lang="ja-JP" altLang="en-US" sz="1400" i="0" smtClean="0">
                                    <a:latin typeface="Cambria Math" panose="02040503050406030204" pitchFamily="18" charset="0"/>
                                    <a:ea typeface="Meiryo UI" panose="020B0604030504040204" pitchFamily="50" charset="-128"/>
                                  </a:rPr>
                                  <m:t>𝒴</m:t>
                                </m:r>
                              </m:oMath>
                            </m:oMathPara>
                          </a14:m>
                          <a:endParaRPr kumimoji="1" lang="en-US" altLang="ja-JP" sz="1400" i="0" dirty="0">
                            <a:latin typeface="ＭＳ Ｐゴシック" panose="020B0600070205080204" pitchFamily="50" charset="-128"/>
                            <a:ea typeface="ＭＳ Ｐゴシック" panose="020B0600070205080204" pitchFamily="50" charset="-128"/>
                          </a:endParaRPr>
                        </a:p>
                      </a:txBody>
                      <a:tcPr marL="68580" marR="68580" marT="34290" marB="34290">
                        <a:lnL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latin typeface="ＭＳ Ｐゴシック" panose="020B0600070205080204" pitchFamily="50" charset="-128"/>
                            <a:ea typeface="ＭＳ Ｐゴシック" panose="020B0600070205080204" pitchFamily="50" charset="-128"/>
                          </a:endParaRPr>
                        </a:p>
                      </a:txBody>
                      <a:tcPr marL="68580" marR="68580" marT="34290" marB="34290" anchor="ctr">
                        <a:lnL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latin typeface="ＭＳ Ｐゴシック" panose="020B0600070205080204" pitchFamily="50" charset="-128"/>
                            <a:ea typeface="ＭＳ Ｐゴシック" panose="020B0600070205080204" pitchFamily="50" charset="-128"/>
                          </a:endParaRPr>
                        </a:p>
                      </a:txBody>
                      <a:tcPr marL="68580" marR="68580" marT="34290" marB="34290" anchor="ctr">
                        <a:lnL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latin typeface="ＭＳ Ｐゴシック" panose="020B0600070205080204" pitchFamily="50" charset="-128"/>
                            <a:ea typeface="ＭＳ Ｐゴシック" panose="020B0600070205080204" pitchFamily="50" charset="-128"/>
                          </a:endParaRPr>
                        </a:p>
                      </a:txBody>
                      <a:tcPr marL="68580" marR="68580" marT="34290" marB="34290" anchor="ctr">
                        <a:lnL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latin typeface="ＭＳ Ｐゴシック" panose="020B0600070205080204" pitchFamily="50" charset="-128"/>
                            <a:ea typeface="ＭＳ Ｐゴシック" panose="020B0600070205080204" pitchFamily="50" charset="-128"/>
                          </a:endParaRPr>
                        </a:p>
                      </a:txBody>
                      <a:tcPr marL="68580" marR="68580" marT="34290" marB="34290" anchor="ctr">
                        <a:lnL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latin typeface="ＭＳ Ｐゴシック" panose="020B0600070205080204" pitchFamily="50" charset="-128"/>
                            <a:ea typeface="ＭＳ Ｐゴシック" panose="020B0600070205080204" pitchFamily="50" charset="-128"/>
                          </a:endParaRPr>
                        </a:p>
                      </a:txBody>
                      <a:tcPr marL="68580" marR="68580" marT="34290" marB="34290" anchor="ctr">
                        <a:lnL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40179497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表 2">
                <a:extLst>
                  <a:ext uri="{FF2B5EF4-FFF2-40B4-BE49-F238E27FC236}">
                    <a16:creationId xmlns:a16="http://schemas.microsoft.com/office/drawing/2014/main" id="{80048E9B-B701-F793-F375-D91BCE75339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13083815"/>
                  </p:ext>
                </p:extLst>
              </p:nvPr>
            </p:nvGraphicFramePr>
            <p:xfrm>
              <a:off x="195412" y="3266331"/>
              <a:ext cx="5700369" cy="779305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936049">
                      <a:extLst>
                        <a:ext uri="{9D8B030D-6E8A-4147-A177-3AD203B41FA5}">
                          <a16:colId xmlns:a16="http://schemas.microsoft.com/office/drawing/2014/main" val="2431986097"/>
                        </a:ext>
                      </a:extLst>
                    </a:gridCol>
                    <a:gridCol w="952864">
                      <a:extLst>
                        <a:ext uri="{9D8B030D-6E8A-4147-A177-3AD203B41FA5}">
                          <a16:colId xmlns:a16="http://schemas.microsoft.com/office/drawing/2014/main" val="2441551771"/>
                        </a:ext>
                      </a:extLst>
                    </a:gridCol>
                    <a:gridCol w="952864">
                      <a:extLst>
                        <a:ext uri="{9D8B030D-6E8A-4147-A177-3AD203B41FA5}">
                          <a16:colId xmlns:a16="http://schemas.microsoft.com/office/drawing/2014/main" val="573338527"/>
                        </a:ext>
                      </a:extLst>
                    </a:gridCol>
                    <a:gridCol w="952864">
                      <a:extLst>
                        <a:ext uri="{9D8B030D-6E8A-4147-A177-3AD203B41FA5}">
                          <a16:colId xmlns:a16="http://schemas.microsoft.com/office/drawing/2014/main" val="3093025214"/>
                        </a:ext>
                      </a:extLst>
                    </a:gridCol>
                    <a:gridCol w="952864">
                      <a:extLst>
                        <a:ext uri="{9D8B030D-6E8A-4147-A177-3AD203B41FA5}">
                          <a16:colId xmlns:a16="http://schemas.microsoft.com/office/drawing/2014/main" val="2980861951"/>
                        </a:ext>
                      </a:extLst>
                    </a:gridCol>
                    <a:gridCol w="952864">
                      <a:extLst>
                        <a:ext uri="{9D8B030D-6E8A-4147-A177-3AD203B41FA5}">
                          <a16:colId xmlns:a16="http://schemas.microsoft.com/office/drawing/2014/main" val="2799349187"/>
                        </a:ext>
                      </a:extLst>
                    </a:gridCol>
                  </a:tblGrid>
                  <a:tr h="408486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68580" marR="68580" marT="34290" marB="34290">
                        <a:lnL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8"/>
                          <a:stretch>
                            <a:fillRect l="-1299" t="-1471" r="-509740" b="-941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latin typeface="ＭＳ Ｐゴシック" panose="020B0600070205080204" pitchFamily="50" charset="-128"/>
                            <a:ea typeface="ＭＳ Ｐゴシック" panose="020B0600070205080204" pitchFamily="50" charset="-128"/>
                          </a:endParaRPr>
                        </a:p>
                      </a:txBody>
                      <a:tcPr marL="68580" marR="68580" marT="34290" marB="34290" anchor="ctr">
                        <a:lnL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latin typeface="ＭＳ Ｐゴシック" panose="020B0600070205080204" pitchFamily="50" charset="-128"/>
                            <a:ea typeface="ＭＳ Ｐゴシック" panose="020B0600070205080204" pitchFamily="50" charset="-128"/>
                          </a:endParaRPr>
                        </a:p>
                      </a:txBody>
                      <a:tcPr marL="68580" marR="68580" marT="34290" marB="34290" anchor="ctr">
                        <a:lnL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>
                            <a:latin typeface="ＭＳ Ｐゴシック" panose="020B0600070205080204" pitchFamily="50" charset="-128"/>
                            <a:ea typeface="ＭＳ Ｐゴシック" panose="020B0600070205080204" pitchFamily="50" charset="-128"/>
                          </a:endParaRPr>
                        </a:p>
                      </a:txBody>
                      <a:tcPr marL="68580" marR="68580" marT="34290" marB="34290" anchor="ctr">
                        <a:lnL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latin typeface="ＭＳ Ｐゴシック" panose="020B0600070205080204" pitchFamily="50" charset="-128"/>
                            <a:ea typeface="ＭＳ Ｐゴシック" panose="020B0600070205080204" pitchFamily="50" charset="-128"/>
                          </a:endParaRPr>
                        </a:p>
                      </a:txBody>
                      <a:tcPr marL="68580" marR="68580" marT="34290" marB="34290" anchor="ctr">
                        <a:lnL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latin typeface="ＭＳ Ｐゴシック" panose="020B0600070205080204" pitchFamily="50" charset="-128"/>
                            <a:ea typeface="ＭＳ Ｐゴシック" panose="020B0600070205080204" pitchFamily="50" charset="-128"/>
                          </a:endParaRPr>
                        </a:p>
                      </a:txBody>
                      <a:tcPr marL="68580" marR="68580" marT="34290" marB="34290" anchor="ctr">
                        <a:lnL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695859533"/>
                      </a:ext>
                    </a:extLst>
                  </a:tr>
                  <a:tr h="370819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marL="68580" marR="68580" marT="34290" marB="34290">
                        <a:lnL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8"/>
                          <a:stretch>
                            <a:fillRect l="-1299" t="-113115" r="-509740" b="-49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latin typeface="ＭＳ Ｐゴシック" panose="020B0600070205080204" pitchFamily="50" charset="-128"/>
                            <a:ea typeface="ＭＳ Ｐゴシック" panose="020B0600070205080204" pitchFamily="50" charset="-128"/>
                          </a:endParaRPr>
                        </a:p>
                      </a:txBody>
                      <a:tcPr marL="68580" marR="68580" marT="34290" marB="34290" anchor="ctr">
                        <a:lnL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latin typeface="ＭＳ Ｐゴシック" panose="020B0600070205080204" pitchFamily="50" charset="-128"/>
                            <a:ea typeface="ＭＳ Ｐゴシック" panose="020B0600070205080204" pitchFamily="50" charset="-128"/>
                          </a:endParaRPr>
                        </a:p>
                      </a:txBody>
                      <a:tcPr marL="68580" marR="68580" marT="34290" marB="34290" anchor="ctr">
                        <a:lnL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latin typeface="ＭＳ Ｐゴシック" panose="020B0600070205080204" pitchFamily="50" charset="-128"/>
                            <a:ea typeface="ＭＳ Ｐゴシック" panose="020B0600070205080204" pitchFamily="50" charset="-128"/>
                          </a:endParaRPr>
                        </a:p>
                      </a:txBody>
                      <a:tcPr marL="68580" marR="68580" marT="34290" marB="34290" anchor="ctr">
                        <a:lnL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latin typeface="ＭＳ Ｐゴシック" panose="020B0600070205080204" pitchFamily="50" charset="-128"/>
                            <a:ea typeface="ＭＳ Ｐゴシック" panose="020B0600070205080204" pitchFamily="50" charset="-128"/>
                          </a:endParaRPr>
                        </a:p>
                      </a:txBody>
                      <a:tcPr marL="68580" marR="68580" marT="34290" marB="34290" anchor="ctr">
                        <a:lnL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latin typeface="ＭＳ Ｐゴシック" panose="020B0600070205080204" pitchFamily="50" charset="-128"/>
                            <a:ea typeface="ＭＳ Ｐゴシック" panose="020B0600070205080204" pitchFamily="50" charset="-128"/>
                          </a:endParaRPr>
                        </a:p>
                      </a:txBody>
                      <a:tcPr marL="68580" marR="68580" marT="34290" marB="34290" anchor="ctr">
                        <a:lnL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9050" cap="flat" cmpd="sng" algn="ctr">
                          <a:solidFill>
                            <a:schemeClr val="bg1">
                              <a:lumMod val="6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40179497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テキスト ボックス 5">
                <a:extLst>
                  <a:ext uri="{FF2B5EF4-FFF2-40B4-BE49-F238E27FC236}">
                    <a16:creationId xmlns:a16="http://schemas.microsoft.com/office/drawing/2014/main" id="{27F1A97E-1CEE-DBF5-CED0-E3DE624EB9C9}"/>
                  </a:ext>
                </a:extLst>
              </p:cNvPr>
              <p:cNvSpPr txBox="1"/>
              <p:nvPr/>
            </p:nvSpPr>
            <p:spPr>
              <a:xfrm>
                <a:off x="142875" y="126226"/>
                <a:ext cx="5095494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ja-JP" altLang="en-US" sz="15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①正六角形の</a:t>
                </a:r>
                <a:r>
                  <a:rPr lang="en-US" altLang="ja-JP" sz="15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1</a:t>
                </a:r>
                <a:r>
                  <a:rPr lang="ja-JP" altLang="en-US" sz="15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辺の長さ</a:t>
                </a:r>
                <a14:m>
                  <m:oMath xmlns:m="http://schemas.openxmlformats.org/officeDocument/2006/math">
                    <m:r>
                      <a:rPr lang="ja-JP" altLang="en-US" sz="1500" i="1">
                        <a:latin typeface="Cambria Math" panose="02040503050406030204" pitchFamily="18" charset="0"/>
                        <a:ea typeface="Meiryo UI" panose="020B0604030504040204" pitchFamily="50" charset="-128"/>
                      </a:rPr>
                      <m:t>𝒳</m:t>
                    </m:r>
                  </m:oMath>
                </a14:m>
                <a:r>
                  <a:rPr lang="en-US" altLang="ja-JP" sz="15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(cm)</a:t>
                </a:r>
                <a:r>
                  <a:rPr lang="ja-JP" altLang="en-US" sz="15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と周りの長さ</a:t>
                </a:r>
                <a14:m>
                  <m:oMath xmlns:m="http://schemas.openxmlformats.org/officeDocument/2006/math">
                    <m:r>
                      <a:rPr lang="ja-JP" altLang="en-US" sz="1500" i="1">
                        <a:latin typeface="Cambria Math" panose="02040503050406030204" pitchFamily="18" charset="0"/>
                        <a:ea typeface="Meiryo UI" panose="020B0604030504040204" pitchFamily="50" charset="-128"/>
                      </a:rPr>
                      <m:t>𝒴</m:t>
                    </m:r>
                  </m:oMath>
                </a14:m>
                <a:r>
                  <a:rPr lang="en-US" altLang="ja-JP" sz="15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(cm)</a:t>
                </a:r>
                <a:r>
                  <a:rPr lang="ja-JP" altLang="en-US" sz="15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の関係</a:t>
                </a:r>
                <a:endParaRPr lang="ja-JP" altLang="en-US" sz="1500" dirty="0"/>
              </a:p>
            </p:txBody>
          </p:sp>
        </mc:Choice>
        <mc:Fallback xmlns="">
          <p:sp>
            <p:nvSpPr>
              <p:cNvPr id="6" name="テキスト ボックス 5">
                <a:extLst>
                  <a:ext uri="{FF2B5EF4-FFF2-40B4-BE49-F238E27FC236}">
                    <a16:creationId xmlns:a16="http://schemas.microsoft.com/office/drawing/2014/main" id="{27F1A97E-1CEE-DBF5-CED0-E3DE624EB9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875" y="126226"/>
                <a:ext cx="5095494" cy="323165"/>
              </a:xfrm>
              <a:prstGeom prst="rect">
                <a:avLst/>
              </a:prstGeom>
              <a:blipFill>
                <a:blip r:embed="rId9"/>
                <a:stretch>
                  <a:fillRect l="-478" t="-7547" b="-1698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テキスト ボックス 7">
                <a:extLst>
                  <a:ext uri="{FF2B5EF4-FFF2-40B4-BE49-F238E27FC236}">
                    <a16:creationId xmlns:a16="http://schemas.microsoft.com/office/drawing/2014/main" id="{27F1A97E-1CEE-DBF5-CED0-E3DE624EB9C9}"/>
                  </a:ext>
                </a:extLst>
              </p:cNvPr>
              <p:cNvSpPr txBox="1"/>
              <p:nvPr/>
            </p:nvSpPr>
            <p:spPr>
              <a:xfrm>
                <a:off x="142875" y="1765464"/>
                <a:ext cx="5095494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ja-JP" altLang="en-US" sz="15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⑤分速</a:t>
                </a:r>
                <a:r>
                  <a:rPr lang="en-US" altLang="ja-JP" sz="15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60m</a:t>
                </a:r>
                <a:r>
                  <a:rPr lang="ja-JP" altLang="en-US" sz="15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で歩く人の歩く時間</a:t>
                </a:r>
                <a14:m>
                  <m:oMath xmlns:m="http://schemas.openxmlformats.org/officeDocument/2006/math">
                    <m:r>
                      <a:rPr lang="ja-JP" altLang="en-US" sz="1500" i="1">
                        <a:latin typeface="Cambria Math" panose="02040503050406030204" pitchFamily="18" charset="0"/>
                        <a:ea typeface="Meiryo UI" panose="020B0604030504040204" pitchFamily="50" charset="-128"/>
                      </a:rPr>
                      <m:t>𝒳</m:t>
                    </m:r>
                  </m:oMath>
                </a14:m>
                <a:r>
                  <a:rPr lang="en-US" altLang="ja-JP" sz="15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(</a:t>
                </a:r>
                <a:r>
                  <a:rPr lang="ja-JP" altLang="en-US" sz="15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分</a:t>
                </a:r>
                <a:r>
                  <a:rPr lang="en-US" altLang="ja-JP" sz="15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)</a:t>
                </a:r>
                <a:r>
                  <a:rPr lang="ja-JP" altLang="en-US" sz="15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と進む距離</a:t>
                </a:r>
                <a14:m>
                  <m:oMath xmlns:m="http://schemas.openxmlformats.org/officeDocument/2006/math">
                    <m:r>
                      <a:rPr lang="ja-JP" altLang="en-US" sz="1500" i="1">
                        <a:latin typeface="Cambria Math" panose="02040503050406030204" pitchFamily="18" charset="0"/>
                        <a:ea typeface="Meiryo UI" panose="020B0604030504040204" pitchFamily="50" charset="-128"/>
                      </a:rPr>
                      <m:t>𝒴</m:t>
                    </m:r>
                  </m:oMath>
                </a14:m>
                <a:r>
                  <a:rPr lang="en-US" altLang="ja-JP" sz="15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(m)</a:t>
                </a:r>
                <a:r>
                  <a:rPr lang="ja-JP" altLang="en-US" sz="15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の関係</a:t>
                </a:r>
                <a:endParaRPr lang="ja-JP" altLang="en-US" sz="1500" dirty="0"/>
              </a:p>
            </p:txBody>
          </p:sp>
        </mc:Choice>
        <mc:Fallback xmlns="">
          <p:sp>
            <p:nvSpPr>
              <p:cNvPr id="8" name="テキスト ボックス 7">
                <a:extLst>
                  <a:ext uri="{FF2B5EF4-FFF2-40B4-BE49-F238E27FC236}">
                    <a16:creationId xmlns:a16="http://schemas.microsoft.com/office/drawing/2014/main" id="{27F1A97E-1CEE-DBF5-CED0-E3DE624EB9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875" y="1765464"/>
                <a:ext cx="5095494" cy="323165"/>
              </a:xfrm>
              <a:prstGeom prst="rect">
                <a:avLst/>
              </a:prstGeom>
              <a:blipFill>
                <a:blip r:embed="rId10"/>
                <a:stretch>
                  <a:fillRect l="-478" t="-7547" b="-1698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テキスト ボックス 8">
                <a:extLst>
                  <a:ext uri="{FF2B5EF4-FFF2-40B4-BE49-F238E27FC236}">
                    <a16:creationId xmlns:a16="http://schemas.microsoft.com/office/drawing/2014/main" id="{27F1A97E-1CEE-DBF5-CED0-E3DE624EB9C9}"/>
                  </a:ext>
                </a:extLst>
              </p:cNvPr>
              <p:cNvSpPr txBox="1"/>
              <p:nvPr/>
            </p:nvSpPr>
            <p:spPr>
              <a:xfrm>
                <a:off x="142875" y="1355654"/>
                <a:ext cx="5095494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ja-JP" altLang="en-US" sz="15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④面積</a:t>
                </a:r>
                <a:r>
                  <a:rPr lang="en-US" altLang="ja-JP" sz="15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36</a:t>
                </a:r>
                <a:r>
                  <a:rPr lang="ja-JP" altLang="en-US" sz="15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㎠の三角形の底辺</a:t>
                </a:r>
                <a14:m>
                  <m:oMath xmlns:m="http://schemas.openxmlformats.org/officeDocument/2006/math">
                    <m:r>
                      <a:rPr lang="ja-JP" altLang="en-US" sz="1500" i="1">
                        <a:latin typeface="Cambria Math" panose="02040503050406030204" pitchFamily="18" charset="0"/>
                        <a:ea typeface="Meiryo UI" panose="020B0604030504040204" pitchFamily="50" charset="-128"/>
                      </a:rPr>
                      <m:t>𝒳</m:t>
                    </m:r>
                  </m:oMath>
                </a14:m>
                <a:r>
                  <a:rPr lang="en-US" altLang="ja-JP" sz="15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(cm)</a:t>
                </a:r>
                <a:r>
                  <a:rPr lang="ja-JP" altLang="en-US" sz="15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と高さ</a:t>
                </a:r>
                <a14:m>
                  <m:oMath xmlns:m="http://schemas.openxmlformats.org/officeDocument/2006/math">
                    <m:r>
                      <a:rPr lang="ja-JP" altLang="en-US" sz="1500" i="1">
                        <a:latin typeface="Cambria Math" panose="02040503050406030204" pitchFamily="18" charset="0"/>
                        <a:ea typeface="Meiryo UI" panose="020B0604030504040204" pitchFamily="50" charset="-128"/>
                      </a:rPr>
                      <m:t>𝒴</m:t>
                    </m:r>
                  </m:oMath>
                </a14:m>
                <a:r>
                  <a:rPr lang="en-US" altLang="ja-JP" sz="15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(cm)</a:t>
                </a:r>
                <a:r>
                  <a:rPr lang="ja-JP" altLang="en-US" sz="15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の関係</a:t>
                </a:r>
                <a:endParaRPr lang="ja-JP" altLang="en-US" sz="1500" dirty="0"/>
              </a:p>
            </p:txBody>
          </p:sp>
        </mc:Choice>
        <mc:Fallback xmlns="">
          <p:sp>
            <p:nvSpPr>
              <p:cNvPr id="9" name="テキスト ボックス 8">
                <a:extLst>
                  <a:ext uri="{FF2B5EF4-FFF2-40B4-BE49-F238E27FC236}">
                    <a16:creationId xmlns:a16="http://schemas.microsoft.com/office/drawing/2014/main" id="{27F1A97E-1CEE-DBF5-CED0-E3DE624EB9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875" y="1355654"/>
                <a:ext cx="5095494" cy="323165"/>
              </a:xfrm>
              <a:prstGeom prst="rect">
                <a:avLst/>
              </a:prstGeom>
              <a:blipFill>
                <a:blip r:embed="rId11"/>
                <a:stretch>
                  <a:fillRect l="-478" t="-5660" b="-1886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テキスト ボックス 9">
                <a:extLst>
                  <a:ext uri="{FF2B5EF4-FFF2-40B4-BE49-F238E27FC236}">
                    <a16:creationId xmlns:a16="http://schemas.microsoft.com/office/drawing/2014/main" id="{27F1A97E-1CEE-DBF5-CED0-E3DE624EB9C9}"/>
                  </a:ext>
                </a:extLst>
              </p:cNvPr>
              <p:cNvSpPr txBox="1"/>
              <p:nvPr/>
            </p:nvSpPr>
            <p:spPr>
              <a:xfrm>
                <a:off x="142875" y="945844"/>
                <a:ext cx="5095494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ja-JP" altLang="en-US" sz="15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③周りの長さが</a:t>
                </a:r>
                <a:r>
                  <a:rPr lang="en-US" altLang="ja-JP" sz="15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32</a:t>
                </a:r>
                <a:r>
                  <a:rPr lang="ja-JP" altLang="en-US" sz="15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㎝の長方形のたて</a:t>
                </a:r>
                <a14:m>
                  <m:oMath xmlns:m="http://schemas.openxmlformats.org/officeDocument/2006/math">
                    <m:r>
                      <a:rPr lang="ja-JP" altLang="en-US" sz="1500" i="1">
                        <a:latin typeface="Cambria Math" panose="02040503050406030204" pitchFamily="18" charset="0"/>
                        <a:ea typeface="Meiryo UI" panose="020B0604030504040204" pitchFamily="50" charset="-128"/>
                      </a:rPr>
                      <m:t>𝒳</m:t>
                    </m:r>
                  </m:oMath>
                </a14:m>
                <a:r>
                  <a:rPr lang="en-US" altLang="ja-JP" sz="15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(cm)</a:t>
                </a:r>
                <a:r>
                  <a:rPr lang="ja-JP" altLang="en-US" sz="15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と横</a:t>
                </a:r>
                <a14:m>
                  <m:oMath xmlns:m="http://schemas.openxmlformats.org/officeDocument/2006/math">
                    <m:r>
                      <a:rPr lang="ja-JP" altLang="en-US" sz="1500" i="1">
                        <a:latin typeface="Cambria Math" panose="02040503050406030204" pitchFamily="18" charset="0"/>
                        <a:ea typeface="Meiryo UI" panose="020B0604030504040204" pitchFamily="50" charset="-128"/>
                      </a:rPr>
                      <m:t>𝒴</m:t>
                    </m:r>
                  </m:oMath>
                </a14:m>
                <a:r>
                  <a:rPr lang="en-US" altLang="ja-JP" sz="15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(cm)</a:t>
                </a:r>
                <a:r>
                  <a:rPr lang="ja-JP" altLang="en-US" sz="15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の関係</a:t>
                </a:r>
                <a:endParaRPr lang="ja-JP" altLang="en-US" sz="1500" dirty="0"/>
              </a:p>
            </p:txBody>
          </p:sp>
        </mc:Choice>
        <mc:Fallback xmlns="">
          <p:sp>
            <p:nvSpPr>
              <p:cNvPr id="10" name="テキスト ボックス 9">
                <a:extLst>
                  <a:ext uri="{FF2B5EF4-FFF2-40B4-BE49-F238E27FC236}">
                    <a16:creationId xmlns:a16="http://schemas.microsoft.com/office/drawing/2014/main" id="{27F1A97E-1CEE-DBF5-CED0-E3DE624EB9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875" y="945844"/>
                <a:ext cx="5095494" cy="323165"/>
              </a:xfrm>
              <a:prstGeom prst="rect">
                <a:avLst/>
              </a:prstGeom>
              <a:blipFill>
                <a:blip r:embed="rId12"/>
                <a:stretch>
                  <a:fillRect l="-478" t="-5660" b="-1886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テキスト ボックス 10">
                <a:extLst>
                  <a:ext uri="{FF2B5EF4-FFF2-40B4-BE49-F238E27FC236}">
                    <a16:creationId xmlns:a16="http://schemas.microsoft.com/office/drawing/2014/main" id="{27F1A97E-1CEE-DBF5-CED0-E3DE624EB9C9}"/>
                  </a:ext>
                </a:extLst>
              </p:cNvPr>
              <p:cNvSpPr txBox="1"/>
              <p:nvPr/>
            </p:nvSpPr>
            <p:spPr>
              <a:xfrm>
                <a:off x="142875" y="536035"/>
                <a:ext cx="5095494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ja-JP" altLang="en-US" sz="15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②正方形の</a:t>
                </a:r>
                <a:r>
                  <a:rPr lang="en-US" altLang="ja-JP" sz="15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1</a:t>
                </a:r>
                <a:r>
                  <a:rPr lang="ja-JP" altLang="en-US" sz="15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辺を</a:t>
                </a:r>
                <a14:m>
                  <m:oMath xmlns:m="http://schemas.openxmlformats.org/officeDocument/2006/math">
                    <m:r>
                      <a:rPr lang="ja-JP" altLang="en-US" sz="1500" i="1">
                        <a:latin typeface="Cambria Math" panose="02040503050406030204" pitchFamily="18" charset="0"/>
                        <a:ea typeface="Meiryo UI" panose="020B0604030504040204" pitchFamily="50" charset="-128"/>
                      </a:rPr>
                      <m:t>𝒳</m:t>
                    </m:r>
                  </m:oMath>
                </a14:m>
                <a:r>
                  <a:rPr lang="en-US" altLang="ja-JP" sz="15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(cm)</a:t>
                </a:r>
                <a:r>
                  <a:rPr lang="ja-JP" altLang="en-US" sz="15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としたときの面積</a:t>
                </a:r>
                <a14:m>
                  <m:oMath xmlns:m="http://schemas.openxmlformats.org/officeDocument/2006/math">
                    <m:r>
                      <a:rPr lang="ja-JP" altLang="en-US" sz="1500" i="1">
                        <a:latin typeface="Cambria Math" panose="02040503050406030204" pitchFamily="18" charset="0"/>
                        <a:ea typeface="Meiryo UI" panose="020B0604030504040204" pitchFamily="50" charset="-128"/>
                      </a:rPr>
                      <m:t>𝒴</m:t>
                    </m:r>
                  </m:oMath>
                </a14:m>
                <a:r>
                  <a:rPr lang="en-US" altLang="ja-JP" sz="15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(</a:t>
                </a:r>
                <a:r>
                  <a:rPr lang="ja-JP" altLang="en-US" sz="15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㎠</a:t>
                </a:r>
                <a:r>
                  <a:rPr lang="en-US" altLang="ja-JP" sz="15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)</a:t>
                </a:r>
                <a:r>
                  <a:rPr lang="ja-JP" altLang="en-US" sz="1500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の関係</a:t>
                </a:r>
                <a:endParaRPr lang="en-US" altLang="ja-JP" sz="1500" dirty="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</mc:Choice>
        <mc:Fallback xmlns="">
          <p:sp>
            <p:nvSpPr>
              <p:cNvPr id="11" name="テキスト ボックス 10">
                <a:extLst>
                  <a:ext uri="{FF2B5EF4-FFF2-40B4-BE49-F238E27FC236}">
                    <a16:creationId xmlns:a16="http://schemas.microsoft.com/office/drawing/2014/main" id="{27F1A97E-1CEE-DBF5-CED0-E3DE624EB9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875" y="536035"/>
                <a:ext cx="5095494" cy="323165"/>
              </a:xfrm>
              <a:prstGeom prst="rect">
                <a:avLst/>
              </a:prstGeom>
              <a:blipFill>
                <a:blip r:embed="rId13"/>
                <a:stretch>
                  <a:fillRect l="-478" t="-3774" b="-1886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090331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AC8B651FE8FAB4980A0CD832FD20183" ma:contentTypeVersion="15" ma:contentTypeDescription="新しいドキュメントを作成します。" ma:contentTypeScope="" ma:versionID="09c99b9081164ded2d5728c637c738b3">
  <xsd:schema xmlns:xsd="http://www.w3.org/2001/XMLSchema" xmlns:xs="http://www.w3.org/2001/XMLSchema" xmlns:p="http://schemas.microsoft.com/office/2006/metadata/properties" xmlns:ns2="ceeaadb8-670c-4bbc-bf54-732c07c9b9a6" xmlns:ns3="9240f669-f077-4ccc-9b51-f4d7bb1f72fc" targetNamespace="http://schemas.microsoft.com/office/2006/metadata/properties" ma:root="true" ma:fieldsID="ac383010fc3f67c617ad9904e133c67b" ns2:_="" ns3:_="">
    <xsd:import namespace="ceeaadb8-670c-4bbc-bf54-732c07c9b9a6"/>
    <xsd:import namespace="9240f669-f077-4ccc-9b51-f4d7bb1f72f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aadb8-670c-4bbc-bf54-732c07c9b9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0f669-f077-4ccc-9b51-f4d7bb1f72f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bfa36a7-b595-4603-9458-511d54251f81}" ma:internalName="TaxCatchAll" ma:showField="CatchAllData" ma:web="9240f669-f077-4ccc-9b51-f4d7bb1f72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eaadb8-670c-4bbc-bf54-732c07c9b9a6">
      <Terms xmlns="http://schemas.microsoft.com/office/infopath/2007/PartnerControls"/>
    </lcf76f155ced4ddcb4097134ff3c332f>
    <TaxCatchAll xmlns="9240f669-f077-4ccc-9b51-f4d7bb1f72fc" xsi:nil="true"/>
  </documentManagement>
</p:properties>
</file>

<file path=customXml/itemProps1.xml><?xml version="1.0" encoding="utf-8"?>
<ds:datastoreItem xmlns:ds="http://schemas.openxmlformats.org/officeDocument/2006/customXml" ds:itemID="{8C4AAFE3-CF3C-480E-8E16-FBD24A0B7022}"/>
</file>

<file path=customXml/itemProps2.xml><?xml version="1.0" encoding="utf-8"?>
<ds:datastoreItem xmlns:ds="http://schemas.openxmlformats.org/officeDocument/2006/customXml" ds:itemID="{AFCDCA4F-BEB1-407A-95C2-B9D9C50320AB}"/>
</file>

<file path=customXml/itemProps3.xml><?xml version="1.0" encoding="utf-8"?>
<ds:datastoreItem xmlns:ds="http://schemas.openxmlformats.org/officeDocument/2006/customXml" ds:itemID="{CC269E25-2CD1-4C0F-A107-2093B99B67CA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130</Words>
  <Application>Microsoft Office PowerPoint</Application>
  <PresentationFormat>画面に合わせる (16:10)</PresentationFormat>
  <Paragraphs>10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Meiryo UI</vt:lpstr>
      <vt:lpstr>ＭＳ Ｐゴシック</vt:lpstr>
      <vt:lpstr>Arial</vt:lpstr>
      <vt:lpstr>Calibri</vt:lpstr>
      <vt:lpstr>Calibri Light</vt:lpstr>
      <vt:lpstr>Cambria Math</vt:lpstr>
      <vt:lpstr>Office テーマ</vt:lpstr>
      <vt:lpstr>以下のスライドは、カスタマイズの際、ご活用ください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2025-09-09T02:38:16Z</dcterms:created>
  <dcterms:modified xsi:type="dcterms:W3CDTF">2025-09-09T02:38:19Z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0x010100DAC8B651FE8FAB4980A0CD832FD20183</vt:lpwstr>
  </property>
</Properties>
</file>