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0"/>
  </p:notesMasterIdLst>
  <p:sldIdLst>
    <p:sldId id="285" r:id="rId5"/>
    <p:sldId id="286" r:id="rId6"/>
    <p:sldId id="289" r:id="rId7"/>
    <p:sldId id="287" r:id="rId8"/>
    <p:sldId id="288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A27E008-8C3B-4731-8FC3-0A2450DDD1E2}">
          <p14:sldIdLst>
            <p14:sldId id="285"/>
            <p14:sldId id="286"/>
            <p14:sldId id="289"/>
            <p14:sldId id="287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" userDrawn="1">
          <p15:clr>
            <a:srgbClr val="A4A3A4"/>
          </p15:clr>
        </p15:guide>
        <p15:guide id="3" orient="horz" pos="284" userDrawn="1">
          <p15:clr>
            <a:srgbClr val="A4A3A4"/>
          </p15:clr>
        </p15:guide>
        <p15:guide id="4" pos="3120" userDrawn="1">
          <p15:clr>
            <a:srgbClr val="A4A3A4"/>
          </p15:clr>
        </p15:guide>
        <p15:guide id="5" pos="6211" userDrawn="1">
          <p15:clr>
            <a:srgbClr val="A4A3A4"/>
          </p15:clr>
        </p15:guide>
        <p15:guide id="6" orient="horz" pos="4187" userDrawn="1">
          <p15:clr>
            <a:srgbClr val="A4A3A4"/>
          </p15:clr>
        </p15:guide>
        <p15:guide id="7" pos="555" userDrawn="1">
          <p15:clr>
            <a:srgbClr val="A4A3A4"/>
          </p15:clr>
        </p15:guide>
        <p15:guide id="8" pos="1574" userDrawn="1">
          <p15:clr>
            <a:srgbClr val="A4A3A4"/>
          </p15:clr>
        </p15:guide>
        <p15:guide id="9" pos="4718" userDrawn="1">
          <p15:clr>
            <a:srgbClr val="A4A3A4"/>
          </p15:clr>
        </p15:guide>
        <p15:guide id="10" orient="horz" pos="3432" userDrawn="1">
          <p15:clr>
            <a:srgbClr val="A4A3A4"/>
          </p15:clr>
        </p15:guide>
        <p15:guide id="11" orient="horz" pos="778" userDrawn="1">
          <p15:clr>
            <a:srgbClr val="A4A3A4"/>
          </p15:clr>
        </p15:guide>
        <p15:guide id="12" pos="768" userDrawn="1">
          <p15:clr>
            <a:srgbClr val="A4A3A4"/>
          </p15:clr>
        </p15:guide>
        <p15:guide id="13" orient="horz" pos="1176" userDrawn="1">
          <p15:clr>
            <a:srgbClr val="A4A3A4"/>
          </p15:clr>
        </p15:guide>
        <p15:guide id="14" orient="horz" pos="255" userDrawn="1">
          <p15:clr>
            <a:srgbClr val="A4A3A4"/>
          </p15:clr>
        </p15:guide>
        <p15:guide id="15" orient="horz" pos="34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99"/>
    <a:srgbClr val="FFCCFF"/>
    <a:srgbClr val="0000FF"/>
    <a:srgbClr val="FFFFE5"/>
    <a:srgbClr val="FFFFCC"/>
    <a:srgbClr val="EAC172"/>
    <a:srgbClr val="78C2C5"/>
    <a:srgbClr val="419599"/>
    <a:srgbClr val="73BC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D8A060-05B5-BA39-CC18-0B08881E93AE}" v="1" dt="2025-08-06T07:28:55.514"/>
    <p1510:client id="{3A8638D1-8877-49D8-AEFD-D2DEA9562679}" v="5" dt="2025-08-06T07:27:58.8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86" autoAdjust="0"/>
  </p:normalViewPr>
  <p:slideViewPr>
    <p:cSldViewPr snapToGrid="0">
      <p:cViewPr varScale="1">
        <p:scale>
          <a:sx n="89" d="100"/>
          <a:sy n="89" d="100"/>
        </p:scale>
        <p:origin x="740" y="48"/>
      </p:cViewPr>
      <p:guideLst>
        <p:guide orient="horz" pos="2160"/>
        <p:guide pos="29"/>
        <p:guide orient="horz" pos="284"/>
        <p:guide pos="3120"/>
        <p:guide pos="6211"/>
        <p:guide orient="horz" pos="4187"/>
        <p:guide pos="555"/>
        <p:guide pos="1574"/>
        <p:guide pos="4718"/>
        <p:guide orient="horz" pos="3432"/>
        <p:guide orient="horz" pos="778"/>
        <p:guide pos="768"/>
        <p:guide orient="horz" pos="1176"/>
        <p:guide orient="horz" pos="255"/>
        <p:guide orient="horz" pos="34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20E437-BA4C-46B9-ABDF-C12F1E53AFF5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C6C23-73F1-4481-B374-FC280182D9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675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9C6C23-73F1-4481-B374-FC280182D96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541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9C6C23-73F1-4481-B374-FC280182D96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8010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9C6C23-73F1-4481-B374-FC280182D96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539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9C6C23-73F1-4481-B374-FC280182D96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132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9C6C23-73F1-4481-B374-FC280182D96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362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8654-4192-4C41-B91B-2328A99797CF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0329-1CE1-4C7B-986C-217331073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554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2B52FA-399C-8C49-9F4C-0929D3944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1762AE-9F2F-DA0E-4B86-EE791C75B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8654-4192-4C41-B91B-2328A99797CF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80F33B-66BA-A6CA-9F94-036C8178B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AEA0782-BD1B-9434-A963-859776C32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B0329-1CE1-4C7B-986C-217331073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66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4982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1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858654-4192-4C41-B91B-2328A99797CF}" type="datetimeFigureOut">
              <a:rPr kumimoji="1" lang="ja-JP" altLang="en-US" smtClean="0"/>
              <a:t>2025/8/6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8B0329-1CE1-4C7B-986C-217331073A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8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6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96BD80A-6F18-F25D-2EFA-20A8F10FDDA2}"/>
              </a:ext>
            </a:extLst>
          </p:cNvPr>
          <p:cNvSpPr/>
          <p:nvPr/>
        </p:nvSpPr>
        <p:spPr>
          <a:xfrm>
            <a:off x="257695" y="162838"/>
            <a:ext cx="9501447" cy="64125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4B9AADC8-6300-E43F-78D8-1A01DAE21319}"/>
              </a:ext>
            </a:extLst>
          </p:cNvPr>
          <p:cNvSpPr/>
          <p:nvPr/>
        </p:nvSpPr>
        <p:spPr>
          <a:xfrm>
            <a:off x="282746" y="191452"/>
            <a:ext cx="9438817" cy="577208"/>
          </a:xfrm>
          <a:prstGeom prst="rect">
            <a:avLst/>
          </a:prstGeom>
          <a:solidFill>
            <a:srgbClr val="FFFF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D781DF-5C8F-E71D-6166-731E2A3CC1DB}"/>
              </a:ext>
            </a:extLst>
          </p:cNvPr>
          <p:cNvSpPr txBox="1"/>
          <p:nvPr/>
        </p:nvSpPr>
        <p:spPr>
          <a:xfrm>
            <a:off x="5137634" y="868729"/>
            <a:ext cx="404720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ja-JP" altLang="en-US" sz="2000" b="1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道のり </a:t>
            </a:r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はどれだけですか。</a:t>
            </a:r>
            <a:endParaRPr kumimoji="1"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4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①</a:t>
            </a:r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②</a:t>
            </a:r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164F91E-2B66-8F3F-4982-FB96619A9230}"/>
              </a:ext>
            </a:extLst>
          </p:cNvPr>
          <p:cNvSpPr/>
          <p:nvPr/>
        </p:nvSpPr>
        <p:spPr>
          <a:xfrm>
            <a:off x="5636714" y="1353855"/>
            <a:ext cx="951978" cy="8321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kumimoji="1" lang="ja-JP" altLang="en-US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79F4B5F-F422-B510-FC49-E33AD8A91F7C}"/>
              </a:ext>
            </a:extLst>
          </p:cNvPr>
          <p:cNvSpPr txBox="1"/>
          <p:nvPr/>
        </p:nvSpPr>
        <p:spPr>
          <a:xfrm>
            <a:off x="388306" y="282633"/>
            <a:ext cx="687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家から駅までの </a:t>
            </a:r>
            <a:r>
              <a:rPr kumimoji="1" lang="ja-JP" altLang="en-US" sz="2000" b="1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道のり </a:t>
            </a:r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と</a:t>
            </a:r>
            <a:r>
              <a:rPr kumimoji="1" lang="ja-JP" altLang="en-US" sz="2000" b="1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ja-JP" altLang="en-US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きょり</a:t>
            </a:r>
            <a:r>
              <a:rPr kumimoji="1" lang="ja-JP" altLang="en-US" sz="2000" b="1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をたんいに気をつけて調べましょう。</a:t>
            </a:r>
            <a:endParaRPr kumimoji="1"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D4A457B6-0D63-9FDB-53CD-FEC5E753E921}"/>
              </a:ext>
            </a:extLst>
          </p:cNvPr>
          <p:cNvSpPr/>
          <p:nvPr/>
        </p:nvSpPr>
        <p:spPr>
          <a:xfrm>
            <a:off x="5636712" y="2303721"/>
            <a:ext cx="3231715" cy="8321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B22A463-1BDF-7DB5-E853-610460F6F00E}"/>
              </a:ext>
            </a:extLst>
          </p:cNvPr>
          <p:cNvSpPr txBox="1"/>
          <p:nvPr/>
        </p:nvSpPr>
        <p:spPr>
          <a:xfrm>
            <a:off x="6636046" y="1705484"/>
            <a:ext cx="833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km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B6587A1C-0191-C3B6-1BC4-833BFE6FCA5C}"/>
              </a:ext>
            </a:extLst>
          </p:cNvPr>
          <p:cNvSpPr/>
          <p:nvPr/>
        </p:nvSpPr>
        <p:spPr>
          <a:xfrm>
            <a:off x="7410778" y="1353855"/>
            <a:ext cx="1470176" cy="8321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A7213DA-E9C5-2471-18D0-67614EE44138}"/>
              </a:ext>
            </a:extLst>
          </p:cNvPr>
          <p:cNvSpPr txBox="1"/>
          <p:nvPr/>
        </p:nvSpPr>
        <p:spPr>
          <a:xfrm>
            <a:off x="8868427" y="1705647"/>
            <a:ext cx="833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865CC2B-5434-6DE7-C9C2-6839720B5FEA}"/>
              </a:ext>
            </a:extLst>
          </p:cNvPr>
          <p:cNvSpPr txBox="1"/>
          <p:nvPr/>
        </p:nvSpPr>
        <p:spPr>
          <a:xfrm>
            <a:off x="8860751" y="2646092"/>
            <a:ext cx="833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932C2D6-AFA7-DD13-5943-2217D2EFC5B7}"/>
              </a:ext>
            </a:extLst>
          </p:cNvPr>
          <p:cNvSpPr txBox="1"/>
          <p:nvPr/>
        </p:nvSpPr>
        <p:spPr>
          <a:xfrm>
            <a:off x="5181036" y="3628292"/>
            <a:ext cx="404720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．</a:t>
            </a:r>
            <a:r>
              <a:rPr kumimoji="1" lang="ja-JP" altLang="en-US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きょり </a:t>
            </a:r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はどれだけですか。</a:t>
            </a:r>
            <a:endParaRPr kumimoji="1"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4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①</a:t>
            </a:r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②</a:t>
            </a:r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339C80F-ED4E-7090-E69A-0FE493808D95}"/>
              </a:ext>
            </a:extLst>
          </p:cNvPr>
          <p:cNvSpPr/>
          <p:nvPr/>
        </p:nvSpPr>
        <p:spPr>
          <a:xfrm>
            <a:off x="5638802" y="4111663"/>
            <a:ext cx="951978" cy="8321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kumimoji="1" lang="ja-JP" altLang="en-US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E635EE1-DF89-1FEB-06A2-A09CC0638C8A}"/>
              </a:ext>
            </a:extLst>
          </p:cNvPr>
          <p:cNvSpPr/>
          <p:nvPr/>
        </p:nvSpPr>
        <p:spPr>
          <a:xfrm>
            <a:off x="5638800" y="5061529"/>
            <a:ext cx="3231715" cy="8321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060D53D-5604-7B81-0C97-C7B1A3276751}"/>
              </a:ext>
            </a:extLst>
          </p:cNvPr>
          <p:cNvSpPr txBox="1"/>
          <p:nvPr/>
        </p:nvSpPr>
        <p:spPr>
          <a:xfrm>
            <a:off x="6638134" y="4463292"/>
            <a:ext cx="833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km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826224B-5C98-B5C3-0B7F-711C17C676B7}"/>
              </a:ext>
            </a:extLst>
          </p:cNvPr>
          <p:cNvSpPr/>
          <p:nvPr/>
        </p:nvSpPr>
        <p:spPr>
          <a:xfrm>
            <a:off x="7412866" y="4111663"/>
            <a:ext cx="1470176" cy="83216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CE4FFB2-01BC-7E58-9037-CE364B073B34}"/>
              </a:ext>
            </a:extLst>
          </p:cNvPr>
          <p:cNvSpPr txBox="1"/>
          <p:nvPr/>
        </p:nvSpPr>
        <p:spPr>
          <a:xfrm>
            <a:off x="8870515" y="4463455"/>
            <a:ext cx="833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5FDE7A9-F0D2-03CB-3503-84B5541567E4}"/>
              </a:ext>
            </a:extLst>
          </p:cNvPr>
          <p:cNvSpPr txBox="1"/>
          <p:nvPr/>
        </p:nvSpPr>
        <p:spPr>
          <a:xfrm>
            <a:off x="8862839" y="5403900"/>
            <a:ext cx="833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m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F0897117-D33D-8832-6F9E-FC939A05CD42}"/>
              </a:ext>
            </a:extLst>
          </p:cNvPr>
          <p:cNvGrpSpPr/>
          <p:nvPr/>
        </p:nvGrpSpPr>
        <p:grpSpPr>
          <a:xfrm>
            <a:off x="333421" y="1444648"/>
            <a:ext cx="4391541" cy="5119299"/>
            <a:chOff x="333421" y="1444648"/>
            <a:chExt cx="4391541" cy="5119299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12B80A8-1FD1-094C-3A2A-C2F87EBD65CB}"/>
                </a:ext>
              </a:extLst>
            </p:cNvPr>
            <p:cNvSpPr/>
            <p:nvPr/>
          </p:nvSpPr>
          <p:spPr>
            <a:xfrm>
              <a:off x="1759589" y="1444648"/>
              <a:ext cx="382360" cy="4993730"/>
            </a:xfrm>
            <a:prstGeom prst="roundRect">
              <a:avLst>
                <a:gd name="adj" fmla="val 0"/>
              </a:avLst>
            </a:prstGeom>
            <a:solidFill>
              <a:srgbClr val="EAC1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847A05B9-4737-D0DD-C5AA-E07BFA131F3D}"/>
                </a:ext>
              </a:extLst>
            </p:cNvPr>
            <p:cNvSpPr/>
            <p:nvPr/>
          </p:nvSpPr>
          <p:spPr>
            <a:xfrm rot="5400000">
              <a:off x="2565872" y="4059365"/>
              <a:ext cx="382360" cy="3935821"/>
            </a:xfrm>
            <a:prstGeom prst="roundRect">
              <a:avLst>
                <a:gd name="adj" fmla="val 0"/>
              </a:avLst>
            </a:prstGeom>
            <a:solidFill>
              <a:srgbClr val="EAC1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029D8EA-ECEF-37E3-E3EC-C90210F12E2D}"/>
                </a:ext>
              </a:extLst>
            </p:cNvPr>
            <p:cNvCxnSpPr>
              <a:cxnSpLocks/>
            </p:cNvCxnSpPr>
            <p:nvPr/>
          </p:nvCxnSpPr>
          <p:spPr>
            <a:xfrm>
              <a:off x="1954058" y="5999966"/>
              <a:ext cx="1800000" cy="0"/>
            </a:xfrm>
            <a:prstGeom prst="line">
              <a:avLst/>
            </a:prstGeom>
            <a:ln>
              <a:headEnd type="oval" w="lg" len="lg"/>
              <a:tailEnd type="oval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389C807A-529A-5B1E-7C39-78C763E86E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4059" y="1691012"/>
              <a:ext cx="0" cy="4320000"/>
            </a:xfrm>
            <a:prstGeom prst="line">
              <a:avLst/>
            </a:prstGeom>
            <a:ln>
              <a:headEnd type="oval" w="lg" len="lg"/>
              <a:tailEnd type="oval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B4427BE2-4A60-61EB-D360-CC05534577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54058" y="1691012"/>
              <a:ext cx="1800000" cy="4320000"/>
            </a:xfrm>
            <a:prstGeom prst="line">
              <a:avLst/>
            </a:prstGeom>
            <a:ln>
              <a:prstDash val="dash"/>
              <a:headEnd type="oval" w="lg" len="lg"/>
              <a:tailEnd type="oval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B57463D4-55EB-C854-4F2D-E0A8F1E32A63}"/>
                </a:ext>
              </a:extLst>
            </p:cNvPr>
            <p:cNvSpPr txBox="1"/>
            <p:nvPr/>
          </p:nvSpPr>
          <p:spPr>
            <a:xfrm>
              <a:off x="2392020" y="6163837"/>
              <a:ext cx="126039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2000">
                  <a:latin typeface="Meiryo UI" panose="020B0604030504040204" pitchFamily="50" charset="-128"/>
                  <a:ea typeface="Meiryo UI" panose="020B0604030504040204" pitchFamily="50" charset="-128"/>
                </a:rPr>
                <a:t>500m</a:t>
              </a:r>
              <a:endParaRPr lang="ja-JP" altLang="en-US" sz="2000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58099A46-0675-8C5C-966F-C97438AE65BF}"/>
                </a:ext>
              </a:extLst>
            </p:cNvPr>
            <p:cNvSpPr txBox="1"/>
            <p:nvPr/>
          </p:nvSpPr>
          <p:spPr>
            <a:xfrm>
              <a:off x="333421" y="3222509"/>
              <a:ext cx="158496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2000">
                  <a:latin typeface="Meiryo UI" panose="020B0604030504040204" pitchFamily="50" charset="-128"/>
                  <a:ea typeface="Meiryo UI" panose="020B0604030504040204" pitchFamily="50" charset="-128"/>
                </a:rPr>
                <a:t>1km200m</a:t>
              </a:r>
              <a:endParaRPr lang="ja-JP" altLang="en-US" sz="2000"/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6B112CBC-0D95-686C-C031-C65AC5F820B9}"/>
                </a:ext>
              </a:extLst>
            </p:cNvPr>
            <p:cNvSpPr txBox="1"/>
            <p:nvPr/>
          </p:nvSpPr>
          <p:spPr>
            <a:xfrm>
              <a:off x="2588546" y="2646092"/>
              <a:ext cx="158496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2000">
                  <a:latin typeface="Meiryo UI" panose="020B0604030504040204" pitchFamily="50" charset="-128"/>
                  <a:ea typeface="Meiryo UI" panose="020B0604030504040204" pitchFamily="50" charset="-128"/>
                </a:rPr>
                <a:t>1km300m</a:t>
              </a:r>
              <a:endParaRPr lang="ja-JP" altLang="en-US" sz="2000"/>
            </a:p>
          </p:txBody>
        </p:sp>
      </p:grpSp>
      <p:pic>
        <p:nvPicPr>
          <p:cNvPr id="1026" name="Picture 2" descr="駅のイラスト">
            <a:extLst>
              <a:ext uri="{FF2B5EF4-FFF2-40B4-BE49-F238E27FC236}">
                <a16:creationId xmlns:a16="http://schemas.microsoft.com/office/drawing/2014/main" id="{9CCF5CD7-2459-588D-9CEB-78361A994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564" y="766821"/>
            <a:ext cx="1534122" cy="97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10B346E-A23A-763B-0C78-D46D827819D1}"/>
              </a:ext>
            </a:extLst>
          </p:cNvPr>
          <p:cNvSpPr txBox="1"/>
          <p:nvPr/>
        </p:nvSpPr>
        <p:spPr>
          <a:xfrm>
            <a:off x="1759589" y="967665"/>
            <a:ext cx="454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駅</a:t>
            </a:r>
            <a:endParaRPr kumimoji="1"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887FE6C-9C6A-F998-2A2B-237699B88A35}"/>
              </a:ext>
            </a:extLst>
          </p:cNvPr>
          <p:cNvSpPr txBox="1"/>
          <p:nvPr/>
        </p:nvSpPr>
        <p:spPr>
          <a:xfrm>
            <a:off x="1759589" y="847315"/>
            <a:ext cx="594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えき</a:t>
            </a:r>
            <a:endParaRPr kumimoji="1" lang="en-US" alt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FE5C9BA-8880-8196-FAC9-93BD2D94376C}"/>
              </a:ext>
            </a:extLst>
          </p:cNvPr>
          <p:cNvSpPr txBox="1"/>
          <p:nvPr/>
        </p:nvSpPr>
        <p:spPr>
          <a:xfrm>
            <a:off x="1053742" y="151828"/>
            <a:ext cx="594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えき</a:t>
            </a:r>
            <a:endParaRPr kumimoji="1" lang="en-US" alt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032" name="Picture 8" descr="家・建物のイラスト「１階建て一軒家」">
            <a:extLst>
              <a:ext uri="{FF2B5EF4-FFF2-40B4-BE49-F238E27FC236}">
                <a16:creationId xmlns:a16="http://schemas.microsoft.com/office/drawing/2014/main" id="{B81F40B4-6C39-254E-2AA7-5E7E00E75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693" y="5074191"/>
            <a:ext cx="739670" cy="73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CD0BCF9F-523D-5654-C89B-F380EC398632}"/>
              </a:ext>
            </a:extLst>
          </p:cNvPr>
          <p:cNvSpPr txBox="1"/>
          <p:nvPr/>
        </p:nvSpPr>
        <p:spPr>
          <a:xfrm>
            <a:off x="3974015" y="4756146"/>
            <a:ext cx="504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家</a:t>
            </a:r>
            <a:endParaRPr kumimoji="1"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F446797-90BF-3818-3EE2-6A5233A0705E}"/>
              </a:ext>
            </a:extLst>
          </p:cNvPr>
          <p:cNvSpPr txBox="1"/>
          <p:nvPr/>
        </p:nvSpPr>
        <p:spPr>
          <a:xfrm>
            <a:off x="5749446" y="164494"/>
            <a:ext cx="594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>
                <a:latin typeface="Meiryo UI" panose="020B0604030504040204" pitchFamily="50" charset="-128"/>
                <a:ea typeface="Meiryo UI" panose="020B0604030504040204" pitchFamily="50" charset="-128"/>
              </a:rPr>
              <a:t>しら</a:t>
            </a:r>
            <a:endParaRPr kumimoji="1" lang="en-US" altLang="ja-JP" sz="10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F158359-4117-FA32-DEA4-089AD73BC000}"/>
              </a:ext>
            </a:extLst>
          </p:cNvPr>
          <p:cNvSpPr txBox="1"/>
          <p:nvPr/>
        </p:nvSpPr>
        <p:spPr>
          <a:xfrm>
            <a:off x="257695" y="6620785"/>
            <a:ext cx="28840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 b="0" i="0" u="none" strike="noStrike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イラスト出典：いらすとや　</a:t>
            </a:r>
            <a:r>
              <a:rPr lang="en-US" altLang="ja-JP" sz="800" b="0" i="0" u="none" strike="noStrike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https://www.irasutoya.com/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​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01647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0141B55-4C2D-35E8-BB9F-1381B71C06AF}"/>
              </a:ext>
            </a:extLst>
          </p:cNvPr>
          <p:cNvSpPr/>
          <p:nvPr/>
        </p:nvSpPr>
        <p:spPr>
          <a:xfrm>
            <a:off x="0" y="1044"/>
            <a:ext cx="9906000" cy="493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02FCCA2-F6A9-9CA5-0C31-B5FE0F7BF00E}"/>
              </a:ext>
            </a:extLst>
          </p:cNvPr>
          <p:cNvSpPr/>
          <p:nvPr/>
        </p:nvSpPr>
        <p:spPr>
          <a:xfrm rot="5400000">
            <a:off x="2248731" y="2799124"/>
            <a:ext cx="216002" cy="4354979"/>
          </a:xfrm>
          <a:prstGeom prst="roundRect">
            <a:avLst>
              <a:gd name="adj" fmla="val 0"/>
            </a:avLst>
          </a:prstGeom>
          <a:solidFill>
            <a:srgbClr val="EAC1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5A76FB6-57B7-7C29-7BB1-A51666090A59}"/>
              </a:ext>
            </a:extLst>
          </p:cNvPr>
          <p:cNvGrpSpPr/>
          <p:nvPr/>
        </p:nvGrpSpPr>
        <p:grpSpPr>
          <a:xfrm>
            <a:off x="5074639" y="781667"/>
            <a:ext cx="4661133" cy="2609755"/>
            <a:chOff x="5074639" y="781667"/>
            <a:chExt cx="4661133" cy="2609755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C13BDB0F-5864-5103-E605-436F1938E917}"/>
                </a:ext>
              </a:extLst>
            </p:cNvPr>
            <p:cNvSpPr/>
            <p:nvPr/>
          </p:nvSpPr>
          <p:spPr>
            <a:xfrm>
              <a:off x="5074639" y="781667"/>
              <a:ext cx="4618417" cy="26097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9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136E85E-6652-4F14-4274-4FEB22EF25B9}"/>
                </a:ext>
              </a:extLst>
            </p:cNvPr>
            <p:cNvSpPr/>
            <p:nvPr/>
          </p:nvSpPr>
          <p:spPr>
            <a:xfrm>
              <a:off x="5253153" y="961899"/>
              <a:ext cx="1261182" cy="1113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A298057-D583-9485-BE18-74A4B3FD8903}"/>
                </a:ext>
              </a:extLst>
            </p:cNvPr>
            <p:cNvSpPr txBox="1"/>
            <p:nvPr/>
          </p:nvSpPr>
          <p:spPr>
            <a:xfrm>
              <a:off x="6576883" y="1243790"/>
              <a:ext cx="8338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>
                  <a:latin typeface="Meiryo UI" panose="020B0604030504040204" pitchFamily="50" charset="-128"/>
                  <a:ea typeface="Meiryo UI" panose="020B0604030504040204" pitchFamily="50" charset="-128"/>
                </a:rPr>
                <a:t>から</a:t>
              </a:r>
              <a:endPara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C6F910FA-EFDC-12F7-B17F-3F979D82EAAE}"/>
                </a:ext>
              </a:extLst>
            </p:cNvPr>
            <p:cNvSpPr/>
            <p:nvPr/>
          </p:nvSpPr>
          <p:spPr>
            <a:xfrm>
              <a:off x="7335637" y="945696"/>
              <a:ext cx="1261182" cy="1113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9FEDD89-1FC4-D815-EB41-4A4198797519}"/>
                </a:ext>
              </a:extLst>
            </p:cNvPr>
            <p:cNvSpPr txBox="1"/>
            <p:nvPr/>
          </p:nvSpPr>
          <p:spPr>
            <a:xfrm>
              <a:off x="8654737" y="1228237"/>
              <a:ext cx="10810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>
                  <a:latin typeface="Meiryo UI" panose="020B0604030504040204" pitchFamily="50" charset="-128"/>
                  <a:ea typeface="Meiryo UI" panose="020B0604030504040204" pitchFamily="50" charset="-128"/>
                </a:rPr>
                <a:t>までの</a:t>
              </a:r>
              <a:endPara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F65B9ADD-F71C-B093-836A-13AE46869F62}"/>
                </a:ext>
              </a:extLst>
            </p:cNvPr>
            <p:cNvSpPr txBox="1"/>
            <p:nvPr/>
          </p:nvSpPr>
          <p:spPr>
            <a:xfrm>
              <a:off x="5238278" y="2510163"/>
              <a:ext cx="43926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>
                  <a:latin typeface="Meiryo UI" panose="020B0604030504040204" pitchFamily="50" charset="-128"/>
                  <a:ea typeface="Meiryo UI" panose="020B0604030504040204" pitchFamily="50" charset="-128"/>
                </a:rPr>
                <a:t>道のりは　　　　　　　　ですか。</a:t>
              </a:r>
              <a:endPara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5554FB6F-AB7D-88D9-AAF7-68424160EABC}"/>
                </a:ext>
              </a:extLst>
            </p:cNvPr>
            <p:cNvSpPr/>
            <p:nvPr/>
          </p:nvSpPr>
          <p:spPr>
            <a:xfrm>
              <a:off x="6693944" y="2510163"/>
              <a:ext cx="1483610" cy="558736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たんいを</a:t>
              </a:r>
              <a:endParaRPr kumimoji="1" lang="en-US" altLang="ja-JP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kumimoji="1" lang="ja-JP" altLang="en-US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えらぼう</a:t>
              </a:r>
              <a:endParaRPr kumimoji="1" lang="ja-JP" altLang="en-US"/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F4E41FC-E550-35EB-43F7-A6B0407F4875}"/>
              </a:ext>
            </a:extLst>
          </p:cNvPr>
          <p:cNvSpPr/>
          <p:nvPr/>
        </p:nvSpPr>
        <p:spPr>
          <a:xfrm>
            <a:off x="5436296" y="4868612"/>
            <a:ext cx="4194597" cy="13613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82B008B-3596-5E62-C192-A28E6F4214FE}"/>
              </a:ext>
            </a:extLst>
          </p:cNvPr>
          <p:cNvSpPr txBox="1"/>
          <p:nvPr/>
        </p:nvSpPr>
        <p:spPr>
          <a:xfrm>
            <a:off x="5436297" y="4299572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答え</a:t>
            </a:r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3286CC99-158E-118C-4BD2-773F629BB9A3}"/>
              </a:ext>
            </a:extLst>
          </p:cNvPr>
          <p:cNvSpPr/>
          <p:nvPr/>
        </p:nvSpPr>
        <p:spPr>
          <a:xfrm>
            <a:off x="8265559" y="3510868"/>
            <a:ext cx="1483610" cy="558736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/>
              <a:t>何</a:t>
            </a:r>
            <a:r>
              <a:rPr kumimoji="1" lang="en-US" altLang="ja-JP" sz="2000" b="1"/>
              <a:t>km</a:t>
            </a:r>
            <a:r>
              <a:rPr kumimoji="1" lang="ja-JP" altLang="en-US" sz="2000" b="1"/>
              <a:t>何</a:t>
            </a:r>
            <a:r>
              <a:rPr kumimoji="1" lang="en-US" altLang="ja-JP" sz="2000" b="1"/>
              <a:t>m</a:t>
            </a:r>
            <a:endParaRPr kumimoji="1" lang="ja-JP" altLang="en-US" sz="2000" b="1"/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80805306-6947-6BBF-335A-610859636753}"/>
              </a:ext>
            </a:extLst>
          </p:cNvPr>
          <p:cNvSpPr/>
          <p:nvPr/>
        </p:nvSpPr>
        <p:spPr>
          <a:xfrm>
            <a:off x="6603899" y="3520011"/>
            <a:ext cx="1483610" cy="558736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/>
              <a:t>何</a:t>
            </a:r>
            <a:r>
              <a:rPr kumimoji="1" lang="en-US" altLang="ja-JP" sz="2000" b="1"/>
              <a:t>m</a:t>
            </a:r>
            <a:endParaRPr kumimoji="1" lang="ja-JP" altLang="en-US" sz="2000" b="1"/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80FD1958-C7EF-8D8D-30E7-3B0E007F669F}"/>
              </a:ext>
            </a:extLst>
          </p:cNvPr>
          <p:cNvSpPr/>
          <p:nvPr/>
        </p:nvSpPr>
        <p:spPr>
          <a:xfrm rot="5400000">
            <a:off x="2378498" y="-344402"/>
            <a:ext cx="216001" cy="4354978"/>
          </a:xfrm>
          <a:prstGeom prst="roundRect">
            <a:avLst>
              <a:gd name="adj" fmla="val 0"/>
            </a:avLst>
          </a:prstGeom>
          <a:solidFill>
            <a:srgbClr val="EAC1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015223A-4793-864F-DF6A-FCD24C8F72D9}"/>
              </a:ext>
            </a:extLst>
          </p:cNvPr>
          <p:cNvSpPr txBox="1"/>
          <p:nvPr/>
        </p:nvSpPr>
        <p:spPr>
          <a:xfrm>
            <a:off x="145775" y="39726"/>
            <a:ext cx="687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もんだいを作ってみよう</a:t>
            </a:r>
            <a:endParaRPr kumimoji="1"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73DC2C4E-0CAF-DD1D-BB2D-63497E6231C4}"/>
              </a:ext>
            </a:extLst>
          </p:cNvPr>
          <p:cNvSpPr/>
          <p:nvPr/>
        </p:nvSpPr>
        <p:spPr>
          <a:xfrm>
            <a:off x="3540879" y="1163838"/>
            <a:ext cx="216000" cy="4321164"/>
          </a:xfrm>
          <a:prstGeom prst="roundRect">
            <a:avLst>
              <a:gd name="adj" fmla="val 0"/>
            </a:avLst>
          </a:prstGeom>
          <a:solidFill>
            <a:srgbClr val="EAC1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" name="Picture 2" descr="駅のイラスト">
            <a:extLst>
              <a:ext uri="{FF2B5EF4-FFF2-40B4-BE49-F238E27FC236}">
                <a16:creationId xmlns:a16="http://schemas.microsoft.com/office/drawing/2014/main" id="{C27EF82D-B1C6-7EB6-037A-0E9146E4A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04" y="5802776"/>
            <a:ext cx="1093790" cy="73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8" descr="家・建物のイラスト「１階建て一軒家」">
            <a:extLst>
              <a:ext uri="{FF2B5EF4-FFF2-40B4-BE49-F238E27FC236}">
                <a16:creationId xmlns:a16="http://schemas.microsoft.com/office/drawing/2014/main" id="{4D691938-18EC-CC30-547E-2E8098A54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197" y="5916828"/>
            <a:ext cx="595643" cy="59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D1195E90-AFC2-5817-2476-F9EAB590EC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32" y="5689163"/>
            <a:ext cx="970822" cy="834907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AE0BF324-4DE3-6BC0-2E29-4589DAA803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5588" y="5760833"/>
            <a:ext cx="817184" cy="817184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AF6DFE75-CEA9-C4ED-2E74-E67DB3FA79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39914" y="5914662"/>
            <a:ext cx="690328" cy="690328"/>
          </a:xfrm>
          <a:prstGeom prst="rect">
            <a:avLst/>
          </a:prstGeom>
        </p:spPr>
      </p:pic>
      <p:pic>
        <p:nvPicPr>
          <p:cNvPr id="4098" name="Picture 2" descr="レストランのイラスト">
            <a:extLst>
              <a:ext uri="{FF2B5EF4-FFF2-40B4-BE49-F238E27FC236}">
                <a16:creationId xmlns:a16="http://schemas.microsoft.com/office/drawing/2014/main" id="{6BC76D38-442B-ADE6-F089-C55DE798E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19" y="5870699"/>
            <a:ext cx="714596" cy="71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ACDEB77-540A-0C48-32C4-B00FE35E2B18}"/>
              </a:ext>
            </a:extLst>
          </p:cNvPr>
          <p:cNvSpPr txBox="1"/>
          <p:nvPr/>
        </p:nvSpPr>
        <p:spPr>
          <a:xfrm>
            <a:off x="257695" y="6620785"/>
            <a:ext cx="28840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 b="0" i="0" u="none" strike="noStrike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イラスト出典：いらすとや　</a:t>
            </a:r>
            <a:r>
              <a:rPr lang="en-US" altLang="ja-JP" sz="800" b="0" i="0" u="none" strike="noStrike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https://www.irasutoya.com/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​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4118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0141B55-4C2D-35E8-BB9F-1381B71C06AF}"/>
              </a:ext>
            </a:extLst>
          </p:cNvPr>
          <p:cNvSpPr/>
          <p:nvPr/>
        </p:nvSpPr>
        <p:spPr>
          <a:xfrm>
            <a:off x="0" y="1044"/>
            <a:ext cx="9906000" cy="4935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02FCCA2-F6A9-9CA5-0C31-B5FE0F7BF00E}"/>
              </a:ext>
            </a:extLst>
          </p:cNvPr>
          <p:cNvSpPr/>
          <p:nvPr/>
        </p:nvSpPr>
        <p:spPr>
          <a:xfrm rot="5400000">
            <a:off x="2273783" y="2648812"/>
            <a:ext cx="216002" cy="4354979"/>
          </a:xfrm>
          <a:prstGeom prst="roundRect">
            <a:avLst>
              <a:gd name="adj" fmla="val 0"/>
            </a:avLst>
          </a:prstGeom>
          <a:solidFill>
            <a:srgbClr val="EAC1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13BDB0F-5864-5103-E605-436F1938E917}"/>
              </a:ext>
            </a:extLst>
          </p:cNvPr>
          <p:cNvSpPr/>
          <p:nvPr/>
        </p:nvSpPr>
        <p:spPr>
          <a:xfrm>
            <a:off x="5074639" y="781667"/>
            <a:ext cx="4618417" cy="4086945"/>
          </a:xfrm>
          <a:prstGeom prst="rect">
            <a:avLst/>
          </a:prstGeom>
          <a:solidFill>
            <a:schemeClr val="bg1"/>
          </a:solidFill>
          <a:ln w="38100">
            <a:solidFill>
              <a:srgbClr val="00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ja-JP" altLang="en-US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9F4E41FC-E550-35EB-43F7-A6B0407F4875}"/>
              </a:ext>
            </a:extLst>
          </p:cNvPr>
          <p:cNvSpPr/>
          <p:nvPr/>
        </p:nvSpPr>
        <p:spPr>
          <a:xfrm>
            <a:off x="6168480" y="5604062"/>
            <a:ext cx="3472973" cy="83490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82B008B-3596-5E62-C192-A28E6F4214FE}"/>
              </a:ext>
            </a:extLst>
          </p:cNvPr>
          <p:cNvSpPr txBox="1"/>
          <p:nvPr/>
        </p:nvSpPr>
        <p:spPr>
          <a:xfrm>
            <a:off x="6149123" y="5080842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答え</a:t>
            </a:r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80FD1958-C7EF-8D8D-30E7-3B0E007F669F}"/>
              </a:ext>
            </a:extLst>
          </p:cNvPr>
          <p:cNvSpPr/>
          <p:nvPr/>
        </p:nvSpPr>
        <p:spPr>
          <a:xfrm rot="5400000">
            <a:off x="2314518" y="-405681"/>
            <a:ext cx="264302" cy="4225214"/>
          </a:xfrm>
          <a:prstGeom prst="roundRect">
            <a:avLst>
              <a:gd name="adj" fmla="val 0"/>
            </a:avLst>
          </a:prstGeom>
          <a:solidFill>
            <a:srgbClr val="EAC1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015223A-4793-864F-DF6A-FCD24C8F72D9}"/>
              </a:ext>
            </a:extLst>
          </p:cNvPr>
          <p:cNvSpPr txBox="1"/>
          <p:nvPr/>
        </p:nvSpPr>
        <p:spPr>
          <a:xfrm>
            <a:off x="145775" y="39726"/>
            <a:ext cx="6876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じゆうにもんだいを作ってみよう</a:t>
            </a:r>
            <a:endParaRPr kumimoji="1"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73DC2C4E-0CAF-DD1D-BB2D-63497E6231C4}"/>
              </a:ext>
            </a:extLst>
          </p:cNvPr>
          <p:cNvSpPr/>
          <p:nvPr/>
        </p:nvSpPr>
        <p:spPr>
          <a:xfrm>
            <a:off x="3565931" y="1013526"/>
            <a:ext cx="216000" cy="4321164"/>
          </a:xfrm>
          <a:prstGeom prst="roundRect">
            <a:avLst>
              <a:gd name="adj" fmla="val 0"/>
            </a:avLst>
          </a:prstGeom>
          <a:solidFill>
            <a:srgbClr val="EAC1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" name="Picture 2" descr="駅のイラスト">
            <a:extLst>
              <a:ext uri="{FF2B5EF4-FFF2-40B4-BE49-F238E27FC236}">
                <a16:creationId xmlns:a16="http://schemas.microsoft.com/office/drawing/2014/main" id="{C27EF82D-B1C6-7EB6-037A-0E9146E4A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04" y="5836491"/>
            <a:ext cx="1026356" cy="68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8" descr="家・建物のイラスト「１階建て一軒家」">
            <a:extLst>
              <a:ext uri="{FF2B5EF4-FFF2-40B4-BE49-F238E27FC236}">
                <a16:creationId xmlns:a16="http://schemas.microsoft.com/office/drawing/2014/main" id="{4D691938-18EC-CC30-547E-2E8098A54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506" y="5916828"/>
            <a:ext cx="595643" cy="59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D1195E90-AFC2-5817-2476-F9EAB590EC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1972" y="5763340"/>
            <a:ext cx="970822" cy="834907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AE0BF324-4DE3-6BC0-2E29-4589DAA803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5127" y="5760833"/>
            <a:ext cx="817184" cy="817184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AF6DFE75-CEA9-C4ED-2E74-E67DB3FA79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79223" y="5887689"/>
            <a:ext cx="690328" cy="690328"/>
          </a:xfrm>
          <a:prstGeom prst="rect">
            <a:avLst/>
          </a:prstGeom>
        </p:spPr>
      </p:pic>
      <p:pic>
        <p:nvPicPr>
          <p:cNvPr id="4098" name="Picture 2" descr="レストランのイラスト">
            <a:extLst>
              <a:ext uri="{FF2B5EF4-FFF2-40B4-BE49-F238E27FC236}">
                <a16:creationId xmlns:a16="http://schemas.microsoft.com/office/drawing/2014/main" id="{6BC76D38-442B-ADE6-F089-C55DE798E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19" y="5836982"/>
            <a:ext cx="714596" cy="71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2F0D4BB6-F6C3-5D93-1D8F-3A498E3E42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58346" y="5836822"/>
            <a:ext cx="790367" cy="830827"/>
          </a:xfrm>
          <a:prstGeom prst="rect">
            <a:avLst/>
          </a:prstGeom>
        </p:spPr>
      </p:pic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83EAEB3-3208-3CF6-55D2-914E72F365C8}"/>
              </a:ext>
            </a:extLst>
          </p:cNvPr>
          <p:cNvSpPr/>
          <p:nvPr/>
        </p:nvSpPr>
        <p:spPr>
          <a:xfrm rot="1282072">
            <a:off x="882889" y="3059006"/>
            <a:ext cx="217284" cy="1897144"/>
          </a:xfrm>
          <a:prstGeom prst="roundRect">
            <a:avLst>
              <a:gd name="adj" fmla="val 0"/>
            </a:avLst>
          </a:prstGeom>
          <a:solidFill>
            <a:srgbClr val="EAC1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5BD674C-6EF7-B176-6210-9979C8448FA5}"/>
              </a:ext>
            </a:extLst>
          </p:cNvPr>
          <p:cNvSpPr/>
          <p:nvPr/>
        </p:nvSpPr>
        <p:spPr>
          <a:xfrm rot="5400000">
            <a:off x="2415776" y="1934743"/>
            <a:ext cx="216272" cy="2516038"/>
          </a:xfrm>
          <a:prstGeom prst="roundRect">
            <a:avLst>
              <a:gd name="adj" fmla="val 0"/>
            </a:avLst>
          </a:prstGeom>
          <a:solidFill>
            <a:srgbClr val="EAC1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165CA0A-CD21-ECDA-57C2-E853D3BE07EE}"/>
              </a:ext>
            </a:extLst>
          </p:cNvPr>
          <p:cNvSpPr txBox="1"/>
          <p:nvPr/>
        </p:nvSpPr>
        <p:spPr>
          <a:xfrm>
            <a:off x="257695" y="6620785"/>
            <a:ext cx="28840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 b="0" i="0" u="none" strike="noStrike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イラスト出典：いらすとや　</a:t>
            </a:r>
            <a:r>
              <a:rPr lang="en-US" altLang="ja-JP" sz="800" b="0" i="0" u="none" strike="noStrike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https://www.irasutoya.com/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​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5186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96BD80A-6F18-F25D-2EFA-20A8F10FDDA2}"/>
              </a:ext>
            </a:extLst>
          </p:cNvPr>
          <p:cNvSpPr/>
          <p:nvPr/>
        </p:nvSpPr>
        <p:spPr>
          <a:xfrm>
            <a:off x="257695" y="162838"/>
            <a:ext cx="9501447" cy="6412529"/>
          </a:xfrm>
          <a:prstGeom prst="rect">
            <a:avLst/>
          </a:prstGeom>
          <a:solidFill>
            <a:srgbClr val="FF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79F4B5F-F422-B510-FC49-E33AD8A91F7C}"/>
              </a:ext>
            </a:extLst>
          </p:cNvPr>
          <p:cNvSpPr txBox="1"/>
          <p:nvPr/>
        </p:nvSpPr>
        <p:spPr>
          <a:xfrm>
            <a:off x="2994900" y="373765"/>
            <a:ext cx="3618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>
                <a:latin typeface="Meiryo UI" panose="020B0604030504040204" pitchFamily="50" charset="-128"/>
                <a:ea typeface="Meiryo UI" panose="020B0604030504040204" pitchFamily="50" charset="-128"/>
              </a:rPr>
              <a:t>道のり と きょり</a:t>
            </a:r>
            <a:endParaRPr kumimoji="1" lang="en-US" altLang="ja-JP" sz="36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D5B1178F-3AC9-5761-CF54-C15A6FCB4758}"/>
              </a:ext>
            </a:extLst>
          </p:cNvPr>
          <p:cNvSpPr/>
          <p:nvPr/>
        </p:nvSpPr>
        <p:spPr>
          <a:xfrm>
            <a:off x="520554" y="398817"/>
            <a:ext cx="2272750" cy="558736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/>
              <a:t>ヒントカード①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1183511C-6EEB-AA71-9942-644F60844106}"/>
              </a:ext>
            </a:extLst>
          </p:cNvPr>
          <p:cNvGrpSpPr>
            <a:grpSpLocks noChangeAspect="1"/>
          </p:cNvGrpSpPr>
          <p:nvPr/>
        </p:nvGrpSpPr>
        <p:grpSpPr>
          <a:xfrm rot="5400000" flipH="1">
            <a:off x="139079" y="2537973"/>
            <a:ext cx="4217024" cy="3103910"/>
            <a:chOff x="1093259" y="1313392"/>
            <a:chExt cx="6784564" cy="499373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5DACDED8-98B0-D351-BA03-5B86552F71ED}"/>
                </a:ext>
              </a:extLst>
            </p:cNvPr>
            <p:cNvSpPr/>
            <p:nvPr/>
          </p:nvSpPr>
          <p:spPr>
            <a:xfrm>
              <a:off x="1491001" y="1313392"/>
              <a:ext cx="382360" cy="4993730"/>
            </a:xfrm>
            <a:prstGeom prst="roundRect">
              <a:avLst>
                <a:gd name="adj" fmla="val 0"/>
              </a:avLst>
            </a:prstGeom>
            <a:solidFill>
              <a:srgbClr val="EAC1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C96C6C49-90BA-3533-A07F-9217F9E15A2D}"/>
                </a:ext>
              </a:extLst>
            </p:cNvPr>
            <p:cNvSpPr/>
            <p:nvPr/>
          </p:nvSpPr>
          <p:spPr>
            <a:xfrm rot="5400000">
              <a:off x="4294361" y="2503739"/>
              <a:ext cx="382360" cy="6784564"/>
            </a:xfrm>
            <a:prstGeom prst="roundRect">
              <a:avLst>
                <a:gd name="adj" fmla="val 0"/>
              </a:avLst>
            </a:prstGeom>
            <a:solidFill>
              <a:srgbClr val="EAC1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ED91C0F-60E5-C58D-CFD0-9FF281FF66B7}"/>
                </a:ext>
              </a:extLst>
            </p:cNvPr>
            <p:cNvGrpSpPr/>
            <p:nvPr/>
          </p:nvGrpSpPr>
          <p:grpSpPr>
            <a:xfrm>
              <a:off x="1685469" y="1559756"/>
              <a:ext cx="5760001" cy="4320000"/>
              <a:chOff x="1954058" y="1691012"/>
              <a:chExt cx="1738900" cy="4320000"/>
            </a:xfrm>
          </p:grpSpPr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8E66A4B8-DCE5-BC5A-CE1E-D2172BFD55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54058" y="5999966"/>
                <a:ext cx="1738900" cy="0"/>
              </a:xfrm>
              <a:prstGeom prst="line">
                <a:avLst/>
              </a:prstGeom>
              <a:ln>
                <a:solidFill>
                  <a:srgbClr val="000099"/>
                </a:solidFill>
                <a:headEnd type="arrow" w="lg" len="lg"/>
                <a:tailEnd type="oval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0210EEB3-C0BE-00B7-92E9-52EBECEC76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54059" y="1691012"/>
                <a:ext cx="0" cy="4320000"/>
              </a:xfrm>
              <a:prstGeom prst="line">
                <a:avLst/>
              </a:prstGeom>
              <a:ln>
                <a:solidFill>
                  <a:srgbClr val="000099"/>
                </a:solidFill>
                <a:headEnd type="oval" w="lg" len="lg"/>
                <a:tailEnd type="oval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87A2D336-849A-B45B-63F9-070DBEB3C93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954058" y="1691012"/>
                <a:ext cx="1738900" cy="430895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  <a:headEnd type="oval" w="lg" len="lg"/>
                <a:tailEnd type="oval" w="lg" len="lg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19C939F-168A-F274-02B5-6D269AFEA410}"/>
              </a:ext>
            </a:extLst>
          </p:cNvPr>
          <p:cNvSpPr txBox="1"/>
          <p:nvPr/>
        </p:nvSpPr>
        <p:spPr>
          <a:xfrm>
            <a:off x="1045710" y="4103888"/>
            <a:ext cx="11131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400m</a:t>
            </a:r>
            <a:endParaRPr lang="ja-JP" altLang="en-US" sz="2000">
              <a:solidFill>
                <a:srgbClr val="000099"/>
              </a:solidFill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A5B3F97-BAA1-45CA-9A57-2627E09AEB89}"/>
              </a:ext>
            </a:extLst>
          </p:cNvPr>
          <p:cNvSpPr txBox="1"/>
          <p:nvPr/>
        </p:nvSpPr>
        <p:spPr>
          <a:xfrm>
            <a:off x="1680187" y="5322503"/>
            <a:ext cx="11131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300m</a:t>
            </a:r>
            <a:endParaRPr lang="ja-JP" altLang="en-US" sz="2000">
              <a:solidFill>
                <a:srgbClr val="000099"/>
              </a:solidFill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B705B30-2270-8FAA-6EC4-6A2DC6D4BA9D}"/>
              </a:ext>
            </a:extLst>
          </p:cNvPr>
          <p:cNvSpPr txBox="1"/>
          <p:nvPr/>
        </p:nvSpPr>
        <p:spPr>
          <a:xfrm>
            <a:off x="2214579" y="3579089"/>
            <a:ext cx="15849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500m</a:t>
            </a:r>
            <a:endParaRPr lang="ja-JP" altLang="en-US" sz="2000">
              <a:solidFill>
                <a:srgbClr val="FF0000"/>
              </a:solidFill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EFC550EF-471B-67A8-AAEE-DD95AAB4E383}"/>
              </a:ext>
            </a:extLst>
          </p:cNvPr>
          <p:cNvSpPr/>
          <p:nvPr/>
        </p:nvSpPr>
        <p:spPr>
          <a:xfrm>
            <a:off x="4809657" y="4056911"/>
            <a:ext cx="4673742" cy="22618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漫符「ひらめいた電球」">
            <a:extLst>
              <a:ext uri="{FF2B5EF4-FFF2-40B4-BE49-F238E27FC236}">
                <a16:creationId xmlns:a16="http://schemas.microsoft.com/office/drawing/2014/main" id="{FA9C4DEA-FE8C-AD2A-4A7F-86F5CBFB3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411" y="3600008"/>
            <a:ext cx="749997" cy="98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752CA62-08CE-7B5D-4C8F-1D1C54C00759}"/>
              </a:ext>
            </a:extLst>
          </p:cNvPr>
          <p:cNvSpPr txBox="1"/>
          <p:nvPr/>
        </p:nvSpPr>
        <p:spPr>
          <a:xfrm>
            <a:off x="4941316" y="4074782"/>
            <a:ext cx="45590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まっすぐにはかった長さ</a:t>
            </a:r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「きょり」といいます。</a:t>
            </a:r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公園から学校までのきょりは</a:t>
            </a:r>
            <a:endParaRPr kumimoji="1" lang="en-US" altLang="ja-JP" sz="24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24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500</a:t>
            </a:r>
            <a:r>
              <a:rPr kumimoji="1" lang="ja-JP" altLang="en-US" sz="240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ｍ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です。</a:t>
            </a:r>
            <a:endParaRPr kumimoji="1" lang="en-US" altLang="ja-JP" sz="2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C4A43C66-0C30-9493-A1D5-9FE850E856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795" y="1317214"/>
            <a:ext cx="1205569" cy="1036789"/>
          </a:xfrm>
          <a:prstGeom prst="rect">
            <a:avLst/>
          </a:prstGeom>
        </p:spPr>
      </p:pic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0146CBA-745D-9223-8E80-8ED67304C881}"/>
              </a:ext>
            </a:extLst>
          </p:cNvPr>
          <p:cNvSpPr txBox="1"/>
          <p:nvPr/>
        </p:nvSpPr>
        <p:spPr>
          <a:xfrm>
            <a:off x="629378" y="1256744"/>
            <a:ext cx="749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学校</a:t>
            </a:r>
            <a:endParaRPr kumimoji="1"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60" name="図 59">
            <a:extLst>
              <a:ext uri="{FF2B5EF4-FFF2-40B4-BE49-F238E27FC236}">
                <a16:creationId xmlns:a16="http://schemas.microsoft.com/office/drawing/2014/main" id="{7AED7AB4-3A90-DC39-7486-82CCAEDD34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561" y="4578418"/>
            <a:ext cx="1014780" cy="1014780"/>
          </a:xfrm>
          <a:prstGeom prst="rect">
            <a:avLst/>
          </a:prstGeom>
        </p:spPr>
      </p:pic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FCFC399-184D-CF83-6803-866A8D03DA9A}"/>
              </a:ext>
            </a:extLst>
          </p:cNvPr>
          <p:cNvSpPr txBox="1"/>
          <p:nvPr/>
        </p:nvSpPr>
        <p:spPr>
          <a:xfrm>
            <a:off x="3795101" y="5672568"/>
            <a:ext cx="749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公園</a:t>
            </a:r>
            <a:endParaRPr kumimoji="1" lang="en-US" altLang="ja-JP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1193E3B4-64F6-0613-FB68-E06CC2DF0FD4}"/>
              </a:ext>
            </a:extLst>
          </p:cNvPr>
          <p:cNvSpPr/>
          <p:nvPr/>
        </p:nvSpPr>
        <p:spPr>
          <a:xfrm>
            <a:off x="4809657" y="1251189"/>
            <a:ext cx="4673742" cy="226187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48" name="Picture 2" descr="漫符「ひらめいた電球」">
            <a:extLst>
              <a:ext uri="{FF2B5EF4-FFF2-40B4-BE49-F238E27FC236}">
                <a16:creationId xmlns:a16="http://schemas.microsoft.com/office/drawing/2014/main" id="{CA265075-F719-2C36-0F70-D3503F782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410" y="775641"/>
            <a:ext cx="749997" cy="98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" name="テキスト ボックス 2048">
            <a:extLst>
              <a:ext uri="{FF2B5EF4-FFF2-40B4-BE49-F238E27FC236}">
                <a16:creationId xmlns:a16="http://schemas.microsoft.com/office/drawing/2014/main" id="{10CBC1D4-0078-C4FF-E7D1-F1A5802F9B65}"/>
              </a:ext>
            </a:extLst>
          </p:cNvPr>
          <p:cNvSpPr txBox="1"/>
          <p:nvPr/>
        </p:nvSpPr>
        <p:spPr>
          <a:xfrm>
            <a:off x="4941316" y="1269060"/>
            <a:ext cx="455907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道にそってはかった長さ</a:t>
            </a:r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「道のり」といいます。</a:t>
            </a:r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公園から学校までの道のりは</a:t>
            </a:r>
            <a:endParaRPr kumimoji="1" lang="en-US" altLang="ja-JP" sz="24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240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300m</a:t>
            </a:r>
            <a:r>
              <a:rPr kumimoji="1" lang="ja-JP" altLang="en-US" sz="240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＋</a:t>
            </a:r>
            <a:r>
              <a:rPr kumimoji="1" lang="en-US" altLang="ja-JP" sz="240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400</a:t>
            </a:r>
            <a:r>
              <a:rPr kumimoji="1" lang="ja-JP" altLang="en-US" sz="240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ｍ＝</a:t>
            </a:r>
            <a:r>
              <a:rPr kumimoji="1" lang="en-US" altLang="ja-JP" sz="2400">
                <a:solidFill>
                  <a:srgbClr val="00009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700m</a:t>
            </a:r>
            <a:r>
              <a:rPr kumimoji="1" lang="ja-JP" altLang="en-US" sz="2400">
                <a:latin typeface="Meiryo UI" panose="020B0604030504040204" pitchFamily="50" charset="-128"/>
                <a:ea typeface="Meiryo UI" panose="020B0604030504040204" pitchFamily="50" charset="-128"/>
              </a:rPr>
              <a:t>です。</a:t>
            </a:r>
            <a:endParaRPr kumimoji="1" lang="en-US" altLang="ja-JP" sz="2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CC5B033-1C4B-BC66-52EF-D235ED28F8B1}"/>
              </a:ext>
            </a:extLst>
          </p:cNvPr>
          <p:cNvSpPr txBox="1"/>
          <p:nvPr/>
        </p:nvSpPr>
        <p:spPr>
          <a:xfrm>
            <a:off x="257695" y="6620785"/>
            <a:ext cx="28840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 b="0" i="0" u="none" strike="noStrike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イラスト出典：いらすとや　</a:t>
            </a:r>
            <a:r>
              <a:rPr lang="en-US" altLang="ja-JP" sz="800" b="0" i="0" u="none" strike="noStrike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https://www.irasutoya.com/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​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6774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96BD80A-6F18-F25D-2EFA-20A8F10FDDA2}"/>
              </a:ext>
            </a:extLst>
          </p:cNvPr>
          <p:cNvSpPr/>
          <p:nvPr/>
        </p:nvSpPr>
        <p:spPr>
          <a:xfrm>
            <a:off x="257695" y="162838"/>
            <a:ext cx="9501447" cy="6412529"/>
          </a:xfrm>
          <a:prstGeom prst="rect">
            <a:avLst/>
          </a:prstGeom>
          <a:solidFill>
            <a:srgbClr val="FFFFE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79F4B5F-F422-B510-FC49-E33AD8A91F7C}"/>
              </a:ext>
            </a:extLst>
          </p:cNvPr>
          <p:cNvSpPr txBox="1"/>
          <p:nvPr/>
        </p:nvSpPr>
        <p:spPr>
          <a:xfrm>
            <a:off x="2994900" y="373765"/>
            <a:ext cx="3618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>
                <a:latin typeface="Meiryo UI" panose="020B0604030504040204" pitchFamily="50" charset="-128"/>
                <a:ea typeface="Meiryo UI" panose="020B0604030504040204" pitchFamily="50" charset="-128"/>
              </a:rPr>
              <a:t>キロメートル 「</a:t>
            </a:r>
            <a:r>
              <a:rPr kumimoji="1" lang="en-US" altLang="ja-JP" sz="3600">
                <a:latin typeface="Meiryo UI" panose="020B0604030504040204" pitchFamily="50" charset="-128"/>
                <a:ea typeface="Meiryo UI" panose="020B0604030504040204" pitchFamily="50" charset="-128"/>
              </a:rPr>
              <a:t>km</a:t>
            </a:r>
            <a:r>
              <a:rPr kumimoji="1" lang="ja-JP" altLang="en-US" sz="3600">
                <a:latin typeface="Meiryo UI" panose="020B0604030504040204" pitchFamily="50" charset="-128"/>
                <a:ea typeface="Meiryo UI" panose="020B0604030504040204" pitchFamily="50" charset="-128"/>
              </a:rPr>
              <a:t>」</a:t>
            </a:r>
            <a:endParaRPr kumimoji="1" lang="en-US" altLang="ja-JP" sz="36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D5B1178F-3AC9-5761-CF54-C15A6FCB4758}"/>
              </a:ext>
            </a:extLst>
          </p:cNvPr>
          <p:cNvSpPr/>
          <p:nvPr/>
        </p:nvSpPr>
        <p:spPr>
          <a:xfrm>
            <a:off x="520554" y="398817"/>
            <a:ext cx="2272750" cy="558736"/>
          </a:xfrm>
          <a:prstGeom prst="roundRect">
            <a:avLst>
              <a:gd name="adj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/>
              <a:t>ヒントカード②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1193E3B4-64F6-0613-FB68-E06CC2DF0FD4}"/>
              </a:ext>
            </a:extLst>
          </p:cNvPr>
          <p:cNvSpPr/>
          <p:nvPr/>
        </p:nvSpPr>
        <p:spPr>
          <a:xfrm>
            <a:off x="979324" y="1653422"/>
            <a:ext cx="7947352" cy="3294359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48" name="Picture 2" descr="漫符「ひらめいた電球」">
            <a:extLst>
              <a:ext uri="{FF2B5EF4-FFF2-40B4-BE49-F238E27FC236}">
                <a16:creationId xmlns:a16="http://schemas.microsoft.com/office/drawing/2014/main" id="{CA265075-F719-2C36-0F70-D3503F782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203" y="1152127"/>
            <a:ext cx="749997" cy="98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" name="テキスト ボックス 2048">
            <a:extLst>
              <a:ext uri="{FF2B5EF4-FFF2-40B4-BE49-F238E27FC236}">
                <a16:creationId xmlns:a16="http://schemas.microsoft.com/office/drawing/2014/main" id="{10CBC1D4-0078-C4FF-E7D1-F1A5802F9B65}"/>
              </a:ext>
            </a:extLst>
          </p:cNvPr>
          <p:cNvSpPr txBox="1"/>
          <p:nvPr/>
        </p:nvSpPr>
        <p:spPr>
          <a:xfrm>
            <a:off x="1057680" y="3292744"/>
            <a:ext cx="7815693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6600">
                <a:latin typeface="Meiryo UI" panose="020B0604030504040204" pitchFamily="50" charset="-128"/>
                <a:ea typeface="Meiryo UI" panose="020B0604030504040204" pitchFamily="50" charset="-128"/>
              </a:rPr>
              <a:t>1km</a:t>
            </a:r>
            <a:r>
              <a:rPr kumimoji="1" lang="ja-JP" altLang="en-US" sz="6600">
                <a:latin typeface="Meiryo UI" panose="020B0604030504040204" pitchFamily="50" charset="-128"/>
                <a:ea typeface="Meiryo UI" panose="020B0604030504040204" pitchFamily="50" charset="-128"/>
              </a:rPr>
              <a:t>＝</a:t>
            </a:r>
            <a:r>
              <a:rPr kumimoji="1" lang="en-US" altLang="ja-JP" sz="6600">
                <a:latin typeface="Meiryo UI" panose="020B0604030504040204" pitchFamily="50" charset="-128"/>
                <a:ea typeface="Meiryo UI" panose="020B0604030504040204" pitchFamily="50" charset="-128"/>
              </a:rPr>
              <a:t>1000m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90D742-3431-A3F8-A9D9-888EE6E19BD4}"/>
              </a:ext>
            </a:extLst>
          </p:cNvPr>
          <p:cNvSpPr txBox="1"/>
          <p:nvPr/>
        </p:nvSpPr>
        <p:spPr>
          <a:xfrm>
            <a:off x="1057680" y="2350267"/>
            <a:ext cx="7815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>
                <a:latin typeface="Meiryo UI" panose="020B0604030504040204" pitchFamily="50" charset="-128"/>
                <a:ea typeface="Meiryo UI" panose="020B0604030504040204" pitchFamily="50" charset="-128"/>
              </a:rPr>
              <a:t>1000m</a:t>
            </a:r>
            <a:r>
              <a:rPr kumimoji="1" lang="ja-JP" altLang="en-US" sz="3200">
                <a:latin typeface="Meiryo UI" panose="020B0604030504040204" pitchFamily="50" charset="-128"/>
                <a:ea typeface="Meiryo UI" panose="020B0604030504040204" pitchFamily="50" charset="-128"/>
              </a:rPr>
              <a:t>の長さは</a:t>
            </a:r>
            <a:r>
              <a:rPr kumimoji="1" lang="en-US" altLang="ja-JP" sz="3200">
                <a:latin typeface="Meiryo UI" panose="020B0604030504040204" pitchFamily="50" charset="-128"/>
                <a:ea typeface="Meiryo UI" panose="020B0604030504040204" pitchFamily="50" charset="-128"/>
              </a:rPr>
              <a:t>1km</a:t>
            </a:r>
            <a:r>
              <a:rPr kumimoji="1" lang="ja-JP" altLang="en-US" sz="3200">
                <a:latin typeface="Meiryo UI" panose="020B0604030504040204" pitchFamily="50" charset="-128"/>
                <a:ea typeface="Meiryo UI" panose="020B0604030504040204" pitchFamily="50" charset="-128"/>
              </a:rPr>
              <a:t>（キロメートル）です。</a:t>
            </a:r>
            <a:endParaRPr kumimoji="1" lang="en-US" altLang="ja-JP" sz="3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1E2EDF-C212-C0D8-F04A-C2E7D68EDD85}"/>
              </a:ext>
            </a:extLst>
          </p:cNvPr>
          <p:cNvSpPr txBox="1"/>
          <p:nvPr/>
        </p:nvSpPr>
        <p:spPr>
          <a:xfrm>
            <a:off x="979325" y="5076590"/>
            <a:ext cx="79473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たとえば、</a:t>
            </a:r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1km500m</a:t>
            </a:r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は </a:t>
            </a:r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1000m </a:t>
            </a:r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と </a:t>
            </a:r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500m </a:t>
            </a:r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に分けられるので</a:t>
            </a:r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1km500m </a:t>
            </a:r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＝</a:t>
            </a:r>
            <a:r>
              <a:rPr kumimoji="1" lang="en-US" altLang="ja-JP" sz="2800">
                <a:latin typeface="Meiryo UI" panose="020B0604030504040204" pitchFamily="50" charset="-128"/>
                <a:ea typeface="Meiryo UI" panose="020B0604030504040204" pitchFamily="50" charset="-128"/>
              </a:rPr>
              <a:t>1500m</a:t>
            </a:r>
            <a:r>
              <a:rPr kumimoji="1" lang="ja-JP" altLang="en-US" sz="2800">
                <a:latin typeface="Meiryo UI" panose="020B0604030504040204" pitchFamily="50" charset="-128"/>
                <a:ea typeface="Meiryo UI" panose="020B0604030504040204" pitchFamily="50" charset="-128"/>
              </a:rPr>
              <a:t>　です。</a:t>
            </a:r>
            <a:endParaRPr kumimoji="1" lang="en-US" altLang="ja-JP" sz="2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A7C42F0-E14A-B7FD-4C98-C4233385D7C0}"/>
              </a:ext>
            </a:extLst>
          </p:cNvPr>
          <p:cNvSpPr txBox="1"/>
          <p:nvPr/>
        </p:nvSpPr>
        <p:spPr>
          <a:xfrm>
            <a:off x="257695" y="6620785"/>
            <a:ext cx="28840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 b="0" i="0" u="none" strike="noStrike">
                <a:solidFill>
                  <a:srgbClr val="000000"/>
                </a:solidFill>
                <a:effectLst/>
                <a:ea typeface="Meiryo UI" panose="020B0604030504040204" pitchFamily="50" charset="-128"/>
              </a:rPr>
              <a:t>イラスト出典：いらすとや　</a:t>
            </a:r>
            <a:r>
              <a:rPr lang="en-US" altLang="ja-JP" sz="800" b="0" i="0" u="none" strike="noStrike">
                <a:solidFill>
                  <a:srgbClr val="000000"/>
                </a:solidFill>
                <a:effectLst/>
                <a:latin typeface="Meiryo UI" panose="020B0604030504040204" pitchFamily="50" charset="-128"/>
              </a:rPr>
              <a:t>https://www.irasutoya.com/</a:t>
            </a:r>
            <a:r>
              <a:rPr lang="en-US" altLang="ja-JP" sz="800" b="0" i="0">
                <a:solidFill>
                  <a:srgbClr val="000000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​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62500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B2C074B-A326-4659-BA68-F280B78E8C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adb8-670c-4bbc-bf54-732c07c9b9a6"/>
    <ds:schemaRef ds:uri="9240f669-f077-4ccc-9b51-f4d7bb1f72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0D0373-8898-4913-8FB5-1E3CC5A109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6B4CF5-34DD-4BF2-847F-FCFDB7ED88BA}">
  <ds:schemaRefs>
    <ds:schemaRef ds:uri="http://schemas.microsoft.com/office/2006/documentManagement/types"/>
    <ds:schemaRef ds:uri="http://purl.org/dc/elements/1.1/"/>
    <ds:schemaRef ds:uri="9240f669-f077-4ccc-9b51-f4d7bb1f72fc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ceeaadb8-670c-4bbc-bf54-732c07c9b9a6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253</Words>
  <Application>Microsoft Office PowerPoint</Application>
  <PresentationFormat>A4 210 x 297 mm</PresentationFormat>
  <Paragraphs>74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Meiryo UI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2025-08-06T07:27:58Z</dcterms:created>
  <dcterms:modified xsi:type="dcterms:W3CDTF">2025-08-06T07:34:19Z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