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4" r:id="rId1"/>
  </p:sldMasterIdLst>
  <p:notesMasterIdLst>
    <p:notesMasterId r:id="rId3"/>
  </p:notesMasterIdLst>
  <p:sldIdLst>
    <p:sldId id="644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644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278" userDrawn="1">
          <p15:clr>
            <a:srgbClr val="A4A3A4"/>
          </p15:clr>
        </p15:guide>
        <p15:guide id="4" orient="horz" pos="41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96795E-7AEE-452E-9973-34F51433A17E}" v="3" dt="2025-02-06T01:31:41.5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0" autoAdjust="0"/>
    <p:restoredTop sz="95026" autoAdjust="0"/>
  </p:normalViewPr>
  <p:slideViewPr>
    <p:cSldViewPr snapToGrid="0" showGuides="1">
      <p:cViewPr varScale="1">
        <p:scale>
          <a:sx n="99" d="100"/>
          <a:sy n="99" d="100"/>
        </p:scale>
        <p:origin x="800" y="72"/>
      </p:cViewPr>
      <p:guideLst>
        <p:guide orient="horz" pos="2160"/>
        <p:guide pos="3120"/>
        <p:guide orient="horz" pos="278"/>
        <p:guide orient="horz" pos="41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2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037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215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5"/>
            <a:ext cx="8924417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50" dirty="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1950" dirty="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1950" dirty="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4"/>
            <a:ext cx="4270248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38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138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903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>
          <p15:clr>
            <a:srgbClr val="FBAE40"/>
          </p15:clr>
        </p15:guide>
        <p15:guide id="2" pos="6136">
          <p15:clr>
            <a:srgbClr val="FBAE40"/>
          </p15:clr>
        </p15:guide>
        <p15:guide id="4" orient="horz" pos="413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8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976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09744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89469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/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766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57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1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1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6131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958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52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31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513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31"/>
            <a:ext cx="5014913" cy="4873625"/>
          </a:xfrm>
        </p:spPr>
        <p:txBody>
          <a:bodyPr anchor="t"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464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79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5DAD7D-62A8-20D3-3686-55DACC5F4058}"/>
              </a:ext>
            </a:extLst>
          </p:cNvPr>
          <p:cNvSpPr txBox="1"/>
          <p:nvPr/>
        </p:nvSpPr>
        <p:spPr>
          <a:xfrm>
            <a:off x="328653" y="400735"/>
            <a:ext cx="924869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 sz="195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それぞれの党の「学校の改善」についての公約を見て、実現したら税金が使われる部分に</a:t>
            </a:r>
            <a:endParaRPr kumimoji="1" lang="en-US" altLang="ja-JP" sz="195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742950"/>
            <a:r>
              <a:rPr kumimoji="1" lang="ja-JP" altLang="en-US" sz="195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線を引きましょう。また、どの党の公約がよいか</a:t>
            </a:r>
            <a:r>
              <a:rPr kumimoji="1" lang="en-US" altLang="ja-JP" sz="195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95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つ選んで、その理由も一緒に書きましょう。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CB1F540-EF04-1793-D95F-7829B95EE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69" y="1280431"/>
            <a:ext cx="838161" cy="120551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8EF899B-4EDD-6DE6-4286-CA1896D21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7625" y="1245795"/>
            <a:ext cx="838161" cy="121091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1A5F5C4-79EA-042C-F121-6F87E43EF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2402" y="1259154"/>
            <a:ext cx="838160" cy="1220892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CC4CCD9-8502-F409-BA7E-BFE280F983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570402"/>
              </p:ext>
            </p:extLst>
          </p:nvPr>
        </p:nvGraphicFramePr>
        <p:xfrm>
          <a:off x="328652" y="4578299"/>
          <a:ext cx="9248695" cy="169647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924844">
                  <a:extLst>
                    <a:ext uri="{9D8B030D-6E8A-4147-A177-3AD203B41FA5}">
                      <a16:colId xmlns:a16="http://schemas.microsoft.com/office/drawing/2014/main" val="2830463136"/>
                    </a:ext>
                  </a:extLst>
                </a:gridCol>
                <a:gridCol w="7323851">
                  <a:extLst>
                    <a:ext uri="{9D8B030D-6E8A-4147-A177-3AD203B41FA5}">
                      <a16:colId xmlns:a16="http://schemas.microsoft.com/office/drawing/2014/main" val="3951336158"/>
                    </a:ext>
                  </a:extLst>
                </a:gridCol>
              </a:tblGrid>
              <a:tr h="47592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選んだ党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選んだ理由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0383"/>
                  </a:ext>
                </a:extLst>
              </a:tr>
              <a:tr h="1220557"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latin typeface="+mn-ea"/>
                        <a:ea typeface="+mn-ea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342991"/>
                  </a:ext>
                </a:extLst>
              </a:tr>
            </a:tbl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0F6429A-6D9D-B262-828E-821C0BFB302B}"/>
              </a:ext>
            </a:extLst>
          </p:cNvPr>
          <p:cNvSpPr/>
          <p:nvPr/>
        </p:nvSpPr>
        <p:spPr>
          <a:xfrm>
            <a:off x="1007304" y="1280432"/>
            <a:ext cx="2141036" cy="3072652"/>
          </a:xfrm>
          <a:prstGeom prst="rect">
            <a:avLst/>
          </a:prstGeom>
          <a:solidFill>
            <a:srgbClr val="FFF2CC">
              <a:alpha val="50196"/>
            </a:srgb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公約（</a:t>
            </a:r>
            <a:r>
              <a:rPr kumimoji="1" lang="en-US" altLang="ja-JP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A</a:t>
            </a:r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党）</a:t>
            </a:r>
            <a:endParaRPr kumimoji="1" lang="en-US" altLang="ja-JP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 defTabSz="742950"/>
            <a:endParaRPr kumimoji="1" lang="en-US" altLang="ja-JP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u="sng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学校の改善</a:t>
            </a:r>
            <a:endParaRPr kumimoji="1" lang="en-US" altLang="ja-JP" sz="1138" b="1" u="sng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・各学校に「目安箱」を設置し、子どもたちから要望の多い意見を実現します。</a:t>
            </a:r>
            <a:endParaRPr kumimoji="1" lang="en-US" altLang="ja-JP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endParaRPr kumimoji="1" lang="ja-JP" altLang="en-US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・多目的トイレの設置など、校内のバリアフリー化をすい進します。</a:t>
            </a:r>
          </a:p>
          <a:p>
            <a:pPr defTabSz="742950"/>
            <a:endParaRPr kumimoji="1" lang="ja-JP" altLang="en-US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・つくえを拡張する器具の取り付けや、冷暖房の完備など、教室内の不便を解消します。</a:t>
            </a:r>
          </a:p>
          <a:p>
            <a:pPr defTabSz="742950"/>
            <a:endParaRPr kumimoji="1" lang="ja-JP" altLang="en-US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・専門的知識を有する、外部の方を学習支援講師として配置します。</a:t>
            </a:r>
            <a:endParaRPr kumimoji="1" lang="en-US" altLang="ja-JP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81D0093-87A3-1D5E-BC1F-D9188643CFFD}"/>
              </a:ext>
            </a:extLst>
          </p:cNvPr>
          <p:cNvSpPr/>
          <p:nvPr/>
        </p:nvSpPr>
        <p:spPr>
          <a:xfrm>
            <a:off x="4352588" y="1245796"/>
            <a:ext cx="2141036" cy="3072652"/>
          </a:xfrm>
          <a:prstGeom prst="rect">
            <a:avLst/>
          </a:prstGeom>
          <a:solidFill>
            <a:srgbClr val="FFF2CC">
              <a:alpha val="50196"/>
            </a:srgb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公約（</a:t>
            </a:r>
            <a:r>
              <a:rPr kumimoji="1" lang="en-US" altLang="ja-JP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</a:t>
            </a:r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党）</a:t>
            </a:r>
            <a:endParaRPr kumimoji="1" lang="en-US" altLang="ja-JP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 defTabSz="742950"/>
            <a:endParaRPr kumimoji="1" lang="en-US" altLang="ja-JP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u="sng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学校の改善</a:t>
            </a:r>
            <a:endParaRPr kumimoji="1" lang="en-US" altLang="ja-JP" sz="1138" b="1" u="sng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・子どもたち全員に、防犯ブザーを配付します。</a:t>
            </a:r>
          </a:p>
          <a:p>
            <a:pPr defTabSz="742950"/>
            <a:endParaRPr kumimoji="1" lang="ja-JP" altLang="en-US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・自然災害から子どもの命を守る防災体制を強化します。</a:t>
            </a:r>
          </a:p>
          <a:p>
            <a:pPr defTabSz="742950"/>
            <a:endParaRPr kumimoji="1" lang="ja-JP" altLang="en-US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・地いきの安全を守るため、</a:t>
            </a:r>
            <a:endParaRPr kumimoji="1" lang="en-US" altLang="ja-JP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スクールガードリーダーや学校安全ボランティアを増員します。</a:t>
            </a:r>
          </a:p>
          <a:p>
            <a:pPr defTabSz="742950"/>
            <a:endParaRPr kumimoji="1" lang="ja-JP" altLang="en-US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・子どもたちの通学路をすべて点検し、きけんな場所の整備を早急に行います。</a:t>
            </a:r>
            <a:endParaRPr kumimoji="1" lang="en-US" altLang="ja-JP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20EA28D-24FD-BD3D-8CFA-D0F6737D66BA}"/>
              </a:ext>
            </a:extLst>
          </p:cNvPr>
          <p:cNvSpPr/>
          <p:nvPr/>
        </p:nvSpPr>
        <p:spPr>
          <a:xfrm>
            <a:off x="7570516" y="1259155"/>
            <a:ext cx="2141036" cy="3059292"/>
          </a:xfrm>
          <a:prstGeom prst="rect">
            <a:avLst/>
          </a:prstGeom>
          <a:solidFill>
            <a:srgbClr val="FFF2CC">
              <a:alpha val="50196"/>
            </a:srgb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公約（</a:t>
            </a:r>
            <a:r>
              <a:rPr kumimoji="1" lang="en-US" altLang="ja-JP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</a:t>
            </a:r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党）</a:t>
            </a:r>
            <a:endParaRPr kumimoji="1" lang="en-US" altLang="ja-JP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 defTabSz="742950"/>
            <a:endParaRPr kumimoji="1" lang="en-US" altLang="ja-JP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u="sng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学校の改善</a:t>
            </a:r>
            <a:endParaRPr kumimoji="1" lang="en-US" altLang="ja-JP" sz="1138" b="1" u="sng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・学校の校則の見直し、かみ型や文ぼう具などの自由を実現！</a:t>
            </a:r>
          </a:p>
          <a:p>
            <a:pPr defTabSz="742950"/>
            <a:endParaRPr kumimoji="1" lang="ja-JP" altLang="en-US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・図書室にマンガを！</a:t>
            </a:r>
          </a:p>
          <a:p>
            <a:pPr defTabSz="742950"/>
            <a:endParaRPr kumimoji="1" lang="ja-JP" altLang="en-US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・昼休みを楽しく過ごすために、カードゲーム、ボードゲームの持ちこみ</a:t>
            </a:r>
            <a:r>
              <a:rPr kumimoji="1" lang="en-US" altLang="ja-JP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OK</a:t>
            </a:r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！</a:t>
            </a:r>
          </a:p>
          <a:p>
            <a:pPr defTabSz="742950"/>
            <a:endParaRPr kumimoji="1" lang="ja-JP" altLang="en-US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742950"/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・学校におかしを持ってきても</a:t>
            </a:r>
            <a:r>
              <a:rPr kumimoji="1" lang="en-US" altLang="ja-JP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OK</a:t>
            </a:r>
            <a:r>
              <a:rPr kumimoji="1" lang="ja-JP" altLang="en-US" sz="1138" b="1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！</a:t>
            </a:r>
            <a:endParaRPr kumimoji="1" lang="en-US" altLang="ja-JP" sz="1138" b="1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2FF32AB-CDC7-24DE-83FB-B194B5C9ED81}"/>
              </a:ext>
            </a:extLst>
          </p:cNvPr>
          <p:cNvSpPr txBox="1"/>
          <p:nvPr/>
        </p:nvSpPr>
        <p:spPr>
          <a:xfrm>
            <a:off x="6082748" y="6586330"/>
            <a:ext cx="3823252" cy="27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/>
              <a:t>イラスト出典：いらすとや　</a:t>
            </a:r>
            <a:r>
              <a:rPr lang="en-US" altLang="ja-JP" sz="1100" dirty="0"/>
              <a:t>https://www.irasutoya.com/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11015830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2FD56B7-2795-44C7-A2B4-7FACE979025E}"/>
</file>

<file path=customXml/itemProps2.xml><?xml version="1.0" encoding="utf-8"?>
<ds:datastoreItem xmlns:ds="http://schemas.openxmlformats.org/officeDocument/2006/customXml" ds:itemID="{7B3BEA1D-916B-4EB2-9BC5-BEB07CC763C7}"/>
</file>

<file path=customXml/itemProps3.xml><?xml version="1.0" encoding="utf-8"?>
<ds:datastoreItem xmlns:ds="http://schemas.openxmlformats.org/officeDocument/2006/customXml" ds:itemID="{4479D3BA-355F-47D7-B8F5-3FA0799BE7C6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280</Words>
  <Application>Microsoft Office PowerPoint</Application>
  <PresentationFormat>A4 210 x 297 mm</PresentationFormat>
  <Paragraphs>36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UD デジタル 教科書体 NK-R</vt:lpstr>
      <vt:lpstr>游ゴシック</vt:lpstr>
      <vt:lpstr>Arial</vt:lpstr>
      <vt:lpstr>Calibri</vt:lpstr>
      <vt:lpstr>Calibri Light</vt:lpstr>
      <vt:lpstr>1_Office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2025-02-06T01:31:41Z</dcterms:created>
  <dcterms:modified xsi:type="dcterms:W3CDTF">2025-02-06T01:31:47Z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