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278">
          <p15:clr>
            <a:srgbClr val="A4A3A4"/>
          </p15:clr>
        </p15:guide>
        <p15:guide id="4" orient="horz" pos="4133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hdN/ZNkwpeM/Srf8vrmJh8+Sab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F0075B-459C-4A60-80F7-38B6A3E7B557}" v="3" dt="2025-02-06T01:30:18.064"/>
  </p1510:revLst>
</p1510:revInfo>
</file>

<file path=ppt/tableStyles.xml><?xml version="1.0" encoding="utf-8"?>
<a:tblStyleLst xmlns:a="http://schemas.openxmlformats.org/drawingml/2006/main" def="{E6FE65FE-63E2-4A54-AB1B-1BFBB5C96B60}">
  <a:tblStyle styleId="{E6FE65FE-63E2-4A54-AB1B-1BFBB5C96B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20"/>
        <p:guide orient="horz" pos="278"/>
        <p:guide orient="horz" pos="4133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microsoft.com/office/2015/10/relationships/revisionInfo" Target="revisionInfo.xm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タイトルとコンテンツ">
  <p:cSld name="1_タイトルとコンテンツ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/>
        </p:nvSpPr>
        <p:spPr>
          <a:xfrm>
            <a:off x="155575" y="10635"/>
            <a:ext cx="8924417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おすすめICT活用事例のご紹介</a:t>
            </a:r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Copyright © Benesse Corporation. All rights reserved</a:t>
            </a:r>
            <a:endParaRPr sz="1138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3" orient="horz" pos="4133">
          <p15:clr>
            <a:srgbClr val="FBAE40"/>
          </p15:clr>
        </p15:guide>
        <p15:guide id="4" orient="horz" pos="2160">
          <p15:clr>
            <a:srgbClr val="FBAE40"/>
          </p15:clr>
        </p15:guide>
        <p15:guide id="5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/>
            </a:lvl1pPr>
            <a:lvl2pPr lvl="1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/>
            </a:lvl2pPr>
            <a:lvl3pPr lvl="2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/>
            </a:lvl3pPr>
            <a:lvl4pPr lvl="3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4pPr>
            <a:lvl5pPr lvl="4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5pPr>
            <a:lvl6pPr lvl="5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6pPr>
            <a:lvl7pPr lvl="6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7pPr>
            <a:lvl8pPr lvl="7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8pPr>
            <a:lvl9pPr lvl="8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3"/>
              <a:buNone/>
              <a:defRPr sz="146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682331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211342" y="987431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82330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4211342" y="987431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682330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Calibri"/>
              <a:buNone/>
              <a:defRPr sz="3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28653" y="400735"/>
            <a:ext cx="92487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5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それぞれの党の「学校の改善」についての公約を見て、実現したら税金が使われる部分に</a:t>
            </a:r>
            <a:endParaRPr sz="185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5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線を引きましょう。また、どの党の公約がよいか1つ選んで、その理由も一緒に書きましょう。</a:t>
            </a:r>
            <a:endParaRPr sz="1300">
              <a:latin typeface="MS PGothic"/>
              <a:ea typeface="MS PGothic"/>
              <a:cs typeface="MS PGothic"/>
              <a:sym typeface="MS PGothic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769" y="1280431"/>
            <a:ext cx="838161" cy="120551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7625" y="1245795"/>
            <a:ext cx="838161" cy="1210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22402" y="1259154"/>
            <a:ext cx="838160" cy="1220892"/>
          </a:xfrm>
          <a:prstGeom prst="rect">
            <a:avLst/>
          </a:prstGeom>
          <a:noFill/>
          <a:ln w="127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graphicFrame>
        <p:nvGraphicFramePr>
          <p:cNvPr id="95" name="Google Shape;95;p1"/>
          <p:cNvGraphicFramePr/>
          <p:nvPr/>
        </p:nvGraphicFramePr>
        <p:xfrm>
          <a:off x="328652" y="4883099"/>
          <a:ext cx="9248700" cy="1696475"/>
        </p:xfrm>
        <a:graphic>
          <a:graphicData uri="http://schemas.openxmlformats.org/drawingml/2006/table">
            <a:tbl>
              <a:tblPr firstRow="1" bandRow="1">
                <a:noFill/>
                <a:tableStyleId>{E6FE65FE-63E2-4A54-AB1B-1BFBB5C96B60}</a:tableStyleId>
              </a:tblPr>
              <a:tblGrid>
                <a:gridCol w="192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9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600" u="none" strike="noStrike" cap="none">
                          <a:latin typeface="MS PGothic"/>
                          <a:ea typeface="MS PGothic"/>
                          <a:cs typeface="MS PGothic"/>
                          <a:sym typeface="MS PGothic"/>
                        </a:rPr>
                        <a:t>選んだ党</a:t>
                      </a:r>
                      <a:endParaRPr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74300" marR="74300" marT="37150" marB="3715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600" u="none" strike="noStrike" cap="none">
                          <a:latin typeface="MS PGothic"/>
                          <a:ea typeface="MS PGothic"/>
                          <a:cs typeface="MS PGothic"/>
                          <a:sym typeface="MS PGothic"/>
                        </a:rPr>
                        <a:t>選んだ理由</a:t>
                      </a:r>
                      <a:endParaRPr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74300" marR="74300" marT="37150" marB="3715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05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74300" marR="74300" marT="37150" marB="3715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74300" marR="74300" marT="37150" marB="37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6" name="Google Shape;96;p1"/>
          <p:cNvSpPr/>
          <p:nvPr/>
        </p:nvSpPr>
        <p:spPr>
          <a:xfrm>
            <a:off x="1007300" y="1280424"/>
            <a:ext cx="2141100" cy="3348000"/>
          </a:xfrm>
          <a:prstGeom prst="rect">
            <a:avLst/>
          </a:prstGeom>
          <a:solidFill>
            <a:srgbClr val="FFF2CC">
              <a:alpha val="49803"/>
            </a:srgbClr>
          </a:solidFill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公約（A党）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sng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学校の改善</a:t>
            </a:r>
            <a:endParaRPr sz="1138" b="1" i="0" u="sng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・各学校に「目安箱」を設置し、子どもたちから要望の多い意見を実現します。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・多目的トイレの設置など、校内のバリアフリー化をすい進します。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・つくえを拡張する器具の取り付けや、冷暖房の完備など、教室内の不便を解消します。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・専門的知識を有する、外部の方を学習支援講師として配置します。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4352600" y="1245800"/>
            <a:ext cx="2141100" cy="3348000"/>
          </a:xfrm>
          <a:prstGeom prst="rect">
            <a:avLst/>
          </a:prstGeom>
          <a:solidFill>
            <a:srgbClr val="FFF2CC">
              <a:alpha val="49803"/>
            </a:srgbClr>
          </a:solidFill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公約（B党）</a:t>
            </a:r>
            <a:endParaRPr sz="1138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sng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学校の改善</a:t>
            </a:r>
            <a:endParaRPr sz="1138" b="1" i="0" u="sng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・子どもたち全員に、防犯ブザーを配付します。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・自然災害から子どもの命を守る防災体制を強化します。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・地いきの安全を守るため、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スクールガードリーダーや学校安全ボランティアを増員します。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・子どもたちの通学路をすべて点検し、きけんな場所の整備を早急に行います。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7570525" y="1259150"/>
            <a:ext cx="2141100" cy="3334800"/>
          </a:xfrm>
          <a:prstGeom prst="rect">
            <a:avLst/>
          </a:prstGeom>
          <a:solidFill>
            <a:srgbClr val="FFF2CC">
              <a:alpha val="49803"/>
            </a:srgbClr>
          </a:solidFill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公約（C党）</a:t>
            </a:r>
            <a:endParaRPr sz="1138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sng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学校の改善</a:t>
            </a:r>
            <a:endParaRPr sz="1138" b="1" i="0" u="sng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・学校の校則の見直し、かみ型や文ぼう具などの自由を実現！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・図書室にマンガを！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・昼休みを楽しく過ごすために、カードゲーム、ボードゲームの持ちこみOK！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38" b="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・学校におかしを持ってきてもOK！</a:t>
            </a:r>
            <a:endParaRPr sz="1138" b="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6082748" y="6586330"/>
            <a:ext cx="3823252" cy="271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イラスト出典：いらすとや　https://www.irasutoya.com/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C12A1BC-59A3-42ED-BEFD-9E2D72D706B8}"/>
</file>

<file path=customXml/itemProps2.xml><?xml version="1.0" encoding="utf-8"?>
<ds:datastoreItem xmlns:ds="http://schemas.openxmlformats.org/officeDocument/2006/customXml" ds:itemID="{11E8A7F2-DBDB-4B9B-A7AE-FB579784B98B}"/>
</file>

<file path=customXml/itemProps3.xml><?xml version="1.0" encoding="utf-8"?>
<ds:datastoreItem xmlns:ds="http://schemas.openxmlformats.org/officeDocument/2006/customXml" ds:itemID="{5CC7D003-9EC1-473E-8D0D-A7F3BA958121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A4 Paper (210x297 mm)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2025-02-06T01:30:18Z</dcterms:created>
  <dcterms:modified xsi:type="dcterms:W3CDTF">2025-02-06T01:30:25Z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