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79" r:id="rId2"/>
    <p:sldId id="281" r:id="rId3"/>
    <p:sldId id="282" r:id="rId4"/>
    <p:sldId id="283" r:id="rId5"/>
    <p:sldId id="280" r:id="rId6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CC"/>
    <a:srgbClr val="F2F2F2"/>
    <a:srgbClr val="FFC114"/>
    <a:srgbClr val="000000"/>
    <a:srgbClr val="849398"/>
    <a:srgbClr val="33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E22834-20F8-80B9-64D3-6BC5815D56D0}" v="2" dt="2026-01-08T03:21:37.342"/>
    <p1510:client id="{96F17C35-3196-4D79-8263-E3333322FB86}" v="3" dt="2026-01-08T06:10:59.8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A114B-B177-438E-9DBA-E0205FF1C6F1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34306-264A-4C2F-9A22-330504F4A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13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429E17-B5BE-4AC0-D442-8065ED3AB9C3}"/>
              </a:ext>
            </a:extLst>
          </p:cNvPr>
          <p:cNvSpPr txBox="1"/>
          <p:nvPr userDrawn="1"/>
        </p:nvSpPr>
        <p:spPr>
          <a:xfrm>
            <a:off x="82731" y="99644"/>
            <a:ext cx="11585223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3200" dirty="0">
                <a:latin typeface="ＭＳ Ｐゴシック"/>
                <a:ea typeface="ＭＳ Ｐゴシック"/>
              </a:rPr>
              <a:t>①ふだんスマートフォンのカメラをどのような時に使っていますか。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4D252D5-E889-E37D-35C6-0C830A430DCA}"/>
              </a:ext>
            </a:extLst>
          </p:cNvPr>
          <p:cNvSpPr/>
          <p:nvPr userDrawn="1"/>
        </p:nvSpPr>
        <p:spPr>
          <a:xfrm>
            <a:off x="342900" y="1278081"/>
            <a:ext cx="11502736" cy="505496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ja-JP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06F04F97-3010-6EE3-F169-294D1ADB41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8800" y="1455738"/>
            <a:ext cx="11109325" cy="4732337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309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61C84A-858C-F816-2089-6F98C0C7E88D}"/>
              </a:ext>
            </a:extLst>
          </p:cNvPr>
          <p:cNvSpPr txBox="1"/>
          <p:nvPr userDrawn="1"/>
        </p:nvSpPr>
        <p:spPr>
          <a:xfrm>
            <a:off x="85205" y="92221"/>
            <a:ext cx="11076859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3200" dirty="0">
                <a:latin typeface="ＭＳ Ｐゴシック"/>
                <a:ea typeface="ＭＳ Ｐゴシック"/>
              </a:rPr>
              <a:t>②スマートフォンのカメラを使う理由を考えてみよう。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0D47A82-4D63-E120-A3DB-27EA874CAD57}"/>
              </a:ext>
            </a:extLst>
          </p:cNvPr>
          <p:cNvSpPr/>
          <p:nvPr userDrawn="1"/>
        </p:nvSpPr>
        <p:spPr>
          <a:xfrm>
            <a:off x="341513" y="1269496"/>
            <a:ext cx="11535295" cy="5037786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プレースホルダー 8">
            <a:extLst>
              <a:ext uri="{FF2B5EF4-FFF2-40B4-BE49-F238E27FC236}">
                <a16:creationId xmlns:a16="http://schemas.microsoft.com/office/drawing/2014/main" id="{D8AF35C7-5033-F257-AF51-7EE0AFA337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8800" y="1455738"/>
            <a:ext cx="11109325" cy="4732337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529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04FDED-A87C-DD6B-013E-3F284C8D73D1}"/>
              </a:ext>
            </a:extLst>
          </p:cNvPr>
          <p:cNvSpPr txBox="1"/>
          <p:nvPr userDrawn="1"/>
        </p:nvSpPr>
        <p:spPr>
          <a:xfrm>
            <a:off x="76359" y="86739"/>
            <a:ext cx="1217962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3200" dirty="0">
                <a:latin typeface="ＭＳ Ｐゴシック"/>
                <a:ea typeface="ＭＳ Ｐゴシック"/>
              </a:rPr>
              <a:t>③スマートフォンのカメラはどのように使っていけばよいでしょうか。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41D254A-CBFE-FEFC-83FC-9635DDC8C2B0}"/>
              </a:ext>
            </a:extLst>
          </p:cNvPr>
          <p:cNvSpPr/>
          <p:nvPr userDrawn="1"/>
        </p:nvSpPr>
        <p:spPr>
          <a:xfrm>
            <a:off x="331123" y="1269497"/>
            <a:ext cx="11566468" cy="5058567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プレースホルダー 8">
            <a:extLst>
              <a:ext uri="{FF2B5EF4-FFF2-40B4-BE49-F238E27FC236}">
                <a16:creationId xmlns:a16="http://schemas.microsoft.com/office/drawing/2014/main" id="{34A2D284-F576-E7AD-2077-A88A7D2A95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8800" y="1455738"/>
            <a:ext cx="11109325" cy="4732337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285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C966583-FB57-21A1-0724-CBAF122AB107}"/>
              </a:ext>
            </a:extLst>
          </p:cNvPr>
          <p:cNvSpPr txBox="1"/>
          <p:nvPr userDrawn="1"/>
        </p:nvSpPr>
        <p:spPr>
          <a:xfrm>
            <a:off x="83286" y="12109"/>
            <a:ext cx="11561178" cy="107721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3200" dirty="0">
                <a:latin typeface="ＭＳ Ｐゴシック"/>
                <a:ea typeface="ＭＳ Ｐゴシック"/>
              </a:rPr>
              <a:t>④学校で写真をとることで、どのように学びにいかせるでしょうか。</a:t>
            </a:r>
            <a:endParaRPr kumimoji="1" lang="en-US" altLang="ja-JP" sz="3200" dirty="0">
              <a:latin typeface="ＭＳ Ｐゴシック"/>
              <a:ea typeface="ＭＳ Ｐゴシック"/>
            </a:endParaRPr>
          </a:p>
          <a:p>
            <a:r>
              <a:rPr kumimoji="1" lang="ja-JP" altLang="en-US" sz="3200" dirty="0">
                <a:latin typeface="ＭＳ Ｐゴシック"/>
                <a:ea typeface="ＭＳ Ｐゴシック"/>
              </a:rPr>
              <a:t>　 どんなことにタブレットのカメラを使ってみたいですか。</a:t>
            </a:r>
            <a:endParaRPr lang="ja-JP" altLang="en-US" sz="3200" dirty="0">
              <a:latin typeface="ＭＳ Ｐゴシック"/>
              <a:ea typeface="ＭＳ Ｐゴシック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05CCA45-0AB6-13A2-3029-7D8582756D08}"/>
              </a:ext>
            </a:extLst>
          </p:cNvPr>
          <p:cNvSpPr/>
          <p:nvPr userDrawn="1"/>
        </p:nvSpPr>
        <p:spPr>
          <a:xfrm>
            <a:off x="341037" y="1276553"/>
            <a:ext cx="11561178" cy="50307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プレースホルダー 8">
            <a:extLst>
              <a:ext uri="{FF2B5EF4-FFF2-40B4-BE49-F238E27FC236}">
                <a16:creationId xmlns:a16="http://schemas.microsoft.com/office/drawing/2014/main" id="{0BAA271A-F067-DC23-E3A9-F23EE0C380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8800" y="1455738"/>
            <a:ext cx="11109325" cy="4732337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590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A19E9D-D3EE-ECEB-8930-F12CE12223D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64483728"/>
              </p:ext>
            </p:extLst>
          </p:nvPr>
        </p:nvGraphicFramePr>
        <p:xfrm>
          <a:off x="190500" y="823653"/>
          <a:ext cx="11811000" cy="582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1298">
                  <a:extLst>
                    <a:ext uri="{9D8B030D-6E8A-4147-A177-3AD203B41FA5}">
                      <a16:colId xmlns:a16="http://schemas.microsoft.com/office/drawing/2014/main" val="2779467525"/>
                    </a:ext>
                  </a:extLst>
                </a:gridCol>
                <a:gridCol w="3394318">
                  <a:extLst>
                    <a:ext uri="{9D8B030D-6E8A-4147-A177-3AD203B41FA5}">
                      <a16:colId xmlns:a16="http://schemas.microsoft.com/office/drawing/2014/main" val="3399559606"/>
                    </a:ext>
                  </a:extLst>
                </a:gridCol>
                <a:gridCol w="3318111">
                  <a:extLst>
                    <a:ext uri="{9D8B030D-6E8A-4147-A177-3AD203B41FA5}">
                      <a16:colId xmlns:a16="http://schemas.microsoft.com/office/drawing/2014/main" val="1489330482"/>
                    </a:ext>
                  </a:extLst>
                </a:gridCol>
                <a:gridCol w="3117273">
                  <a:extLst>
                    <a:ext uri="{9D8B030D-6E8A-4147-A177-3AD203B41FA5}">
                      <a16:colId xmlns:a16="http://schemas.microsoft.com/office/drawing/2014/main" val="546537244"/>
                    </a:ext>
                  </a:extLst>
                </a:gridCol>
              </a:tblGrid>
              <a:tr h="5892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チャレンジ</a:t>
                      </a:r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</a:t>
                      </a:r>
                    </a:p>
                  </a:txBody>
                  <a:tcPr marL="186118" marR="186118" marT="93059" marB="9305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スマートフォンでの</a:t>
                      </a:r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写真さつえい</a:t>
                      </a:r>
                    </a:p>
                  </a:txBody>
                  <a:tcPr marL="186118" marR="186118" marT="93059" marB="9305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学校での写真さつえい</a:t>
                      </a:r>
                    </a:p>
                  </a:txBody>
                  <a:tcPr marL="186118" marR="186118" marT="93059" marB="9305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友達との協力</a:t>
                      </a:r>
                    </a:p>
                  </a:txBody>
                  <a:tcPr marL="186118" marR="186118" marT="93059" marB="9305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015470"/>
                  </a:ext>
                </a:extLst>
              </a:tr>
              <a:tr h="10495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レベル３</a:t>
                      </a:r>
                    </a:p>
                  </a:txBody>
                  <a:tcPr marL="186118" marR="186118" marT="93059" marB="93059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写真をとるときに、まわりにいる人のことや、人が入ってしまわないか気にする必要があることが分かる</a:t>
                      </a:r>
                      <a:endParaRPr kumimoji="1" lang="en-US" altLang="ja-JP" sz="1800" b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学校で写真をとるときは、人が入らないか確認したり、目的を持って使うことが大切だということが分かる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800" b="0" i="0" u="none" strike="noStrike" noProof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写真をとることについて、自分の考えを伝えられた</a:t>
                      </a:r>
                      <a:endParaRPr kumimoji="1" lang="ja-JP" altLang="en-US" sz="1800" b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1372855624"/>
                  </a:ext>
                </a:extLst>
              </a:tr>
              <a:tr h="10495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レベル２</a:t>
                      </a:r>
                    </a:p>
                  </a:txBody>
                  <a:tcPr marL="186118" marR="186118" marT="93059" marB="93059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写真をとる側と、とられる側の気持ちの違いが分かる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学校で写真をとることで、どのように学びにいかせるかが分かる</a:t>
                      </a:r>
                      <a:endParaRPr kumimoji="1" lang="ja-JP" altLang="en-US" sz="1200" b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写真をとることについて、友達の意見を参考にできた</a:t>
                      </a: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3843771596"/>
                  </a:ext>
                </a:extLst>
              </a:tr>
              <a:tr h="138725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レベル１</a:t>
                      </a:r>
                    </a:p>
                  </a:txBody>
                  <a:tcPr marL="186118" marR="186118" marT="93059" marB="93059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ふだんどんな写真をとっているのか分かる</a:t>
                      </a:r>
                      <a:endParaRPr kumimoji="1" lang="en-US" altLang="ja-JP" sz="1200" b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学校で学びのために写真を使う場面をあげられる</a:t>
                      </a:r>
                      <a:endParaRPr kumimoji="1" lang="ja-JP" altLang="en-US" sz="1200" b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ja-JP" altLang="en-US" sz="1800" b="0" i="0" u="none" strike="noStrike" noProof="0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写真をとるときに気をつけることについて考えられた</a:t>
                      </a:r>
                      <a:endParaRPr kumimoji="1" lang="ja-JP" sz="1800" b="0" i="0" u="none" strike="noStrike" noProof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3582498207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振り返り</a:t>
                      </a:r>
                    </a:p>
                  </a:txBody>
                  <a:tcPr marL="186118" marR="186118" marT="93059" marB="93059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800" b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136088"/>
                  </a:ext>
                </a:extLst>
              </a:tr>
            </a:tbl>
          </a:graphicData>
        </a:graphic>
      </p:graphicFrame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B34098D-B245-17EC-BA28-418FF3291A03}"/>
              </a:ext>
            </a:extLst>
          </p:cNvPr>
          <p:cNvGrpSpPr/>
          <p:nvPr userDrawn="1"/>
        </p:nvGrpSpPr>
        <p:grpSpPr>
          <a:xfrm>
            <a:off x="83286" y="142949"/>
            <a:ext cx="8749511" cy="584775"/>
            <a:chOff x="83286" y="142949"/>
            <a:chExt cx="8749511" cy="584775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C628A29-EE1E-586F-3E3B-956B196E201F}"/>
                </a:ext>
              </a:extLst>
            </p:cNvPr>
            <p:cNvSpPr txBox="1"/>
            <p:nvPr/>
          </p:nvSpPr>
          <p:spPr>
            <a:xfrm>
              <a:off x="83286" y="142949"/>
              <a:ext cx="8749511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kumimoji="1" lang="ja-JP" altLang="en-US" sz="3200" dirty="0">
                  <a:latin typeface="ＭＳ Ｐゴシック"/>
                  <a:ea typeface="ＭＳ Ｐゴシック"/>
                </a:rPr>
                <a:t>⑤ルーブリック：できたところに　　をおきましょう。</a:t>
              </a:r>
              <a:endParaRPr lang="ja-JP" altLang="en-US" sz="3200" dirty="0">
                <a:latin typeface="ＭＳ Ｐゴシック"/>
                <a:ea typeface="ＭＳ Ｐゴシック"/>
              </a:endParaRPr>
            </a:p>
          </p:txBody>
        </p:sp>
        <p:pic>
          <p:nvPicPr>
            <p:cNvPr id="5" name="グラフィックス 4" descr="星 単色塗りつぶし">
              <a:extLst>
                <a:ext uri="{FF2B5EF4-FFF2-40B4-BE49-F238E27FC236}">
                  <a16:creationId xmlns:a16="http://schemas.microsoft.com/office/drawing/2014/main" id="{88E3EA36-DAF8-21CB-5F6B-9878CF9FC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97922" y="142950"/>
              <a:ext cx="584774" cy="584774"/>
            </a:xfrm>
            <a:prstGeom prst="rect">
              <a:avLst/>
            </a:prstGeom>
          </p:spPr>
        </p:pic>
      </p:grpSp>
      <p:sp>
        <p:nvSpPr>
          <p:cNvPr id="6" name="テキスト プレースホルダー 8">
            <a:extLst>
              <a:ext uri="{FF2B5EF4-FFF2-40B4-BE49-F238E27FC236}">
                <a16:creationId xmlns:a16="http://schemas.microsoft.com/office/drawing/2014/main" id="{FEB3361D-786F-4E54-1E79-9A95138E78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89947" y="5421688"/>
            <a:ext cx="3160942" cy="111227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7" name="テキスト プレースホルダー 8">
            <a:extLst>
              <a:ext uri="{FF2B5EF4-FFF2-40B4-BE49-F238E27FC236}">
                <a16:creationId xmlns:a16="http://schemas.microsoft.com/office/drawing/2014/main" id="{546EBBB9-B3F6-681D-38D8-4C9A1B7098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71855" y="5421688"/>
            <a:ext cx="3090405" cy="111227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テキスト プレースホルダー 8">
            <a:extLst>
              <a:ext uri="{FF2B5EF4-FFF2-40B4-BE49-F238E27FC236}">
                <a16:creationId xmlns:a16="http://schemas.microsoft.com/office/drawing/2014/main" id="{06ABDFB8-2A29-D8FB-3EA8-AAB4CC60A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83226" y="5421688"/>
            <a:ext cx="2868463" cy="111227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153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74EB1-DEC9-4FFB-898D-2E5D4016FA99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9636D-B373-4C38-8139-5A04398FCC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6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E024441F-6FC4-E735-749E-044DE568C8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4473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A305A04-BED3-16EC-1504-B30C7B131F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876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CACF169-2A08-327B-E293-977F0C6614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63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287208A4-5E5E-102E-EAA3-DCAD9D0D15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0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9C6B0D50-AEC4-FFED-028C-E891346773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B79255-A073-834A-7E9C-4825EDBE0C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2D682D-39BD-5A23-37D8-E779596967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グラフィックス 4" descr="星 単色塗りつぶし">
            <a:extLst>
              <a:ext uri="{FF2B5EF4-FFF2-40B4-BE49-F238E27FC236}">
                <a16:creationId xmlns:a16="http://schemas.microsoft.com/office/drawing/2014/main" id="{796B191B-00DB-843F-C65A-C4660AA1FF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6136" y="569041"/>
            <a:ext cx="1174173" cy="1174173"/>
          </a:xfrm>
          <a:prstGeom prst="rect">
            <a:avLst/>
          </a:prstGeom>
        </p:spPr>
      </p:pic>
      <p:pic>
        <p:nvPicPr>
          <p:cNvPr id="6" name="グラフィックス 5" descr="星 単色塗りつぶし">
            <a:extLst>
              <a:ext uri="{FF2B5EF4-FFF2-40B4-BE49-F238E27FC236}">
                <a16:creationId xmlns:a16="http://schemas.microsoft.com/office/drawing/2014/main" id="{7E89588F-F16E-F275-B111-C89281DE8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27372" y="569043"/>
            <a:ext cx="1174173" cy="1174173"/>
          </a:xfrm>
          <a:prstGeom prst="rect">
            <a:avLst/>
          </a:prstGeom>
        </p:spPr>
      </p:pic>
      <p:pic>
        <p:nvPicPr>
          <p:cNvPr id="7" name="グラフィックス 6" descr="星 単色塗りつぶし">
            <a:extLst>
              <a:ext uri="{FF2B5EF4-FFF2-40B4-BE49-F238E27FC236}">
                <a16:creationId xmlns:a16="http://schemas.microsoft.com/office/drawing/2014/main" id="{91AC0DC6-DB2E-1032-1377-E3DAD096DD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91679" y="569042"/>
            <a:ext cx="1174173" cy="117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36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C530D02-A3AE-4C91-82C6-9651E874D30E}"/>
</file>

<file path=customXml/itemProps2.xml><?xml version="1.0" encoding="utf-8"?>
<ds:datastoreItem xmlns:ds="http://schemas.openxmlformats.org/officeDocument/2006/customXml" ds:itemID="{07D5EBD0-D6BB-436A-854A-323EBF6252A6}"/>
</file>

<file path=customXml/itemProps3.xml><?xml version="1.0" encoding="utf-8"?>
<ds:datastoreItem xmlns:ds="http://schemas.openxmlformats.org/officeDocument/2006/customXml" ds:itemID="{1940E912-5506-48F4-9FE7-B6B3D42B5CA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ワイド画面</PresentationFormat>
  <Paragraphs>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ＭＳ Ｐゴシック</vt:lpstr>
      <vt:lpstr>ＭＳ Ｐゴシック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2026-01-08T06:10:59Z</dcterms:created>
  <dcterms:modified xsi:type="dcterms:W3CDTF">2026-01-08T06:11:05Z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